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21"/>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8" autoAdjust="0"/>
    <p:restoredTop sz="94660"/>
  </p:normalViewPr>
  <p:slideViewPr>
    <p:cSldViewPr snapToGrid="0">
      <p:cViewPr varScale="1">
        <p:scale>
          <a:sx n="65" d="100"/>
          <a:sy n="65" d="100"/>
        </p:scale>
        <p:origin x="-132" y="-2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14B8E-5A5D-407B-B7F6-98AA3EEC5E7E}" type="datetimeFigureOut">
              <a:rPr lang="en-US"/>
              <a:pPr/>
              <a:t>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1AA27-70E0-4BB5-9085-764CB41B1EB3}" type="slidenum">
              <a:rPr lang="en-US"/>
              <a:pPr/>
              <a:t>‹#›</a:t>
            </a:fld>
            <a:endParaRPr lang="en-US"/>
          </a:p>
        </p:txBody>
      </p:sp>
    </p:spTree>
    <p:extLst>
      <p:ext uri="{BB962C8B-B14F-4D97-AF65-F5344CB8AC3E}">
        <p14:creationId xmlns:p14="http://schemas.microsoft.com/office/powerpoint/2010/main" val="1995991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1</a:t>
            </a:fld>
            <a:endParaRPr lang="en-US"/>
          </a:p>
        </p:txBody>
      </p:sp>
    </p:spTree>
    <p:extLst>
      <p:ext uri="{BB962C8B-B14F-4D97-AF65-F5344CB8AC3E}">
        <p14:creationId xmlns:p14="http://schemas.microsoft.com/office/powerpoint/2010/main" val="3286834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13</a:t>
            </a:fld>
            <a:endParaRPr lang="en-US"/>
          </a:p>
        </p:txBody>
      </p:sp>
    </p:spTree>
    <p:extLst>
      <p:ext uri="{BB962C8B-B14F-4D97-AF65-F5344CB8AC3E}">
        <p14:creationId xmlns:p14="http://schemas.microsoft.com/office/powerpoint/2010/main" val="2731066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14</a:t>
            </a:fld>
            <a:endParaRPr lang="en-US"/>
          </a:p>
        </p:txBody>
      </p:sp>
    </p:spTree>
    <p:extLst>
      <p:ext uri="{BB962C8B-B14F-4D97-AF65-F5344CB8AC3E}">
        <p14:creationId xmlns:p14="http://schemas.microsoft.com/office/powerpoint/2010/main" val="3051221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15</a:t>
            </a:fld>
            <a:endParaRPr lang="en-US"/>
          </a:p>
        </p:txBody>
      </p:sp>
    </p:spTree>
    <p:extLst>
      <p:ext uri="{BB962C8B-B14F-4D97-AF65-F5344CB8AC3E}">
        <p14:creationId xmlns:p14="http://schemas.microsoft.com/office/powerpoint/2010/main" val="2925517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16</a:t>
            </a:fld>
            <a:endParaRPr lang="en-US"/>
          </a:p>
        </p:txBody>
      </p:sp>
    </p:spTree>
    <p:extLst>
      <p:ext uri="{BB962C8B-B14F-4D97-AF65-F5344CB8AC3E}">
        <p14:creationId xmlns:p14="http://schemas.microsoft.com/office/powerpoint/2010/main" val="2789595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17</a:t>
            </a:fld>
            <a:endParaRPr lang="en-US"/>
          </a:p>
        </p:txBody>
      </p:sp>
    </p:spTree>
    <p:extLst>
      <p:ext uri="{BB962C8B-B14F-4D97-AF65-F5344CB8AC3E}">
        <p14:creationId xmlns:p14="http://schemas.microsoft.com/office/powerpoint/2010/main" val="273536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18</a:t>
            </a:fld>
            <a:endParaRPr lang="en-US"/>
          </a:p>
        </p:txBody>
      </p:sp>
    </p:spTree>
    <p:extLst>
      <p:ext uri="{BB962C8B-B14F-4D97-AF65-F5344CB8AC3E}">
        <p14:creationId xmlns:p14="http://schemas.microsoft.com/office/powerpoint/2010/main" val="532645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19</a:t>
            </a:fld>
            <a:endParaRPr lang="en-US"/>
          </a:p>
        </p:txBody>
      </p:sp>
    </p:spTree>
    <p:extLst>
      <p:ext uri="{BB962C8B-B14F-4D97-AF65-F5344CB8AC3E}">
        <p14:creationId xmlns:p14="http://schemas.microsoft.com/office/powerpoint/2010/main" val="177863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2</a:t>
            </a:fld>
            <a:endParaRPr lang="en-US"/>
          </a:p>
        </p:txBody>
      </p:sp>
    </p:spTree>
    <p:extLst>
      <p:ext uri="{BB962C8B-B14F-4D97-AF65-F5344CB8AC3E}">
        <p14:creationId xmlns:p14="http://schemas.microsoft.com/office/powerpoint/2010/main" val="3416799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3</a:t>
            </a:fld>
            <a:endParaRPr lang="en-US"/>
          </a:p>
        </p:txBody>
      </p:sp>
    </p:spTree>
    <p:extLst>
      <p:ext uri="{BB962C8B-B14F-4D97-AF65-F5344CB8AC3E}">
        <p14:creationId xmlns:p14="http://schemas.microsoft.com/office/powerpoint/2010/main" val="2203758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4</a:t>
            </a:fld>
            <a:endParaRPr lang="en-US"/>
          </a:p>
        </p:txBody>
      </p:sp>
    </p:spTree>
    <p:extLst>
      <p:ext uri="{BB962C8B-B14F-4D97-AF65-F5344CB8AC3E}">
        <p14:creationId xmlns:p14="http://schemas.microsoft.com/office/powerpoint/2010/main" val="3283011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5</a:t>
            </a:fld>
            <a:endParaRPr lang="en-US"/>
          </a:p>
        </p:txBody>
      </p:sp>
    </p:spTree>
    <p:extLst>
      <p:ext uri="{BB962C8B-B14F-4D97-AF65-F5344CB8AC3E}">
        <p14:creationId xmlns:p14="http://schemas.microsoft.com/office/powerpoint/2010/main" val="475568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6</a:t>
            </a:fld>
            <a:endParaRPr lang="en-US"/>
          </a:p>
        </p:txBody>
      </p:sp>
    </p:spTree>
    <p:extLst>
      <p:ext uri="{BB962C8B-B14F-4D97-AF65-F5344CB8AC3E}">
        <p14:creationId xmlns:p14="http://schemas.microsoft.com/office/powerpoint/2010/main" val="2625422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7</a:t>
            </a:fld>
            <a:endParaRPr lang="en-US"/>
          </a:p>
        </p:txBody>
      </p:sp>
    </p:spTree>
    <p:extLst>
      <p:ext uri="{BB962C8B-B14F-4D97-AF65-F5344CB8AC3E}">
        <p14:creationId xmlns:p14="http://schemas.microsoft.com/office/powerpoint/2010/main" val="3809607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8</a:t>
            </a:fld>
            <a:endParaRPr lang="en-US"/>
          </a:p>
        </p:txBody>
      </p:sp>
    </p:spTree>
    <p:extLst>
      <p:ext uri="{BB962C8B-B14F-4D97-AF65-F5344CB8AC3E}">
        <p14:creationId xmlns:p14="http://schemas.microsoft.com/office/powerpoint/2010/main" val="2414900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21AA27-70E0-4BB5-9085-764CB41B1EB3}" type="slidenum">
              <a:rPr lang="en-US"/>
              <a:pPr/>
              <a:t>9</a:t>
            </a:fld>
            <a:endParaRPr lang="en-US"/>
          </a:p>
        </p:txBody>
      </p:sp>
    </p:spTree>
    <p:extLst>
      <p:ext uri="{BB962C8B-B14F-4D97-AF65-F5344CB8AC3E}">
        <p14:creationId xmlns:p14="http://schemas.microsoft.com/office/powerpoint/2010/main" val="64660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31544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078476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2494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32805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674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84765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322215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82872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3405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2165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03367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10000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7531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9194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6949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pPr/>
              <a:t>1/9/2018</a:t>
            </a:fld>
            <a:endParaRPr lang="en-US"/>
          </a:p>
        </p:txBody>
      </p:sp>
    </p:spTree>
    <p:extLst>
      <p:ext uri="{BB962C8B-B14F-4D97-AF65-F5344CB8AC3E}">
        <p14:creationId xmlns:p14="http://schemas.microsoft.com/office/powerpoint/2010/main" val="217408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pPr/>
              <a:t>1/9/2018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646405904"/>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7"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2.xml" /><Relationship Id="rId6" Type="http://schemas.openxmlformats.org/officeDocument/2006/relationships/image" Target="../media/image14.png" /><Relationship Id="rId5" Type="http://schemas.openxmlformats.org/officeDocument/2006/relationships/image" Target="../media/image13.png" /><Relationship Id="rId4" Type="http://schemas.openxmlformats.org/officeDocument/2006/relationships/image" Target="../media/image12.png" /></Relationships>
</file>

<file path=ppt/slides/_rels/slide1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2.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58733" y="1630363"/>
            <a:ext cx="7316905" cy="1944687"/>
          </a:xfrm>
        </p:spPr>
        <p:txBody>
          <a:bodyPr/>
          <a:lstStyle/>
          <a:p>
            <a:r>
              <a:rPr lang="en-US" dirty="0">
                <a:solidFill>
                  <a:srgbClr val="226292"/>
                </a:solidFill>
                <a:latin typeface="Arial Black"/>
              </a:rPr>
              <a:t> </a:t>
            </a:r>
            <a:r>
              <a:rPr lang="en-US" dirty="0">
                <a:solidFill>
                  <a:srgbClr val="0F7597"/>
                </a:solidFill>
                <a:latin typeface="Arial Black"/>
              </a:rPr>
              <a:t>INTRODUCTION TO PYTHON</a:t>
            </a:r>
          </a:p>
        </p:txBody>
      </p:sp>
      <p:pic>
        <p:nvPicPr>
          <p:cNvPr id="6" name="Picture 5" descr="Python-Logo-PNG-Image.png"/>
          <p:cNvPicPr>
            <a:picLocks noChangeAspect="1"/>
          </p:cNvPicPr>
          <p:nvPr/>
        </p:nvPicPr>
        <p:blipFill>
          <a:blip r:embed="rId3" cstate="print"/>
          <a:stretch>
            <a:fillRect/>
          </a:stretch>
        </p:blipFill>
        <p:spPr>
          <a:xfrm>
            <a:off x="10096500" y="5362575"/>
            <a:ext cx="2743200" cy="1371600"/>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lumMod val="50000"/>
                  </a:schemeClr>
                </a:solidFill>
                <a:latin typeface="Arial Black" pitchFamily="34" charset="0"/>
                <a:cs typeface="Times New Roman" pitchFamily="18" charset="0"/>
              </a:rPr>
              <a:t>Enough to understand the code</a:t>
            </a:r>
            <a:endParaRPr lang="en-AU" b="1" dirty="0">
              <a:solidFill>
                <a:schemeClr val="accent1">
                  <a:lumMod val="50000"/>
                </a:schemeClr>
              </a:solidFill>
              <a:latin typeface="Arial Black" pitchFamily="34" charset="0"/>
            </a:endParaRPr>
          </a:p>
        </p:txBody>
      </p:sp>
      <p:sp>
        <p:nvSpPr>
          <p:cNvPr id="3" name="Content Placeholder 2"/>
          <p:cNvSpPr>
            <a:spLocks noGrp="1"/>
          </p:cNvSpPr>
          <p:nvPr>
            <p:ph idx="1"/>
          </p:nvPr>
        </p:nvSpPr>
        <p:spPr>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a:lnSpc>
                <a:spcPct val="90000"/>
              </a:lnSpc>
              <a:buClr>
                <a:schemeClr val="accent1">
                  <a:lumMod val="75000"/>
                </a:schemeClr>
              </a:buClr>
            </a:pPr>
            <a:r>
              <a:rPr lang="en-US" sz="2400" dirty="0">
                <a:solidFill>
                  <a:schemeClr val="accent1">
                    <a:lumMod val="50000"/>
                  </a:schemeClr>
                </a:solidFill>
                <a:latin typeface="Arial" pitchFamily="34" charset="0"/>
                <a:cs typeface="Arial" pitchFamily="34" charset="0"/>
              </a:rPr>
              <a:t>Indentation matters to code meaning</a:t>
            </a:r>
          </a:p>
          <a:p>
            <a:pPr marL="457200" lvl="1" indent="-220663">
              <a:lnSpc>
                <a:spcPct val="90000"/>
              </a:lnSpc>
              <a:buClr>
                <a:schemeClr val="accent1">
                  <a:lumMod val="75000"/>
                </a:schemeClr>
              </a:buClr>
              <a:buNone/>
            </a:pPr>
            <a:r>
              <a:rPr lang="en-US" sz="2400" dirty="0">
                <a:solidFill>
                  <a:schemeClr val="accent1">
                    <a:lumMod val="50000"/>
                  </a:schemeClr>
                </a:solidFill>
                <a:latin typeface="Arial" pitchFamily="34" charset="0"/>
                <a:ea typeface="ＭＳ Ｐゴシック" pitchFamily="-65" charset="-128"/>
                <a:cs typeface="Arial" pitchFamily="34" charset="0"/>
              </a:rPr>
              <a:t>- Block structure indicated by indentation</a:t>
            </a:r>
          </a:p>
          <a:p>
            <a:pPr>
              <a:lnSpc>
                <a:spcPct val="90000"/>
              </a:lnSpc>
              <a:buClr>
                <a:schemeClr val="accent1">
                  <a:lumMod val="75000"/>
                </a:schemeClr>
              </a:buClr>
            </a:pPr>
            <a:r>
              <a:rPr lang="en-US" sz="2400" dirty="0">
                <a:solidFill>
                  <a:schemeClr val="accent1">
                    <a:lumMod val="50000"/>
                  </a:schemeClr>
                </a:solidFill>
                <a:latin typeface="Arial" pitchFamily="34" charset="0"/>
                <a:cs typeface="Arial" pitchFamily="34" charset="0"/>
              </a:rPr>
              <a:t>First assignment to a variable creates it</a:t>
            </a:r>
          </a:p>
          <a:p>
            <a:pPr marL="457200" lvl="1" indent="-220663">
              <a:lnSpc>
                <a:spcPct val="90000"/>
              </a:lnSpc>
              <a:buClr>
                <a:schemeClr val="accent1">
                  <a:lumMod val="75000"/>
                </a:schemeClr>
              </a:buClr>
              <a:buNone/>
            </a:pPr>
            <a:r>
              <a:rPr lang="en-US" sz="2400" dirty="0">
                <a:solidFill>
                  <a:schemeClr val="accent1">
                    <a:lumMod val="50000"/>
                  </a:schemeClr>
                </a:solidFill>
                <a:latin typeface="Arial" pitchFamily="34" charset="0"/>
                <a:ea typeface="ＭＳ Ｐゴシック" pitchFamily="-65" charset="-128"/>
                <a:cs typeface="Arial" pitchFamily="34" charset="0"/>
              </a:rPr>
              <a:t>- Variable types don’t need to be declared.</a:t>
            </a:r>
          </a:p>
          <a:p>
            <a:pPr marL="457200" lvl="1" indent="-220663">
              <a:lnSpc>
                <a:spcPct val="90000"/>
              </a:lnSpc>
              <a:buClr>
                <a:schemeClr val="accent1">
                  <a:lumMod val="75000"/>
                </a:schemeClr>
              </a:buClr>
              <a:buNone/>
            </a:pPr>
            <a:r>
              <a:rPr lang="en-US" sz="2400" dirty="0">
                <a:solidFill>
                  <a:schemeClr val="accent1">
                    <a:lumMod val="50000"/>
                  </a:schemeClr>
                </a:solidFill>
                <a:latin typeface="Arial" pitchFamily="34" charset="0"/>
                <a:ea typeface="ＭＳ Ｐゴシック" pitchFamily="-65" charset="-128"/>
                <a:cs typeface="Arial" pitchFamily="34" charset="0"/>
              </a:rPr>
              <a:t>- Python figures out the variable types on its own. </a:t>
            </a:r>
          </a:p>
          <a:p>
            <a:pPr>
              <a:lnSpc>
                <a:spcPct val="90000"/>
              </a:lnSpc>
              <a:buClr>
                <a:schemeClr val="accent1">
                  <a:lumMod val="75000"/>
                </a:schemeClr>
              </a:buClr>
            </a:pPr>
            <a:r>
              <a:rPr lang="en-US" sz="2400" dirty="0">
                <a:solidFill>
                  <a:schemeClr val="accent1">
                    <a:lumMod val="50000"/>
                  </a:schemeClr>
                </a:solidFill>
                <a:latin typeface="Arial" pitchFamily="34" charset="0"/>
                <a:cs typeface="Arial" pitchFamily="34" charset="0"/>
              </a:rPr>
              <a:t>Assignment is </a:t>
            </a:r>
            <a:r>
              <a:rPr lang="en-US" sz="2400" i="1" dirty="0">
                <a:solidFill>
                  <a:schemeClr val="accent1">
                    <a:lumMod val="50000"/>
                  </a:schemeClr>
                </a:solidFill>
                <a:latin typeface="Arial" pitchFamily="34" charset="0"/>
                <a:cs typeface="Arial" pitchFamily="34" charset="0"/>
              </a:rPr>
              <a:t>=</a:t>
            </a:r>
            <a:r>
              <a:rPr lang="en-US" sz="2400" dirty="0">
                <a:solidFill>
                  <a:schemeClr val="accent1">
                    <a:lumMod val="50000"/>
                  </a:schemeClr>
                </a:solidFill>
                <a:latin typeface="Arial" pitchFamily="34" charset="0"/>
                <a:cs typeface="Arial" pitchFamily="34" charset="0"/>
              </a:rPr>
              <a:t> and comparison is </a:t>
            </a:r>
            <a:r>
              <a:rPr lang="en-US" sz="2400" i="1" dirty="0">
                <a:solidFill>
                  <a:schemeClr val="accent1">
                    <a:lumMod val="50000"/>
                  </a:schemeClr>
                </a:solidFill>
                <a:latin typeface="Arial" pitchFamily="34" charset="0"/>
                <a:cs typeface="Arial" pitchFamily="34" charset="0"/>
              </a:rPr>
              <a:t>==</a:t>
            </a:r>
            <a:endParaRPr lang="en-US" sz="2400" dirty="0">
              <a:solidFill>
                <a:schemeClr val="accent1">
                  <a:lumMod val="50000"/>
                </a:schemeClr>
              </a:solidFill>
              <a:latin typeface="Arial" pitchFamily="34" charset="0"/>
              <a:cs typeface="Arial" pitchFamily="34" charset="0"/>
            </a:endParaRPr>
          </a:p>
          <a:p>
            <a:pPr>
              <a:lnSpc>
                <a:spcPct val="90000"/>
              </a:lnSpc>
              <a:buClr>
                <a:schemeClr val="accent1">
                  <a:lumMod val="75000"/>
                </a:schemeClr>
              </a:buClr>
            </a:pPr>
            <a:r>
              <a:rPr lang="en-US" sz="2400" dirty="0">
                <a:solidFill>
                  <a:schemeClr val="accent1">
                    <a:lumMod val="50000"/>
                  </a:schemeClr>
                </a:solidFill>
                <a:latin typeface="Arial" pitchFamily="34" charset="0"/>
                <a:cs typeface="Arial" pitchFamily="34" charset="0"/>
              </a:rPr>
              <a:t>For numbers </a:t>
            </a:r>
            <a:r>
              <a:rPr lang="en-US" sz="2400" i="1" dirty="0">
                <a:solidFill>
                  <a:schemeClr val="accent1">
                    <a:lumMod val="50000"/>
                  </a:schemeClr>
                </a:solidFill>
                <a:latin typeface="Arial" pitchFamily="34" charset="0"/>
                <a:cs typeface="Arial" pitchFamily="34" charset="0"/>
              </a:rPr>
              <a:t>+ - * / %</a:t>
            </a:r>
            <a:r>
              <a:rPr lang="en-US" sz="2400" dirty="0">
                <a:solidFill>
                  <a:schemeClr val="accent1">
                    <a:lumMod val="50000"/>
                  </a:schemeClr>
                </a:solidFill>
                <a:latin typeface="Arial" pitchFamily="34" charset="0"/>
                <a:cs typeface="Arial" pitchFamily="34" charset="0"/>
              </a:rPr>
              <a:t> are as expected</a:t>
            </a:r>
          </a:p>
          <a:p>
            <a:pPr marL="457200" lvl="1" indent="-220663">
              <a:lnSpc>
                <a:spcPct val="90000"/>
              </a:lnSpc>
              <a:buClr>
                <a:schemeClr val="accent1">
                  <a:lumMod val="75000"/>
                </a:schemeClr>
              </a:buClr>
              <a:buNone/>
            </a:pPr>
            <a:r>
              <a:rPr lang="en-US" sz="2400" dirty="0">
                <a:solidFill>
                  <a:schemeClr val="accent1">
                    <a:lumMod val="50000"/>
                  </a:schemeClr>
                </a:solidFill>
                <a:latin typeface="Arial" pitchFamily="34" charset="0"/>
                <a:ea typeface="ＭＳ Ｐゴシック" pitchFamily="-65" charset="-128"/>
                <a:cs typeface="Arial" pitchFamily="34" charset="0"/>
              </a:rPr>
              <a:t>- Special use of </a:t>
            </a:r>
            <a:r>
              <a:rPr lang="en-US" sz="2400" b="1" i="1" dirty="0">
                <a:solidFill>
                  <a:schemeClr val="accent1">
                    <a:lumMod val="50000"/>
                  </a:schemeClr>
                </a:solidFill>
                <a:latin typeface="Arial" pitchFamily="34" charset="0"/>
                <a:ea typeface="ＭＳ Ｐゴシック" pitchFamily="-65" charset="-128"/>
                <a:cs typeface="Arial" pitchFamily="34" charset="0"/>
              </a:rPr>
              <a:t>+</a:t>
            </a:r>
            <a:r>
              <a:rPr lang="en-US" sz="2400" dirty="0">
                <a:solidFill>
                  <a:schemeClr val="accent1">
                    <a:lumMod val="50000"/>
                  </a:schemeClr>
                </a:solidFill>
                <a:latin typeface="Arial" pitchFamily="34" charset="0"/>
                <a:ea typeface="ＭＳ Ｐゴシック" pitchFamily="-65" charset="-128"/>
                <a:cs typeface="Arial" pitchFamily="34" charset="0"/>
              </a:rPr>
              <a:t> for string concatenation and </a:t>
            </a:r>
            <a:r>
              <a:rPr lang="en-US" sz="2400" b="1" i="1" dirty="0">
                <a:solidFill>
                  <a:schemeClr val="accent1">
                    <a:lumMod val="50000"/>
                  </a:schemeClr>
                </a:solidFill>
                <a:latin typeface="Arial" pitchFamily="34" charset="0"/>
                <a:ea typeface="ＭＳ Ｐゴシック" pitchFamily="-65" charset="-128"/>
                <a:cs typeface="Arial" pitchFamily="34" charset="0"/>
              </a:rPr>
              <a:t>%</a:t>
            </a:r>
            <a:r>
              <a:rPr lang="en-US" sz="2400" dirty="0">
                <a:solidFill>
                  <a:schemeClr val="accent1">
                    <a:lumMod val="50000"/>
                  </a:schemeClr>
                </a:solidFill>
                <a:latin typeface="Arial" pitchFamily="34" charset="0"/>
                <a:ea typeface="ＭＳ Ｐゴシック" pitchFamily="-65" charset="-128"/>
                <a:cs typeface="Arial" pitchFamily="34" charset="0"/>
              </a:rPr>
              <a:t> for string formatting (as in C’s printf)</a:t>
            </a:r>
          </a:p>
          <a:p>
            <a:pPr>
              <a:lnSpc>
                <a:spcPct val="90000"/>
              </a:lnSpc>
              <a:buClr>
                <a:schemeClr val="accent1">
                  <a:lumMod val="75000"/>
                </a:schemeClr>
              </a:buClr>
            </a:pPr>
            <a:r>
              <a:rPr lang="en-US" sz="2400" dirty="0">
                <a:solidFill>
                  <a:schemeClr val="accent1">
                    <a:lumMod val="50000"/>
                  </a:schemeClr>
                </a:solidFill>
                <a:latin typeface="Arial" pitchFamily="34" charset="0"/>
                <a:cs typeface="Arial" pitchFamily="34" charset="0"/>
              </a:rPr>
              <a:t>Logical operators are words (and, or, not) </a:t>
            </a:r>
            <a:r>
              <a:rPr lang="en-US" sz="2400" i="1" dirty="0">
                <a:solidFill>
                  <a:schemeClr val="accent1">
                    <a:lumMod val="50000"/>
                  </a:schemeClr>
                </a:solidFill>
                <a:latin typeface="Arial" pitchFamily="34" charset="0"/>
                <a:cs typeface="Arial" pitchFamily="34" charset="0"/>
              </a:rPr>
              <a:t>not </a:t>
            </a:r>
            <a:r>
              <a:rPr lang="en-US" sz="2400" dirty="0">
                <a:solidFill>
                  <a:schemeClr val="accent1">
                    <a:lumMod val="50000"/>
                  </a:schemeClr>
                </a:solidFill>
                <a:latin typeface="Arial" pitchFamily="34" charset="0"/>
                <a:cs typeface="Arial" pitchFamily="34" charset="0"/>
              </a:rPr>
              <a:t>symbols</a:t>
            </a:r>
            <a:endParaRPr lang="en-US" sz="2400" i="1" dirty="0">
              <a:solidFill>
                <a:schemeClr val="accent1">
                  <a:lumMod val="50000"/>
                </a:schemeClr>
              </a:solidFill>
              <a:latin typeface="Arial" pitchFamily="34" charset="0"/>
              <a:cs typeface="Arial" pitchFamily="34" charset="0"/>
            </a:endParaRPr>
          </a:p>
          <a:p>
            <a:pPr>
              <a:lnSpc>
                <a:spcPct val="90000"/>
              </a:lnSpc>
              <a:buClr>
                <a:schemeClr val="accent1">
                  <a:lumMod val="75000"/>
                </a:schemeClr>
              </a:buClr>
            </a:pPr>
            <a:r>
              <a:rPr lang="en-US" sz="2400" dirty="0">
                <a:solidFill>
                  <a:schemeClr val="accent1">
                    <a:lumMod val="50000"/>
                  </a:schemeClr>
                </a:solidFill>
                <a:latin typeface="Arial" pitchFamily="34" charset="0"/>
                <a:cs typeface="Arial" pitchFamily="34" charset="0"/>
              </a:rPr>
              <a:t>The basic printing command is print</a:t>
            </a:r>
          </a:p>
          <a:p>
            <a:endParaRPr lang="en-AU" dirty="0"/>
          </a:p>
        </p:txBody>
      </p:sp>
      <p:pic>
        <p:nvPicPr>
          <p:cNvPr id="5" name="Picture 4" descr="Python-Logo-PNG-Image.png"/>
          <p:cNvPicPr>
            <a:picLocks noChangeAspect="1"/>
          </p:cNvPicPr>
          <p:nvPr/>
        </p:nvPicPr>
        <p:blipFill>
          <a:blip r:embed="rId2" cstate="print"/>
          <a:stretch>
            <a:fillRect/>
          </a:stretch>
        </p:blipFill>
        <p:spPr>
          <a:xfrm>
            <a:off x="10092905" y="5362754"/>
            <a:ext cx="2743200" cy="1371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lumMod val="50000"/>
                  </a:schemeClr>
                </a:solidFill>
                <a:latin typeface="Arial Black" pitchFamily="34" charset="0"/>
                <a:cs typeface="Times New Roman" pitchFamily="18" charset="0"/>
              </a:rPr>
              <a:t>Python Code Execution </a:t>
            </a:r>
            <a:endParaRPr lang="en-AU" sz="4000" b="1" dirty="0">
              <a:solidFill>
                <a:schemeClr val="accent1">
                  <a:lumMod val="50000"/>
                </a:schemeClr>
              </a:solidFill>
              <a:latin typeface="Arial Black" pitchFamily="34" charset="0"/>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2000" dirty="0">
                <a:solidFill>
                  <a:schemeClr val="accent1">
                    <a:lumMod val="50000"/>
                  </a:schemeClr>
                </a:solidFill>
                <a:latin typeface="Arial" pitchFamily="34" charset="0"/>
                <a:cs typeface="Arial" pitchFamily="34" charset="0"/>
              </a:rPr>
              <a:t>Python’s traditional runtime execution model: source code you type is translated to byte code, which is then run by the Python Virtual Machine. Your code is automatically compiled, but then it is interpreted.</a:t>
            </a:r>
          </a:p>
          <a:p>
            <a:endParaRPr lang="en-AU" dirty="0"/>
          </a:p>
          <a:p>
            <a:endParaRPr lang="en-AU" dirty="0"/>
          </a:p>
          <a:p>
            <a:endParaRPr lang="en-AU" dirty="0"/>
          </a:p>
          <a:p>
            <a:endParaRPr lang="en-AU" dirty="0"/>
          </a:p>
          <a:p>
            <a:endParaRPr lang="en-AU" dirty="0"/>
          </a:p>
          <a:p>
            <a:pPr marL="0" lvl="0" indent="0" algn="ctr" defTabSz="914400">
              <a:spcBef>
                <a:spcPct val="0"/>
              </a:spcBef>
              <a:buClrTx/>
              <a:buSzTx/>
              <a:buNone/>
              <a:defRPr/>
            </a:pPr>
            <a:r>
              <a:rPr lang="en-US" sz="2000" b="1" dirty="0">
                <a:solidFill>
                  <a:schemeClr val="accent1">
                    <a:lumMod val="50000"/>
                  </a:schemeClr>
                </a:solidFill>
                <a:latin typeface="Arial" pitchFamily="34" charset="0"/>
                <a:cs typeface="Arial" pitchFamily="34" charset="0"/>
              </a:rPr>
              <a:t>Source code extension is .</a:t>
            </a:r>
            <a:r>
              <a:rPr lang="en-US" sz="2000" b="1" dirty="0" err="1">
                <a:solidFill>
                  <a:schemeClr val="accent1">
                    <a:lumMod val="50000"/>
                  </a:schemeClr>
                </a:solidFill>
                <a:latin typeface="Arial" pitchFamily="34" charset="0"/>
                <a:cs typeface="Arial" pitchFamily="34" charset="0"/>
              </a:rPr>
              <a:t>py</a:t>
            </a:r>
            <a:r>
              <a:rPr lang="en-US" sz="2000" b="1" dirty="0">
                <a:solidFill>
                  <a:schemeClr val="accent1">
                    <a:lumMod val="50000"/>
                  </a:schemeClr>
                </a:solidFill>
                <a:latin typeface="Arial" pitchFamily="34" charset="0"/>
                <a:cs typeface="Arial" pitchFamily="34" charset="0"/>
              </a:rPr>
              <a:t> </a:t>
            </a:r>
          </a:p>
          <a:p>
            <a:pPr marL="0" lvl="0" indent="0" algn="ctr" defTabSz="914400">
              <a:spcBef>
                <a:spcPct val="0"/>
              </a:spcBef>
              <a:buClrTx/>
              <a:buSzTx/>
              <a:buNone/>
              <a:defRPr/>
            </a:pPr>
            <a:r>
              <a:rPr lang="en-US" sz="2000" b="1" dirty="0">
                <a:solidFill>
                  <a:schemeClr val="accent1">
                    <a:lumMod val="50000"/>
                  </a:schemeClr>
                </a:solidFill>
                <a:latin typeface="Arial" pitchFamily="34" charset="0"/>
                <a:cs typeface="Arial" pitchFamily="34" charset="0"/>
              </a:rPr>
              <a:t>Byte code extension is .</a:t>
            </a:r>
            <a:r>
              <a:rPr lang="en-US" sz="2000" b="1" dirty="0" err="1">
                <a:solidFill>
                  <a:schemeClr val="accent1">
                    <a:lumMod val="50000"/>
                  </a:schemeClr>
                </a:solidFill>
                <a:latin typeface="Arial" pitchFamily="34" charset="0"/>
                <a:cs typeface="Arial" pitchFamily="34" charset="0"/>
              </a:rPr>
              <a:t>pyc</a:t>
            </a:r>
            <a:r>
              <a:rPr lang="en-US" sz="2000" b="1" dirty="0">
                <a:solidFill>
                  <a:schemeClr val="accent1">
                    <a:lumMod val="50000"/>
                  </a:schemeClr>
                </a:solidFill>
                <a:latin typeface="Arial" pitchFamily="34" charset="0"/>
                <a:cs typeface="Arial" pitchFamily="34" charset="0"/>
              </a:rPr>
              <a:t> (compiled python code) </a:t>
            </a:r>
          </a:p>
          <a:p>
            <a:endParaRPr lang="en-AU" dirty="0"/>
          </a:p>
        </p:txBody>
      </p:sp>
      <p:pic>
        <p:nvPicPr>
          <p:cNvPr id="4" name="Picture 3" descr="Picture1.png"/>
          <p:cNvPicPr>
            <a:picLocks noChangeAspect="1"/>
          </p:cNvPicPr>
          <p:nvPr/>
        </p:nvPicPr>
        <p:blipFill>
          <a:blip r:embed="rId2" cstate="print"/>
          <a:stretch>
            <a:fillRect/>
          </a:stretch>
        </p:blipFill>
        <p:spPr>
          <a:xfrm>
            <a:off x="1623543" y="3275607"/>
            <a:ext cx="6796800" cy="1845301"/>
          </a:xfrm>
          <a:prstGeom prst="rect">
            <a:avLst/>
          </a:prstGeom>
        </p:spPr>
      </p:pic>
      <p:pic>
        <p:nvPicPr>
          <p:cNvPr id="6" name="Picture 5" descr="Python-Logo-PNG-Image.png"/>
          <p:cNvPicPr>
            <a:picLocks noChangeAspect="1"/>
          </p:cNvPicPr>
          <p:nvPr/>
        </p:nvPicPr>
        <p:blipFill>
          <a:blip r:embed="rId3" cstate="print"/>
          <a:stretch>
            <a:fillRect/>
          </a:stretch>
        </p:blipFill>
        <p:spPr>
          <a:xfrm>
            <a:off x="10092905" y="5362754"/>
            <a:ext cx="2743200" cy="1371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latin typeface="Arial Black" pitchFamily="34" charset="0"/>
                <a:cs typeface="Times New Roman" pitchFamily="18" charset="0"/>
              </a:rPr>
              <a:t>          Running Python</a:t>
            </a:r>
            <a:endParaRPr lang="en-AU" b="1" dirty="0">
              <a:solidFill>
                <a:schemeClr val="accent1">
                  <a:lumMod val="50000"/>
                </a:schemeClr>
              </a:solidFill>
              <a:latin typeface="Arial Black" pitchFamily="34" charset="0"/>
            </a:endParaRPr>
          </a:p>
        </p:txBody>
      </p:sp>
      <p:sp>
        <p:nvSpPr>
          <p:cNvPr id="3" name="Content Placeholder 2"/>
          <p:cNvSpPr>
            <a:spLocks noGrp="1"/>
          </p:cNvSpPr>
          <p:nvPr>
            <p:ph idx="1"/>
          </p:nvPr>
        </p:nvSpPr>
        <p:spPr/>
        <p:txBody>
          <a:bodyPr vert="horz" lIns="91440" tIns="45720" rIns="91440" bIns="45720" rtlCol="0" anchor="t">
            <a:normAutofit fontScale="62500" lnSpcReduction="20000"/>
          </a:bodyPr>
          <a:lstStyle/>
          <a:p>
            <a:pPr>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b="1" dirty="0">
                <a:solidFill>
                  <a:schemeClr val="accent1">
                    <a:lumMod val="50000"/>
                  </a:schemeClr>
                </a:solidFill>
                <a:latin typeface="Arial" pitchFamily="34" charset="0"/>
                <a:cs typeface="Arial" pitchFamily="34" charset="0"/>
              </a:rPr>
              <a:t>Once you're inside the Python interpreter, type in commands at will.  </a:t>
            </a:r>
          </a:p>
          <a:p>
            <a:pPr>
              <a:buClr>
                <a:schemeClr val="accent1">
                  <a:lumMod val="75000"/>
                </a:schemeClr>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b="1" dirty="0">
                <a:solidFill>
                  <a:schemeClr val="accent1">
                    <a:lumMod val="50000"/>
                  </a:schemeClr>
                </a:solidFill>
                <a:latin typeface="Arial" pitchFamily="34" charset="0"/>
                <a:cs typeface="Arial" pitchFamily="34" charset="0"/>
              </a:rPr>
              <a:t>Examples:</a:t>
            </a:r>
          </a:p>
          <a:p>
            <a:pPr>
              <a:lnSpc>
                <a:spcPct val="103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b="1" dirty="0">
                <a:solidFill>
                  <a:schemeClr val="accent1">
                    <a:lumMod val="50000"/>
                  </a:schemeClr>
                </a:solidFill>
                <a:latin typeface="Arial" pitchFamily="34" charset="0"/>
                <a:cs typeface="Arial" pitchFamily="34" charset="0"/>
              </a:rPr>
              <a:t>	&gt;&gt;&gt; print 'Hello world'</a:t>
            </a:r>
          </a:p>
          <a:p>
            <a:pPr>
              <a:lnSpc>
                <a:spcPct val="103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b="1" dirty="0">
                <a:solidFill>
                  <a:schemeClr val="accent1">
                    <a:lumMod val="50000"/>
                  </a:schemeClr>
                </a:solidFill>
                <a:latin typeface="Arial" pitchFamily="34" charset="0"/>
                <a:cs typeface="Arial" pitchFamily="34" charset="0"/>
              </a:rPr>
              <a:t>	Hello world     </a:t>
            </a:r>
          </a:p>
          <a:p>
            <a:pPr>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b="1" dirty="0">
                <a:solidFill>
                  <a:schemeClr val="accent1">
                    <a:lumMod val="50000"/>
                  </a:schemeClr>
                </a:solidFill>
                <a:latin typeface="Arial" pitchFamily="34" charset="0"/>
                <a:cs typeface="Arial" pitchFamily="34" charset="0"/>
              </a:rPr>
              <a:t>	# Relevant output is displayed on subsequent lines without the &gt;&gt;&gt; symbol</a:t>
            </a:r>
          </a:p>
          <a:p>
            <a:pPr>
              <a:lnSpc>
                <a:spcPct val="103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b="1" dirty="0">
                <a:solidFill>
                  <a:schemeClr val="accent1">
                    <a:lumMod val="50000"/>
                  </a:schemeClr>
                </a:solidFill>
                <a:latin typeface="Arial" pitchFamily="34" charset="0"/>
                <a:cs typeface="Arial" pitchFamily="34" charset="0"/>
              </a:rPr>
              <a:t>	&gt;&gt;&gt; x = [0,1,2]   </a:t>
            </a:r>
          </a:p>
          <a:p>
            <a:pPr>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b="1" dirty="0">
                <a:solidFill>
                  <a:schemeClr val="accent1">
                    <a:lumMod val="50000"/>
                  </a:schemeClr>
                </a:solidFill>
                <a:latin typeface="Arial" pitchFamily="34" charset="0"/>
                <a:cs typeface="Arial" pitchFamily="34" charset="0"/>
              </a:rPr>
              <a:t>	# Quantities stored in memory are not displayed by default</a:t>
            </a:r>
          </a:p>
          <a:p>
            <a:pPr>
              <a:lnSpc>
                <a:spcPct val="103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b="1" dirty="0">
                <a:solidFill>
                  <a:schemeClr val="accent1">
                    <a:lumMod val="50000"/>
                  </a:schemeClr>
                </a:solidFill>
                <a:latin typeface="Arial" pitchFamily="34" charset="0"/>
                <a:cs typeface="Arial" pitchFamily="34" charset="0"/>
              </a:rPr>
              <a:t>	&gt;&gt;&gt; x    </a:t>
            </a:r>
          </a:p>
          <a:p>
            <a:pPr>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b="1" dirty="0">
                <a:solidFill>
                  <a:schemeClr val="accent1">
                    <a:lumMod val="50000"/>
                  </a:schemeClr>
                </a:solidFill>
                <a:latin typeface="Arial" pitchFamily="34" charset="0"/>
                <a:cs typeface="Arial" pitchFamily="34" charset="0"/>
              </a:rPr>
              <a:t>	# If a quantity is stored in memory, typing its name will display it</a:t>
            </a:r>
          </a:p>
          <a:p>
            <a:pPr>
              <a:lnSpc>
                <a:spcPct val="103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b="1" dirty="0">
                <a:solidFill>
                  <a:schemeClr val="accent1">
                    <a:lumMod val="50000"/>
                  </a:schemeClr>
                </a:solidFill>
                <a:latin typeface="Arial" pitchFamily="34" charset="0"/>
                <a:cs typeface="Arial" pitchFamily="34" charset="0"/>
              </a:rPr>
              <a:t>	[0,1,2]</a:t>
            </a:r>
          </a:p>
          <a:p>
            <a:pPr>
              <a:lnSpc>
                <a:spcPct val="103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b="1" dirty="0">
                <a:solidFill>
                  <a:schemeClr val="accent1">
                    <a:lumMod val="50000"/>
                  </a:schemeClr>
                </a:solidFill>
                <a:latin typeface="Arial" pitchFamily="34" charset="0"/>
                <a:cs typeface="Arial" pitchFamily="34" charset="0"/>
              </a:rPr>
              <a:t>	&gt;&gt;&gt; 2+3</a:t>
            </a:r>
          </a:p>
          <a:p>
            <a:pPr>
              <a:lnSpc>
                <a:spcPct val="103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b="1" dirty="0">
                <a:solidFill>
                  <a:schemeClr val="accent1">
                    <a:lumMod val="50000"/>
                  </a:schemeClr>
                </a:solidFill>
                <a:latin typeface="Arial" pitchFamily="34" charset="0"/>
                <a:cs typeface="Arial" pitchFamily="34" charset="0"/>
              </a:rPr>
              <a:t>	5</a:t>
            </a:r>
          </a:p>
          <a:p>
            <a:endParaRPr lang="en-AU" dirty="0"/>
          </a:p>
        </p:txBody>
      </p:sp>
      <p:pic>
        <p:nvPicPr>
          <p:cNvPr id="5" name="Picture 4" descr="Python-Logo-PNG-Image.png"/>
          <p:cNvPicPr>
            <a:picLocks noChangeAspect="1"/>
          </p:cNvPicPr>
          <p:nvPr/>
        </p:nvPicPr>
        <p:blipFill>
          <a:blip r:embed="rId2" cstate="print"/>
          <a:stretch>
            <a:fillRect/>
          </a:stretch>
        </p:blipFill>
        <p:spPr>
          <a:xfrm>
            <a:off x="10092905" y="5362754"/>
            <a:ext cx="2743200" cy="1371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F7597"/>
                </a:solidFill>
                <a:latin typeface="Arial Black"/>
              </a:rPr>
              <a:t>Python Variable Types</a:t>
            </a:r>
          </a:p>
          <a:p>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000" b="1" dirty="0">
                <a:solidFill>
                  <a:srgbClr val="0F7597"/>
                </a:solidFill>
                <a:latin typeface="Arial"/>
              </a:rPr>
              <a:t>Variables are nothing but reserved memory locations to store values. This means that when you create a variable you reserve some space in memory.</a:t>
            </a:r>
          </a:p>
          <a:p>
            <a:pPr algn="just"/>
            <a:r>
              <a:rPr lang="en-US" sz="2000" b="1" dirty="0">
                <a:solidFill>
                  <a:srgbClr val="0F7597"/>
                </a:solidFill>
                <a:latin typeface="Arial"/>
              </a:rPr>
              <a:t>Based on the data type of a variable, the interpreter allocates memory and decides what can be stored in the reserved memory. Therefore, by assigning different data types to variables, you can store integers, decimals or characters in these variables.</a:t>
            </a:r>
          </a:p>
          <a:p>
            <a:endParaRPr lang="en-US" dirty="0"/>
          </a:p>
        </p:txBody>
      </p:sp>
      <p:pic>
        <p:nvPicPr>
          <p:cNvPr id="4" name="Picture 3" descr="add_256.png"/>
          <p:cNvPicPr>
            <a:picLocks noChangeAspect="1"/>
          </p:cNvPicPr>
          <p:nvPr/>
        </p:nvPicPr>
        <p:blipFill>
          <a:blip r:embed="rId3"/>
          <a:stretch>
            <a:fillRect/>
          </a:stretch>
        </p:blipFill>
        <p:spPr>
          <a:xfrm>
            <a:off x="8510492" y="1009650"/>
            <a:ext cx="941746" cy="933864"/>
          </a:xfrm>
          <a:prstGeom prst="rect">
            <a:avLst/>
          </a:prstGeom>
        </p:spPr>
      </p:pic>
      <p:pic>
        <p:nvPicPr>
          <p:cNvPr id="5" name="Picture 4" descr="Divide.png"/>
          <p:cNvPicPr>
            <a:picLocks noChangeAspect="1"/>
          </p:cNvPicPr>
          <p:nvPr/>
        </p:nvPicPr>
        <p:blipFill>
          <a:blip r:embed="rId4"/>
          <a:stretch>
            <a:fillRect/>
          </a:stretch>
        </p:blipFill>
        <p:spPr>
          <a:xfrm>
            <a:off x="5630499" y="5133975"/>
            <a:ext cx="1914525" cy="1609725"/>
          </a:xfrm>
          <a:prstGeom prst="rect">
            <a:avLst/>
          </a:prstGeom>
        </p:spPr>
      </p:pic>
      <p:pic>
        <p:nvPicPr>
          <p:cNvPr id="6" name="Picture 5" descr="style-multiply-hi.png"/>
          <p:cNvPicPr>
            <a:picLocks noChangeAspect="1"/>
          </p:cNvPicPr>
          <p:nvPr/>
        </p:nvPicPr>
        <p:blipFill>
          <a:blip r:embed="rId5"/>
          <a:stretch>
            <a:fillRect/>
          </a:stretch>
        </p:blipFill>
        <p:spPr>
          <a:xfrm>
            <a:off x="7827010" y="4407442"/>
            <a:ext cx="1423353" cy="1263108"/>
          </a:xfrm>
          <a:prstGeom prst="rect">
            <a:avLst/>
          </a:prstGeom>
        </p:spPr>
      </p:pic>
      <p:pic>
        <p:nvPicPr>
          <p:cNvPr id="7" name="Picture 6" descr="Icojam-Blue-Bits-Math-minus.png"/>
          <p:cNvPicPr>
            <a:picLocks noChangeAspect="1"/>
          </p:cNvPicPr>
          <p:nvPr/>
        </p:nvPicPr>
        <p:blipFill>
          <a:blip r:embed="rId6"/>
          <a:stretch>
            <a:fillRect/>
          </a:stretch>
        </p:blipFill>
        <p:spPr>
          <a:xfrm>
            <a:off x="8698216" y="2419350"/>
            <a:ext cx="1219200" cy="1219200"/>
          </a:xfrm>
          <a:prstGeom prst="rect">
            <a:avLst/>
          </a:prstGeom>
        </p:spPr>
      </p:pic>
      <p:pic>
        <p:nvPicPr>
          <p:cNvPr id="9" name="Picture 8" descr="Python-Logo-PNG-Image.png"/>
          <p:cNvPicPr>
            <a:picLocks noChangeAspect="1"/>
          </p:cNvPicPr>
          <p:nvPr/>
        </p:nvPicPr>
        <p:blipFill>
          <a:blip r:embed="rId7" cstate="print"/>
          <a:stretch>
            <a:fillRect/>
          </a:stretch>
        </p:blipFill>
        <p:spPr>
          <a:xfrm>
            <a:off x="10090205" y="5367130"/>
            <a:ext cx="2743200" cy="1371600"/>
          </a:xfrm>
          <a:prstGeom prst="rect">
            <a:avLst/>
          </a:prstGeom>
        </p:spPr>
      </p:pic>
    </p:spTree>
    <p:extLst>
      <p:ext uri="{BB962C8B-B14F-4D97-AF65-F5344CB8AC3E}">
        <p14:creationId xmlns:p14="http://schemas.microsoft.com/office/powerpoint/2010/main" val="327446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639" y="133350"/>
            <a:ext cx="8596668" cy="1320800"/>
          </a:xfrm>
        </p:spPr>
        <p:txBody>
          <a:bodyPr/>
          <a:lstStyle/>
          <a:p>
            <a:r>
              <a:rPr lang="en-US" sz="4000" b="1" dirty="0">
                <a:solidFill>
                  <a:srgbClr val="0F7597"/>
                </a:solidFill>
                <a:latin typeface="Arial Black"/>
              </a:rPr>
              <a:t>Assigning Values to Variables</a:t>
            </a:r>
          </a:p>
          <a:p>
            <a:endParaRPr lang="en-US" dirty="0"/>
          </a:p>
        </p:txBody>
      </p:sp>
      <p:sp>
        <p:nvSpPr>
          <p:cNvPr id="3" name="Content Placeholder 2"/>
          <p:cNvSpPr>
            <a:spLocks noGrp="1"/>
          </p:cNvSpPr>
          <p:nvPr>
            <p:ph idx="1"/>
          </p:nvPr>
        </p:nvSpPr>
        <p:spPr>
          <a:xfrm>
            <a:off x="677863" y="1540434"/>
            <a:ext cx="8596312" cy="4919104"/>
          </a:xfrm>
        </p:spPr>
        <p:txBody>
          <a:bodyPr vert="horz" lIns="91440" tIns="45720" rIns="91440" bIns="45720" rtlCol="0" anchor="t">
            <a:normAutofit fontScale="55000" lnSpcReduction="20000"/>
          </a:bodyPr>
          <a:lstStyle/>
          <a:p>
            <a:r>
              <a:rPr lang="en-US" sz="2400" b="1" dirty="0">
                <a:solidFill>
                  <a:srgbClr val="0F7597"/>
                </a:solidFill>
                <a:latin typeface="Arial"/>
              </a:rPr>
              <a:t>Python variables do not need explicit declaration to reserve memory space. The declaration happens automatically when you assign a value to a variable. The equal sign (=) is used to assign values to variables.</a:t>
            </a:r>
          </a:p>
          <a:p>
            <a:r>
              <a:rPr lang="en-US" sz="2400" b="1" dirty="0">
                <a:solidFill>
                  <a:srgbClr val="0F7597"/>
                </a:solidFill>
                <a:latin typeface="Arial"/>
              </a:rPr>
              <a:t>The operand to the left of the = operator is the name of the variable and the operand to the right of the = operator is the value stored in the variable. For example −</a:t>
            </a:r>
          </a:p>
          <a:p>
            <a:pPr marL="0" indent="0">
              <a:buNone/>
            </a:pPr>
            <a:r>
              <a:rPr lang="en-US" sz="2400" b="1" dirty="0">
                <a:solidFill>
                  <a:srgbClr val="0F7597"/>
                </a:solidFill>
                <a:latin typeface="Arial"/>
              </a:rPr>
              <a:t>                 #!/</a:t>
            </a:r>
            <a:r>
              <a:rPr lang="en-US" sz="2400" b="1" dirty="0" err="1">
                <a:solidFill>
                  <a:srgbClr val="0F7597"/>
                </a:solidFill>
                <a:latin typeface="Arial"/>
              </a:rPr>
              <a:t>usr</a:t>
            </a:r>
            <a:r>
              <a:rPr lang="en-US" sz="2400" b="1" dirty="0">
                <a:solidFill>
                  <a:srgbClr val="0F7597"/>
                </a:solidFill>
                <a:latin typeface="Arial"/>
              </a:rPr>
              <a:t>/bin/python</a:t>
            </a:r>
            <a:r>
              <a:rPr lang="en-US" dirty="0">
                <a:solidFill>
                  <a:schemeClr val="tx1"/>
                </a:solidFill>
                <a:latin typeface="Consolas"/>
              </a:rPr>
              <a:t>
</a:t>
            </a:r>
            <a:r>
              <a:rPr lang="en-US" sz="2400" b="1" dirty="0">
                <a:solidFill>
                  <a:srgbClr val="0F7597"/>
                </a:solidFill>
                <a:latin typeface="Arial"/>
              </a:rPr>
              <a:t>                 counter = 100          # An integer assignment</a:t>
            </a:r>
            <a:r>
              <a:rPr lang="en-US" dirty="0">
                <a:solidFill>
                  <a:schemeClr val="tx1"/>
                </a:solidFill>
                <a:latin typeface="Consolas"/>
              </a:rPr>
              <a:t>
</a:t>
            </a:r>
            <a:r>
              <a:rPr lang="en-US" sz="2400" b="1" dirty="0" err="1">
                <a:solidFill>
                  <a:srgbClr val="0F7597"/>
                </a:solidFill>
                <a:latin typeface="Arial"/>
              </a:rPr>
              <a:t>                 miles   = 1000.0       # A floating point</a:t>
            </a:r>
            <a:r>
              <a:rPr lang="en-US" dirty="0">
                <a:solidFill>
                  <a:schemeClr val="tx1"/>
                </a:solidFill>
                <a:latin typeface="Consolas"/>
              </a:rPr>
              <a:t>
</a:t>
            </a:r>
            <a:r>
              <a:rPr lang="en-US" sz="2400" b="1" dirty="0">
                <a:solidFill>
                  <a:srgbClr val="0F7597"/>
                </a:solidFill>
                <a:latin typeface="Arial"/>
              </a:rPr>
              <a:t>                 name    = "John"       # A string</a:t>
            </a:r>
            <a:r>
              <a:rPr lang="en-US" dirty="0">
                <a:solidFill>
                  <a:schemeClr val="tx1"/>
                </a:solidFill>
                <a:latin typeface="Consolas"/>
              </a:rPr>
              <a:t>
</a:t>
            </a:r>
            <a:r>
              <a:rPr lang="en-US" sz="2400" b="1" dirty="0">
                <a:solidFill>
                  <a:srgbClr val="0F7597"/>
                </a:solidFill>
                <a:latin typeface="Arial"/>
              </a:rPr>
              <a:t>                 print counter</a:t>
            </a:r>
            <a:r>
              <a:rPr lang="en-US" dirty="0">
                <a:solidFill>
                  <a:schemeClr val="tx1"/>
                </a:solidFill>
                <a:latin typeface="Consolas"/>
              </a:rPr>
              <a:t>
</a:t>
            </a:r>
            <a:r>
              <a:rPr lang="en-US" sz="2400" b="1" dirty="0">
                <a:solidFill>
                  <a:srgbClr val="0F7597"/>
                </a:solidFill>
                <a:latin typeface="Arial"/>
              </a:rPr>
              <a:t>                 print miles</a:t>
            </a:r>
            <a:r>
              <a:rPr lang="en-US" dirty="0">
                <a:solidFill>
                  <a:schemeClr val="tx1"/>
                </a:solidFill>
                <a:latin typeface="Consolas"/>
              </a:rPr>
              <a:t>
</a:t>
            </a:r>
            <a:r>
              <a:rPr lang="en-US" sz="2400" b="1" dirty="0">
                <a:solidFill>
                  <a:srgbClr val="0F7597"/>
                </a:solidFill>
                <a:latin typeface="Arial"/>
              </a:rPr>
              <a:t>                 print name </a:t>
            </a:r>
          </a:p>
          <a:p>
            <a:r>
              <a:rPr lang="en-US" sz="2400" b="1" dirty="0">
                <a:solidFill>
                  <a:srgbClr val="0F7597"/>
                </a:solidFill>
                <a:latin typeface="Arial"/>
              </a:rPr>
              <a:t>Here, 100, 1000.0 and "John" are the values assigned to </a:t>
            </a:r>
            <a:r>
              <a:rPr lang="en-US" sz="2400" b="1" i="1" dirty="0">
                <a:solidFill>
                  <a:srgbClr val="0F7597"/>
                </a:solidFill>
                <a:latin typeface="Arial"/>
              </a:rPr>
              <a:t>counter</a:t>
            </a:r>
            <a:r>
              <a:rPr lang="en-US" sz="2400" b="1" dirty="0">
                <a:solidFill>
                  <a:srgbClr val="0F7597"/>
                </a:solidFill>
                <a:latin typeface="Arial"/>
              </a:rPr>
              <a:t>, </a:t>
            </a:r>
            <a:r>
              <a:rPr lang="en-US" sz="2400" b="1" i="1" dirty="0">
                <a:solidFill>
                  <a:srgbClr val="0F7597"/>
                </a:solidFill>
                <a:latin typeface="Arial"/>
              </a:rPr>
              <a:t>miles</a:t>
            </a:r>
            <a:r>
              <a:rPr lang="en-US" sz="2400" b="1" dirty="0">
                <a:solidFill>
                  <a:srgbClr val="0F7597"/>
                </a:solidFill>
                <a:latin typeface="Arial"/>
              </a:rPr>
              <a:t>, and </a:t>
            </a:r>
            <a:r>
              <a:rPr lang="en-US" sz="2400" b="1" i="1" dirty="0">
                <a:solidFill>
                  <a:srgbClr val="0F7597"/>
                </a:solidFill>
                <a:latin typeface="Arial"/>
              </a:rPr>
              <a:t>name</a:t>
            </a:r>
            <a:r>
              <a:rPr lang="en-US" sz="2400" b="1" dirty="0">
                <a:solidFill>
                  <a:srgbClr val="0F7597"/>
                </a:solidFill>
                <a:latin typeface="Arial"/>
              </a:rPr>
              <a:t> variables, respectively. This produces the following result −</a:t>
            </a:r>
          </a:p>
          <a:p>
            <a:pPr marL="0" indent="0">
              <a:buNone/>
            </a:pPr>
            <a:r>
              <a:rPr lang="en-US" sz="2400" b="1" dirty="0">
                <a:solidFill>
                  <a:srgbClr val="0F7597"/>
                </a:solidFill>
                <a:latin typeface="Arial"/>
              </a:rPr>
              <a:t>                  100</a:t>
            </a:r>
            <a:r>
              <a:rPr lang="en-US" dirty="0">
                <a:solidFill>
                  <a:schemeClr val="tx1"/>
                </a:solidFill>
                <a:latin typeface="Consolas"/>
              </a:rPr>
              <a:t>
</a:t>
            </a:r>
            <a:r>
              <a:rPr lang="en-US" sz="2400" b="1" dirty="0">
                <a:solidFill>
                  <a:srgbClr val="0F7597"/>
                </a:solidFill>
                <a:latin typeface="Arial"/>
              </a:rPr>
              <a:t>                  1000.0</a:t>
            </a:r>
            <a:r>
              <a:rPr lang="en-US" dirty="0">
                <a:solidFill>
                  <a:schemeClr val="tx1"/>
                </a:solidFill>
                <a:latin typeface="Consolas"/>
              </a:rPr>
              <a:t>
</a:t>
            </a:r>
            <a:r>
              <a:rPr lang="en-US" sz="2400" b="1" dirty="0">
                <a:solidFill>
                  <a:srgbClr val="0F7597"/>
                </a:solidFill>
                <a:latin typeface="Arial"/>
              </a:rPr>
              <a:t>                  John</a:t>
            </a:r>
          </a:p>
        </p:txBody>
      </p:sp>
      <p:pic>
        <p:nvPicPr>
          <p:cNvPr id="5" name="Picture 4" descr="Python-Logo-PNG-Image.png"/>
          <p:cNvPicPr>
            <a:picLocks noChangeAspect="1"/>
          </p:cNvPicPr>
          <p:nvPr/>
        </p:nvPicPr>
        <p:blipFill>
          <a:blip r:embed="rId3" cstate="print"/>
          <a:stretch>
            <a:fillRect/>
          </a:stretch>
        </p:blipFill>
        <p:spPr>
          <a:xfrm>
            <a:off x="10090205" y="5367130"/>
            <a:ext cx="2743200" cy="1371600"/>
          </a:xfrm>
          <a:prstGeom prst="rect">
            <a:avLst/>
          </a:prstGeom>
        </p:spPr>
      </p:pic>
    </p:spTree>
    <p:extLst>
      <p:ext uri="{BB962C8B-B14F-4D97-AF65-F5344CB8AC3E}">
        <p14:creationId xmlns:p14="http://schemas.microsoft.com/office/powerpoint/2010/main" val="170462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F7597"/>
                </a:solidFill>
                <a:latin typeface="Arial Black"/>
              </a:rPr>
              <a:t>Multiple Assignment</a:t>
            </a:r>
          </a:p>
          <a:p>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sz="2000" b="1" dirty="0">
                <a:solidFill>
                  <a:srgbClr val="0F7597"/>
                </a:solidFill>
                <a:latin typeface="Arial"/>
              </a:rPr>
              <a:t>Python allows you to assign a single value to several variables simultaneously. For example −</a:t>
            </a:r>
          </a:p>
          <a:p>
            <a:pPr marL="0" indent="0">
              <a:buNone/>
            </a:pPr>
            <a:r>
              <a:rPr lang="en-US" dirty="0">
                <a:solidFill>
                  <a:schemeClr val="tx1"/>
                </a:solidFill>
              </a:rPr>
              <a:t>       </a:t>
            </a:r>
            <a:r>
              <a:rPr lang="en-US" dirty="0">
                <a:solidFill>
                  <a:schemeClr val="tx1"/>
                </a:solidFill>
                <a:latin typeface="Consolas"/>
              </a:rPr>
              <a:t>a = b = c = 1</a:t>
            </a:r>
          </a:p>
          <a:p>
            <a:r>
              <a:rPr lang="en-US" sz="2000" b="1" dirty="0">
                <a:solidFill>
                  <a:srgbClr val="0F7597"/>
                </a:solidFill>
                <a:latin typeface="Arial"/>
              </a:rPr>
              <a:t>Here, an integer object is created with the value 1, and all three variables are assigned to the same memory location. You can also assign multiple objects to multiple variables. For example −</a:t>
            </a:r>
          </a:p>
          <a:p>
            <a:pPr marL="0" indent="0">
              <a:buNone/>
            </a:pPr>
            <a:r>
              <a:rPr lang="en-US" dirty="0">
                <a:solidFill>
                  <a:schemeClr val="tx1"/>
                </a:solidFill>
                <a:latin typeface="Consolas"/>
              </a:rPr>
              <a:t>    a, b, c = 1, 2, "john"</a:t>
            </a:r>
          </a:p>
          <a:p>
            <a:r>
              <a:rPr lang="en-US" sz="2000" b="1" dirty="0">
                <a:solidFill>
                  <a:srgbClr val="0F7597"/>
                </a:solidFill>
                <a:latin typeface="Arial"/>
              </a:rPr>
              <a:t>Here, two integer objects with values 1 and 2 are assigned to variables a and b respectively, and one string object with the value "john" is assigned to the variable c.</a:t>
            </a:r>
          </a:p>
          <a:p>
            <a:pPr marL="0" indent="0">
              <a:buNone/>
            </a:pPr>
            <a:endParaRPr lang="en-US" dirty="0">
              <a:solidFill>
                <a:schemeClr val="tx1"/>
              </a:solidFill>
              <a:latin typeface="Consolas"/>
            </a:endParaRPr>
          </a:p>
        </p:txBody>
      </p:sp>
      <p:pic>
        <p:nvPicPr>
          <p:cNvPr id="5" name="Picture 4" descr="Python-Logo-PNG-Image.png"/>
          <p:cNvPicPr>
            <a:picLocks noChangeAspect="1"/>
          </p:cNvPicPr>
          <p:nvPr/>
        </p:nvPicPr>
        <p:blipFill>
          <a:blip r:embed="rId3" cstate="print"/>
          <a:stretch>
            <a:fillRect/>
          </a:stretch>
        </p:blipFill>
        <p:spPr>
          <a:xfrm>
            <a:off x="10090205" y="5367130"/>
            <a:ext cx="2743200" cy="1371600"/>
          </a:xfrm>
          <a:prstGeom prst="rect">
            <a:avLst/>
          </a:prstGeom>
        </p:spPr>
      </p:pic>
    </p:spTree>
    <p:extLst>
      <p:ext uri="{BB962C8B-B14F-4D97-AF65-F5344CB8AC3E}">
        <p14:creationId xmlns:p14="http://schemas.microsoft.com/office/powerpoint/2010/main" val="322539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609600"/>
            <a:ext cx="8596312" cy="1070389"/>
          </a:xfrm>
        </p:spPr>
        <p:txBody>
          <a:bodyPr/>
          <a:lstStyle/>
          <a:p>
            <a:r>
              <a:rPr lang="en-US" b="1" dirty="0">
                <a:solidFill>
                  <a:srgbClr val="0F7597"/>
                </a:solidFill>
                <a:latin typeface="Arial Black"/>
              </a:rPr>
              <a:t>Standard Data Types</a:t>
            </a:r>
          </a:p>
          <a:p>
            <a:endParaRPr lang="en-US" dirty="0"/>
          </a:p>
        </p:txBody>
      </p:sp>
      <p:sp>
        <p:nvSpPr>
          <p:cNvPr id="3" name="Content Placeholder 2"/>
          <p:cNvSpPr>
            <a:spLocks noGrp="1"/>
          </p:cNvSpPr>
          <p:nvPr>
            <p:ph idx="1"/>
          </p:nvPr>
        </p:nvSpPr>
        <p:spPr>
          <a:xfrm>
            <a:off x="677863" y="1922101"/>
            <a:ext cx="8596312" cy="4513624"/>
          </a:xfrm>
        </p:spPr>
        <p:txBody>
          <a:bodyPr vert="horz" lIns="91440" tIns="45720" rIns="91440" bIns="45720" rtlCol="0" anchor="t">
            <a:normAutofit/>
          </a:bodyPr>
          <a:lstStyle/>
          <a:p>
            <a:pPr marL="0" indent="0">
              <a:buNone/>
            </a:pPr>
            <a:r>
              <a:rPr lang="en-US" sz="2000" b="1" dirty="0">
                <a:solidFill>
                  <a:srgbClr val="0F7597"/>
                </a:solidFill>
                <a:latin typeface="Arial"/>
              </a:rPr>
              <a:t>The data stored in memory can be of many types. For example, a person's age is stored as a numeric value and his or her address is stored as alphanumeric characters. Python has various standard data types that are used to define the operations possible on them and the storage method for each of them.</a:t>
            </a:r>
          </a:p>
          <a:p>
            <a:pPr marL="0" indent="0">
              <a:buNone/>
            </a:pPr>
            <a:r>
              <a:rPr lang="en-US" sz="2000" b="1" dirty="0">
                <a:solidFill>
                  <a:srgbClr val="0F7597"/>
                </a:solidFill>
                <a:latin typeface="Arial"/>
              </a:rPr>
              <a:t>Python has five standard data types −</a:t>
            </a:r>
          </a:p>
          <a:p>
            <a:r>
              <a:rPr lang="en-US" sz="2000" b="1" dirty="0">
                <a:solidFill>
                  <a:srgbClr val="0F7597"/>
                </a:solidFill>
                <a:latin typeface="Arial"/>
              </a:rPr>
              <a:t>Numbers</a:t>
            </a:r>
          </a:p>
          <a:p>
            <a:r>
              <a:rPr lang="en-US" sz="2000" b="1" dirty="0">
                <a:solidFill>
                  <a:srgbClr val="0F7597"/>
                </a:solidFill>
                <a:latin typeface="Arial"/>
              </a:rPr>
              <a:t>String</a:t>
            </a:r>
          </a:p>
          <a:p>
            <a:r>
              <a:rPr lang="en-US" sz="2000" b="1" dirty="0">
                <a:solidFill>
                  <a:srgbClr val="0F7597"/>
                </a:solidFill>
                <a:latin typeface="Arial"/>
              </a:rPr>
              <a:t>List</a:t>
            </a:r>
          </a:p>
          <a:p>
            <a:r>
              <a:rPr lang="en-US" sz="2000" b="1" dirty="0">
                <a:solidFill>
                  <a:srgbClr val="0F7597"/>
                </a:solidFill>
                <a:latin typeface="Arial"/>
              </a:rPr>
              <a:t>Tuple</a:t>
            </a:r>
          </a:p>
          <a:p>
            <a:r>
              <a:rPr lang="en-US" sz="2000" b="1" dirty="0">
                <a:solidFill>
                  <a:srgbClr val="0F7597"/>
                </a:solidFill>
                <a:latin typeface="Arial"/>
              </a:rPr>
              <a:t>Dictionary</a:t>
            </a:r>
          </a:p>
          <a:p>
            <a:pPr marL="0" indent="0">
              <a:buNone/>
            </a:pPr>
            <a:endParaRPr lang="en-US" dirty="0"/>
          </a:p>
        </p:txBody>
      </p:sp>
      <p:pic>
        <p:nvPicPr>
          <p:cNvPr id="5" name="Picture 4" descr="Python-Logo-PNG-Image.png"/>
          <p:cNvPicPr>
            <a:picLocks noChangeAspect="1"/>
          </p:cNvPicPr>
          <p:nvPr/>
        </p:nvPicPr>
        <p:blipFill>
          <a:blip r:embed="rId3" cstate="print"/>
          <a:stretch>
            <a:fillRect/>
          </a:stretch>
        </p:blipFill>
        <p:spPr>
          <a:xfrm>
            <a:off x="10090205" y="5367130"/>
            <a:ext cx="2743200" cy="1371600"/>
          </a:xfrm>
          <a:prstGeom prst="rect">
            <a:avLst/>
          </a:prstGeom>
        </p:spPr>
      </p:pic>
    </p:spTree>
    <p:extLst>
      <p:ext uri="{BB962C8B-B14F-4D97-AF65-F5344CB8AC3E}">
        <p14:creationId xmlns:p14="http://schemas.microsoft.com/office/powerpoint/2010/main" val="226524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190500"/>
            <a:ext cx="8596312" cy="1058464"/>
          </a:xfrm>
        </p:spPr>
        <p:txBody>
          <a:bodyPr/>
          <a:lstStyle/>
          <a:p>
            <a:r>
              <a:rPr lang="en-US" b="1" dirty="0">
                <a:solidFill>
                  <a:srgbClr val="0F7597"/>
                </a:solidFill>
                <a:latin typeface="Arial Black"/>
              </a:rPr>
              <a:t>Python Numbers</a:t>
            </a:r>
          </a:p>
          <a:p>
            <a:endParaRPr lang="en-US" dirty="0"/>
          </a:p>
        </p:txBody>
      </p:sp>
      <p:sp>
        <p:nvSpPr>
          <p:cNvPr id="3" name="Content Placeholder 2"/>
          <p:cNvSpPr>
            <a:spLocks noGrp="1"/>
          </p:cNvSpPr>
          <p:nvPr>
            <p:ph idx="1"/>
          </p:nvPr>
        </p:nvSpPr>
        <p:spPr>
          <a:xfrm>
            <a:off x="677863" y="1314450"/>
            <a:ext cx="8596312" cy="4918364"/>
          </a:xfrm>
        </p:spPr>
        <p:txBody>
          <a:bodyPr vert="horz" lIns="91440" tIns="45720" rIns="91440" bIns="45720" rtlCol="0" anchor="t">
            <a:normAutofit fontScale="85000" lnSpcReduction="20000"/>
          </a:bodyPr>
          <a:lstStyle/>
          <a:p>
            <a:pPr marL="0" indent="0">
              <a:buNone/>
            </a:pPr>
            <a:r>
              <a:rPr lang="en-US" sz="2000" b="1" dirty="0">
                <a:solidFill>
                  <a:srgbClr val="0F7597"/>
                </a:solidFill>
                <a:latin typeface="Arial"/>
              </a:rPr>
              <a:t>Number data types store numeric values. Number objects are created when you assign a value to them. For example −</a:t>
            </a:r>
          </a:p>
          <a:p>
            <a:pPr marL="0" indent="0">
              <a:buNone/>
            </a:pPr>
            <a:r>
              <a:rPr lang="en-US" dirty="0">
                <a:solidFill>
                  <a:schemeClr val="tx1"/>
                </a:solidFill>
                <a:latin typeface="Consolas"/>
              </a:rPr>
              <a:t>var1 = 1
var2 = 10</a:t>
            </a:r>
            <a:r>
              <a:rPr lang="en-US" dirty="0">
                <a:solidFill>
                  <a:schemeClr val="tx1"/>
                </a:solidFill>
                <a:latin typeface="Trebuchet MS"/>
              </a:rPr>
              <a:t> </a:t>
            </a:r>
            <a:endParaRPr lang="en-US" dirty="0">
              <a:solidFill>
                <a:schemeClr val="tx1"/>
              </a:solidFill>
            </a:endParaRPr>
          </a:p>
          <a:p>
            <a:pPr marL="0" indent="0">
              <a:buNone/>
            </a:pPr>
            <a:r>
              <a:rPr lang="en-US" sz="2000" b="1" dirty="0">
                <a:solidFill>
                  <a:srgbClr val="0F7597"/>
                </a:solidFill>
                <a:latin typeface="Arial"/>
              </a:rPr>
              <a:t>You can also delete the reference to a number object by using the del statement. The syntax of the del statement is −</a:t>
            </a:r>
          </a:p>
          <a:p>
            <a:pPr marL="0" indent="0">
              <a:buNone/>
            </a:pPr>
            <a:r>
              <a:rPr lang="en-US" dirty="0">
                <a:solidFill>
                  <a:schemeClr val="tx1"/>
                </a:solidFill>
                <a:latin typeface="Consolas"/>
              </a:rPr>
              <a:t>del var1[,var2[,var3[....,</a:t>
            </a:r>
            <a:r>
              <a:rPr lang="en-US" dirty="0" err="1">
                <a:solidFill>
                  <a:schemeClr val="tx1"/>
                </a:solidFill>
                <a:latin typeface="Consolas"/>
              </a:rPr>
              <a:t>varN</a:t>
            </a:r>
            <a:r>
              <a:rPr lang="en-US" dirty="0">
                <a:solidFill>
                  <a:schemeClr val="tx1"/>
                </a:solidFill>
                <a:latin typeface="Consolas"/>
              </a:rPr>
              <a:t>]]]]</a:t>
            </a:r>
            <a:r>
              <a:rPr lang="en-US" dirty="0">
                <a:solidFill>
                  <a:schemeClr val="tx1"/>
                </a:solidFill>
                <a:latin typeface="Trebuchet MS"/>
              </a:rPr>
              <a:t> </a:t>
            </a:r>
            <a:endParaRPr lang="en-US" dirty="0">
              <a:solidFill>
                <a:schemeClr val="tx1"/>
              </a:solidFill>
            </a:endParaRPr>
          </a:p>
          <a:p>
            <a:pPr marL="0" indent="0">
              <a:buNone/>
            </a:pPr>
            <a:r>
              <a:rPr lang="en-US" sz="2000" b="1" dirty="0">
                <a:solidFill>
                  <a:srgbClr val="0F7597"/>
                </a:solidFill>
                <a:latin typeface="Arial"/>
              </a:rPr>
              <a:t>You can delete a single object or multiple objects by using the del statement. For example −</a:t>
            </a:r>
          </a:p>
          <a:p>
            <a:pPr marL="0" indent="0">
              <a:buNone/>
            </a:pPr>
            <a:r>
              <a:rPr lang="en-US" dirty="0">
                <a:solidFill>
                  <a:schemeClr val="tx1"/>
                </a:solidFill>
                <a:latin typeface="Consolas"/>
              </a:rPr>
              <a:t>del var
del </a:t>
            </a:r>
            <a:r>
              <a:rPr lang="en-US" dirty="0" err="1">
                <a:solidFill>
                  <a:schemeClr val="tx1"/>
                </a:solidFill>
                <a:latin typeface="Consolas"/>
              </a:rPr>
              <a:t>var_a</a:t>
            </a:r>
            <a:r>
              <a:rPr lang="en-US" dirty="0">
                <a:solidFill>
                  <a:schemeClr val="tx1"/>
                </a:solidFill>
                <a:latin typeface="Consolas"/>
              </a:rPr>
              <a:t>, </a:t>
            </a:r>
            <a:r>
              <a:rPr lang="en-US" dirty="0" err="1">
                <a:solidFill>
                  <a:schemeClr val="tx1"/>
                </a:solidFill>
                <a:latin typeface="Consolas"/>
              </a:rPr>
              <a:t>var_b</a:t>
            </a:r>
            <a:r>
              <a:rPr lang="en-US" dirty="0">
                <a:solidFill>
                  <a:schemeClr val="tx1"/>
                </a:solidFill>
                <a:latin typeface="Trebuchet MS"/>
              </a:rPr>
              <a:t> </a:t>
            </a:r>
            <a:endParaRPr lang="en-US" dirty="0">
              <a:solidFill>
                <a:schemeClr val="tx1"/>
              </a:solidFill>
            </a:endParaRPr>
          </a:p>
          <a:p>
            <a:pPr marL="0" indent="0">
              <a:buNone/>
            </a:pPr>
            <a:r>
              <a:rPr lang="en-US" sz="2000" b="1" dirty="0">
                <a:solidFill>
                  <a:srgbClr val="0F7597"/>
                </a:solidFill>
                <a:latin typeface="Arial"/>
              </a:rPr>
              <a:t>Python supports four different numerical types −</a:t>
            </a:r>
          </a:p>
          <a:p>
            <a:r>
              <a:rPr lang="en-US" sz="2000" b="1" dirty="0" err="1">
                <a:solidFill>
                  <a:srgbClr val="0F7597"/>
                </a:solidFill>
                <a:latin typeface="Arial"/>
              </a:rPr>
              <a:t>int</a:t>
            </a:r>
            <a:r>
              <a:rPr lang="en-US" sz="2000" b="1" dirty="0">
                <a:solidFill>
                  <a:srgbClr val="0F7597"/>
                </a:solidFill>
                <a:latin typeface="Arial"/>
              </a:rPr>
              <a:t> (signed integers)</a:t>
            </a:r>
          </a:p>
          <a:p>
            <a:r>
              <a:rPr lang="en-US" sz="2000" b="1" dirty="0">
                <a:solidFill>
                  <a:srgbClr val="0F7597"/>
                </a:solidFill>
                <a:latin typeface="Arial"/>
              </a:rPr>
              <a:t>long (long integers, they can also be represented in octal and hexadecimal)</a:t>
            </a:r>
          </a:p>
          <a:p>
            <a:r>
              <a:rPr lang="en-US" sz="2000" b="1" dirty="0">
                <a:solidFill>
                  <a:srgbClr val="0F7597"/>
                </a:solidFill>
                <a:latin typeface="Arial"/>
              </a:rPr>
              <a:t>float (floating point real values)</a:t>
            </a:r>
          </a:p>
          <a:p>
            <a:r>
              <a:rPr lang="en-US" sz="2000" b="1" dirty="0">
                <a:solidFill>
                  <a:srgbClr val="0F7597"/>
                </a:solidFill>
                <a:latin typeface="Arial"/>
              </a:rPr>
              <a:t>complex (complex numbers)</a:t>
            </a:r>
          </a:p>
          <a:p>
            <a:pPr marL="0" indent="0">
              <a:buNone/>
            </a:pPr>
            <a:endParaRPr lang="en-US" dirty="0">
              <a:solidFill>
                <a:schemeClr val="tx1"/>
              </a:solidFill>
            </a:endParaRPr>
          </a:p>
        </p:txBody>
      </p:sp>
      <p:pic>
        <p:nvPicPr>
          <p:cNvPr id="5" name="Picture 4" descr="Python-Logo-PNG-Image.png"/>
          <p:cNvPicPr>
            <a:picLocks noChangeAspect="1"/>
          </p:cNvPicPr>
          <p:nvPr/>
        </p:nvPicPr>
        <p:blipFill>
          <a:blip r:embed="rId3" cstate="print"/>
          <a:stretch>
            <a:fillRect/>
          </a:stretch>
        </p:blipFill>
        <p:spPr>
          <a:xfrm>
            <a:off x="10090205" y="5367130"/>
            <a:ext cx="2743200" cy="1371600"/>
          </a:xfrm>
          <a:prstGeom prst="rect">
            <a:avLst/>
          </a:prstGeom>
        </p:spPr>
      </p:pic>
    </p:spTree>
    <p:extLst>
      <p:ext uri="{BB962C8B-B14F-4D97-AF65-F5344CB8AC3E}">
        <p14:creationId xmlns:p14="http://schemas.microsoft.com/office/powerpoint/2010/main" val="420488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539" y="142875"/>
            <a:ext cx="8667874" cy="844586"/>
          </a:xfrm>
        </p:spPr>
        <p:txBody>
          <a:bodyPr/>
          <a:lstStyle/>
          <a:p>
            <a:r>
              <a:rPr lang="en-US" b="1" dirty="0">
                <a:solidFill>
                  <a:srgbClr val="0F7597"/>
                </a:solidFill>
                <a:latin typeface="Arial Black"/>
              </a:rPr>
              <a:t>Python Strings</a:t>
            </a:r>
          </a:p>
          <a:p>
            <a:endParaRPr lang="en-US" dirty="0"/>
          </a:p>
        </p:txBody>
      </p:sp>
      <p:sp>
        <p:nvSpPr>
          <p:cNvPr id="3" name="Content Placeholder 2"/>
          <p:cNvSpPr>
            <a:spLocks noGrp="1"/>
          </p:cNvSpPr>
          <p:nvPr>
            <p:ph idx="1"/>
          </p:nvPr>
        </p:nvSpPr>
        <p:spPr>
          <a:xfrm>
            <a:off x="628650" y="990600"/>
            <a:ext cx="8704263" cy="6085162"/>
          </a:xfrm>
        </p:spPr>
        <p:txBody>
          <a:bodyPr vert="horz" lIns="91440" tIns="45720" rIns="91440" bIns="45720" rtlCol="0" anchor="t">
            <a:normAutofit fontScale="70000" lnSpcReduction="20000"/>
          </a:bodyPr>
          <a:lstStyle/>
          <a:p>
            <a:pPr marL="0" indent="0">
              <a:buNone/>
            </a:pPr>
            <a:r>
              <a:rPr lang="en-US" sz="2000" dirty="0">
                <a:solidFill>
                  <a:srgbClr val="0F7597"/>
                </a:solidFill>
                <a:latin typeface="Arial"/>
              </a:rPr>
              <a:t>Strings in Python are identified as a contiguous set of characters represented in the quotation marks.</a:t>
            </a:r>
          </a:p>
          <a:p>
            <a:pPr marL="0" indent="0">
              <a:buNone/>
            </a:pPr>
            <a:r>
              <a:rPr lang="en-US" sz="2000" dirty="0">
                <a:solidFill>
                  <a:srgbClr val="0F7597"/>
                </a:solidFill>
                <a:latin typeface="Arial"/>
              </a:rPr>
              <a:t>The plus (+) sign is the string concatenation operator and the asterisk (*) is the repetition operator. For example −</a:t>
            </a:r>
          </a:p>
          <a:p>
            <a:pPr marL="0" indent="0">
              <a:buNone/>
            </a:pPr>
            <a:r>
              <a:rPr lang="en-US" sz="2000" dirty="0">
                <a:solidFill>
                  <a:schemeClr val="tx1"/>
                </a:solidFill>
                <a:latin typeface="Arial"/>
              </a:rPr>
              <a:t>#!/usr/bin/python</a:t>
            </a:r>
            <a:r>
              <a:rPr lang="en-US" dirty="0">
                <a:solidFill>
                  <a:schemeClr val="tx1"/>
                </a:solidFill>
                <a:latin typeface="Consolas"/>
              </a:rPr>
              <a:t>
</a:t>
            </a:r>
            <a:r>
              <a:rPr lang="en-US" sz="2000" dirty="0">
                <a:solidFill>
                  <a:schemeClr val="tx1"/>
                </a:solidFill>
                <a:latin typeface="Arial"/>
              </a:rPr>
              <a:t>str = 'Hello World!'</a:t>
            </a:r>
            <a:r>
              <a:rPr lang="en-US" dirty="0">
                <a:solidFill>
                  <a:schemeClr val="tx1"/>
                </a:solidFill>
                <a:latin typeface="Consolas"/>
              </a:rPr>
              <a:t>
</a:t>
            </a:r>
            <a:r>
              <a:rPr lang="en-US" sz="2000" dirty="0">
                <a:solidFill>
                  <a:schemeClr val="tx1"/>
                </a:solidFill>
                <a:latin typeface="Arial"/>
              </a:rPr>
              <a:t>print str          # Prints complete string</a:t>
            </a:r>
            <a:r>
              <a:rPr lang="en-US" dirty="0">
                <a:solidFill>
                  <a:schemeClr val="tx1"/>
                </a:solidFill>
                <a:latin typeface="Consolas"/>
              </a:rPr>
              <a:t>
</a:t>
            </a:r>
            <a:r>
              <a:rPr lang="en-US" sz="2000" dirty="0">
                <a:solidFill>
                  <a:schemeClr val="tx1"/>
                </a:solidFill>
                <a:latin typeface="Arial"/>
              </a:rPr>
              <a:t>print str[0]       # Prints first character of the string</a:t>
            </a:r>
            <a:r>
              <a:rPr lang="en-US" dirty="0">
                <a:solidFill>
                  <a:schemeClr val="tx1"/>
                </a:solidFill>
                <a:latin typeface="Consolas"/>
              </a:rPr>
              <a:t>
</a:t>
            </a:r>
            <a:r>
              <a:rPr lang="en-US" sz="2000" dirty="0">
                <a:solidFill>
                  <a:schemeClr val="tx1"/>
                </a:solidFill>
                <a:latin typeface="Arial"/>
              </a:rPr>
              <a:t>print str[2:5]     # Prints characters starting from 3rd to 5th</a:t>
            </a:r>
            <a:r>
              <a:rPr lang="en-US" dirty="0">
                <a:solidFill>
                  <a:schemeClr val="tx1"/>
                </a:solidFill>
                <a:latin typeface="Consolas"/>
              </a:rPr>
              <a:t>
</a:t>
            </a:r>
            <a:r>
              <a:rPr lang="en-US" sz="2000" dirty="0">
                <a:solidFill>
                  <a:schemeClr val="tx1"/>
                </a:solidFill>
                <a:latin typeface="Arial"/>
              </a:rPr>
              <a:t>print str[2:]      # Prints string starting from 3rd character</a:t>
            </a:r>
            <a:r>
              <a:rPr lang="en-US" dirty="0">
                <a:solidFill>
                  <a:schemeClr val="tx1"/>
                </a:solidFill>
                <a:latin typeface="Consolas"/>
              </a:rPr>
              <a:t>
</a:t>
            </a:r>
            <a:r>
              <a:rPr lang="en-US" sz="2000" dirty="0">
                <a:solidFill>
                  <a:schemeClr val="tx1"/>
                </a:solidFill>
                <a:latin typeface="Arial"/>
              </a:rPr>
              <a:t>print str * 2      # Prints string two times</a:t>
            </a:r>
            <a:r>
              <a:rPr lang="en-US" dirty="0">
                <a:solidFill>
                  <a:schemeClr val="tx1"/>
                </a:solidFill>
                <a:latin typeface="Consolas"/>
              </a:rPr>
              <a:t>
</a:t>
            </a:r>
            <a:r>
              <a:rPr lang="en-US" sz="2000" dirty="0">
                <a:solidFill>
                  <a:schemeClr val="tx1"/>
                </a:solidFill>
                <a:latin typeface="Arial"/>
              </a:rPr>
              <a:t>print </a:t>
            </a:r>
            <a:r>
              <a:rPr lang="en-US" sz="2000" dirty="0" err="1">
                <a:solidFill>
                  <a:schemeClr val="tx1"/>
                </a:solidFill>
                <a:latin typeface="Arial"/>
              </a:rPr>
              <a:t>str</a:t>
            </a:r>
            <a:r>
              <a:rPr lang="en-US" sz="2000" dirty="0">
                <a:solidFill>
                  <a:schemeClr val="tx1"/>
                </a:solidFill>
                <a:latin typeface="Arial"/>
              </a:rPr>
              <a:t> + "TEST" # Prints concatenated string </a:t>
            </a:r>
          </a:p>
          <a:p>
            <a:pPr marL="0" indent="0">
              <a:buNone/>
            </a:pPr>
            <a:r>
              <a:rPr lang="en-US" sz="2000" dirty="0">
                <a:solidFill>
                  <a:srgbClr val="0F7597"/>
                </a:solidFill>
                <a:latin typeface="Arial"/>
              </a:rPr>
              <a:t>This will produce the following result </a:t>
            </a:r>
            <a:r>
              <a:rPr lang="en-US" sz="2000" dirty="0">
                <a:solidFill>
                  <a:schemeClr val="tx1"/>
                </a:solidFill>
                <a:latin typeface="Arial"/>
              </a:rPr>
              <a:t>−</a:t>
            </a:r>
          </a:p>
          <a:p>
            <a:pPr marL="0" indent="0">
              <a:buNone/>
            </a:pPr>
            <a:r>
              <a:rPr lang="en-US" sz="2000" dirty="0">
                <a:solidFill>
                  <a:schemeClr val="tx1"/>
                </a:solidFill>
                <a:latin typeface="Arial"/>
              </a:rPr>
              <a:t>Hello World!</a:t>
            </a:r>
            <a:r>
              <a:rPr lang="en-US" dirty="0">
                <a:solidFill>
                  <a:schemeClr val="tx1"/>
                </a:solidFill>
                <a:latin typeface="Consolas"/>
              </a:rPr>
              <a:t>
</a:t>
            </a:r>
            <a:r>
              <a:rPr lang="en-US" sz="2000" dirty="0">
                <a:solidFill>
                  <a:schemeClr val="tx1"/>
                </a:solidFill>
                <a:latin typeface="Arial"/>
              </a:rPr>
              <a:t>H</a:t>
            </a:r>
            <a:r>
              <a:rPr lang="en-US" dirty="0">
                <a:solidFill>
                  <a:schemeClr val="tx1"/>
                </a:solidFill>
                <a:latin typeface="Consolas"/>
              </a:rPr>
              <a:t>
</a:t>
            </a:r>
            <a:r>
              <a:rPr lang="en-US" sz="2000" dirty="0">
                <a:solidFill>
                  <a:schemeClr val="tx1"/>
                </a:solidFill>
                <a:latin typeface="Arial"/>
              </a:rPr>
              <a:t>llo</a:t>
            </a:r>
            <a:r>
              <a:rPr lang="en-US" dirty="0">
                <a:solidFill>
                  <a:schemeClr val="tx1"/>
                </a:solidFill>
                <a:latin typeface="Consolas"/>
              </a:rPr>
              <a:t>
</a:t>
            </a:r>
            <a:r>
              <a:rPr lang="en-US" sz="2000" dirty="0">
                <a:solidFill>
                  <a:schemeClr val="tx1"/>
                </a:solidFill>
                <a:latin typeface="Arial"/>
              </a:rPr>
              <a:t>llo World!</a:t>
            </a:r>
            <a:r>
              <a:rPr lang="en-US" dirty="0">
                <a:solidFill>
                  <a:schemeClr val="tx1"/>
                </a:solidFill>
                <a:latin typeface="Consolas"/>
              </a:rPr>
              <a:t>
</a:t>
            </a:r>
            <a:r>
              <a:rPr lang="en-US" sz="2000" dirty="0">
                <a:solidFill>
                  <a:schemeClr val="tx1"/>
                </a:solidFill>
                <a:latin typeface="Arial"/>
              </a:rPr>
              <a:t>Hello World!Hello World!</a:t>
            </a:r>
            <a:r>
              <a:rPr lang="en-US" dirty="0">
                <a:solidFill>
                  <a:schemeClr val="tx1"/>
                </a:solidFill>
                <a:latin typeface="Consolas"/>
              </a:rPr>
              <a:t>
</a:t>
            </a:r>
            <a:r>
              <a:rPr lang="en-US" sz="2000" dirty="0">
                <a:solidFill>
                  <a:schemeClr val="tx1"/>
                </a:solidFill>
                <a:latin typeface="Arial"/>
              </a:rPr>
              <a:t>Hello World!TEST</a:t>
            </a:r>
            <a:r>
              <a:rPr lang="en-US" dirty="0">
                <a:solidFill>
                  <a:schemeClr val="tx1"/>
                </a:solidFill>
                <a:latin typeface="Consolas"/>
              </a:rPr>
              <a:t>
</a:t>
            </a:r>
            <a:endParaRPr lang="en-US" sz="2000" dirty="0">
              <a:solidFill>
                <a:schemeClr val="tx1"/>
              </a:solidFill>
              <a:latin typeface="Arial"/>
            </a:endParaRPr>
          </a:p>
        </p:txBody>
      </p:sp>
      <p:pic>
        <p:nvPicPr>
          <p:cNvPr id="5" name="Picture 4" descr="Python-Logo-PNG-Image.png"/>
          <p:cNvPicPr>
            <a:picLocks noChangeAspect="1"/>
          </p:cNvPicPr>
          <p:nvPr/>
        </p:nvPicPr>
        <p:blipFill>
          <a:blip r:embed="rId3" cstate="print"/>
          <a:stretch>
            <a:fillRect/>
          </a:stretch>
        </p:blipFill>
        <p:spPr>
          <a:xfrm>
            <a:off x="10090205" y="5367130"/>
            <a:ext cx="2743200" cy="1371600"/>
          </a:xfrm>
          <a:prstGeom prst="rect">
            <a:avLst/>
          </a:prstGeom>
        </p:spPr>
      </p:pic>
    </p:spTree>
    <p:extLst>
      <p:ext uri="{BB962C8B-B14F-4D97-AF65-F5344CB8AC3E}">
        <p14:creationId xmlns:p14="http://schemas.microsoft.com/office/powerpoint/2010/main" val="378304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18" y="228600"/>
            <a:ext cx="8596312" cy="664960"/>
          </a:xfrm>
        </p:spPr>
        <p:txBody>
          <a:bodyPr/>
          <a:lstStyle/>
          <a:p>
            <a:r>
              <a:rPr lang="en-US" b="1" dirty="0">
                <a:solidFill>
                  <a:srgbClr val="0F7597"/>
                </a:solidFill>
                <a:latin typeface="Arial Black"/>
              </a:rPr>
              <a:t>Python Lists</a:t>
            </a:r>
          </a:p>
          <a:p>
            <a:endParaRPr lang="en-US" dirty="0"/>
          </a:p>
        </p:txBody>
      </p:sp>
      <p:sp>
        <p:nvSpPr>
          <p:cNvPr id="3" name="Content Placeholder 2"/>
          <p:cNvSpPr>
            <a:spLocks noGrp="1"/>
          </p:cNvSpPr>
          <p:nvPr>
            <p:ph idx="1"/>
          </p:nvPr>
        </p:nvSpPr>
        <p:spPr>
          <a:xfrm>
            <a:off x="692918" y="1028700"/>
            <a:ext cx="8596313" cy="5763778"/>
          </a:xfrm>
        </p:spPr>
        <p:txBody>
          <a:bodyPr vert="horz" lIns="91440" tIns="45720" rIns="91440" bIns="45720" rtlCol="0" anchor="t">
            <a:normAutofit fontScale="62500" lnSpcReduction="20000"/>
          </a:bodyPr>
          <a:lstStyle/>
          <a:p>
            <a:pPr marL="0" indent="0">
              <a:buNone/>
            </a:pPr>
            <a:r>
              <a:rPr lang="en-US" sz="2000" b="1" dirty="0">
                <a:solidFill>
                  <a:srgbClr val="0F7597"/>
                </a:solidFill>
                <a:latin typeface="Arial"/>
              </a:rPr>
              <a:t>Lists are the most versatile of Python's compound data types.For example −</a:t>
            </a:r>
          </a:p>
          <a:p>
            <a:pPr marL="0" indent="0">
              <a:buNone/>
            </a:pPr>
            <a:r>
              <a:rPr lang="en-US" dirty="0">
                <a:solidFill>
                  <a:schemeClr val="tx1"/>
                </a:solidFill>
                <a:latin typeface="Consolas"/>
              </a:rPr>
              <a:t>#</a:t>
            </a:r>
            <a:r>
              <a:rPr lang="en-US" sz="2000" b="1" dirty="0">
                <a:solidFill>
                  <a:schemeClr val="tx1"/>
                </a:solidFill>
                <a:latin typeface="Arial"/>
              </a:rPr>
              <a:t>!/usr/bin/python</a:t>
            </a:r>
            <a:r>
              <a:rPr lang="en-US" dirty="0">
                <a:solidFill>
                  <a:schemeClr val="tx1"/>
                </a:solidFill>
                <a:latin typeface="Consolas"/>
              </a:rPr>
              <a:t>
</a:t>
            </a:r>
            <a:r>
              <a:rPr lang="en-US" sz="2000" b="1" dirty="0">
                <a:solidFill>
                  <a:schemeClr val="tx1"/>
                </a:solidFill>
                <a:latin typeface="Arial"/>
              </a:rPr>
              <a:t>list = [ 'abcd', 786 , 2.23, 'john', 70.2 ]</a:t>
            </a:r>
            <a:r>
              <a:rPr lang="en-US" dirty="0">
                <a:solidFill>
                  <a:schemeClr val="tx1"/>
                </a:solidFill>
                <a:latin typeface="Consolas"/>
              </a:rPr>
              <a:t>
</a:t>
            </a:r>
            <a:r>
              <a:rPr lang="en-US" sz="2000" b="1" dirty="0">
                <a:solidFill>
                  <a:schemeClr val="tx1"/>
                </a:solidFill>
                <a:latin typeface="Arial"/>
              </a:rPr>
              <a:t>tinylist = [123, 'john']</a:t>
            </a:r>
            <a:r>
              <a:rPr lang="en-US" dirty="0">
                <a:solidFill>
                  <a:schemeClr val="tx1"/>
                </a:solidFill>
                <a:latin typeface="Consolas"/>
              </a:rPr>
              <a:t>
</a:t>
            </a:r>
            <a:r>
              <a:rPr lang="en-US" sz="2000" b="1" dirty="0">
                <a:solidFill>
                  <a:schemeClr val="tx1"/>
                </a:solidFill>
                <a:latin typeface="Arial"/>
              </a:rPr>
              <a:t>print list          # Prints complete list</a:t>
            </a:r>
            <a:r>
              <a:rPr lang="en-US" dirty="0">
                <a:solidFill>
                  <a:schemeClr val="tx1"/>
                </a:solidFill>
                <a:latin typeface="Consolas"/>
              </a:rPr>
              <a:t>
</a:t>
            </a:r>
            <a:r>
              <a:rPr lang="en-US" sz="2000" b="1" dirty="0">
                <a:solidFill>
                  <a:schemeClr val="tx1"/>
                </a:solidFill>
                <a:latin typeface="Arial"/>
              </a:rPr>
              <a:t>print list[0]       # Prints first element of the list</a:t>
            </a:r>
            <a:r>
              <a:rPr lang="en-US" dirty="0">
                <a:solidFill>
                  <a:schemeClr val="tx1"/>
                </a:solidFill>
                <a:latin typeface="Consolas"/>
              </a:rPr>
              <a:t>
</a:t>
            </a:r>
            <a:r>
              <a:rPr lang="en-US" sz="2000" b="1" dirty="0">
                <a:solidFill>
                  <a:schemeClr val="tx1"/>
                </a:solidFill>
                <a:latin typeface="Arial"/>
              </a:rPr>
              <a:t>print list[1:3]     # Prints elements starting from 2nd till 3rd </a:t>
            </a:r>
            <a:r>
              <a:rPr lang="en-US" dirty="0">
                <a:solidFill>
                  <a:schemeClr val="tx1"/>
                </a:solidFill>
                <a:latin typeface="Consolas"/>
              </a:rPr>
              <a:t>
</a:t>
            </a:r>
            <a:r>
              <a:rPr lang="en-US" sz="2000" b="1" dirty="0">
                <a:solidFill>
                  <a:schemeClr val="tx1"/>
                </a:solidFill>
                <a:latin typeface="Arial"/>
              </a:rPr>
              <a:t>print list[2:]      # Prints elements starting from 3rd element</a:t>
            </a:r>
            <a:r>
              <a:rPr lang="en-US" dirty="0">
                <a:solidFill>
                  <a:schemeClr val="tx1"/>
                </a:solidFill>
                <a:latin typeface="Consolas"/>
              </a:rPr>
              <a:t>
</a:t>
            </a:r>
            <a:r>
              <a:rPr lang="en-US" sz="2000" b="1" dirty="0">
                <a:solidFill>
                  <a:schemeClr val="tx1"/>
                </a:solidFill>
                <a:latin typeface="Arial"/>
              </a:rPr>
              <a:t>print tinylist * 2  # Prints list two times</a:t>
            </a:r>
            <a:r>
              <a:rPr lang="en-US" dirty="0">
                <a:solidFill>
                  <a:schemeClr val="tx1"/>
                </a:solidFill>
                <a:latin typeface="Consolas"/>
              </a:rPr>
              <a:t>
</a:t>
            </a:r>
            <a:r>
              <a:rPr lang="en-US" sz="2000" b="1" dirty="0">
                <a:solidFill>
                  <a:schemeClr val="tx1"/>
                </a:solidFill>
                <a:latin typeface="Arial"/>
              </a:rPr>
              <a:t>print list + </a:t>
            </a:r>
            <a:r>
              <a:rPr lang="en-US" sz="2000" b="1" dirty="0" err="1">
                <a:solidFill>
                  <a:schemeClr val="tx1"/>
                </a:solidFill>
                <a:latin typeface="Arial"/>
              </a:rPr>
              <a:t>tinylist</a:t>
            </a:r>
            <a:r>
              <a:rPr lang="en-US" sz="2000" b="1" dirty="0">
                <a:solidFill>
                  <a:schemeClr val="tx1"/>
                </a:solidFill>
                <a:latin typeface="Arial"/>
              </a:rPr>
              <a:t> # Prints concatenated lists</a:t>
            </a:r>
          </a:p>
          <a:p>
            <a:pPr marL="0" indent="0">
              <a:buNone/>
            </a:pPr>
            <a:r>
              <a:rPr lang="en-US" sz="2000" b="1" dirty="0">
                <a:solidFill>
                  <a:srgbClr val="0F7597"/>
                </a:solidFill>
                <a:latin typeface="Arial"/>
              </a:rPr>
              <a:t>This produce the following result −</a:t>
            </a:r>
          </a:p>
          <a:p>
            <a:pPr marL="0" indent="0">
              <a:buNone/>
            </a:pPr>
            <a:r>
              <a:rPr lang="en-US" sz="2000" b="1" dirty="0">
                <a:solidFill>
                  <a:schemeClr val="tx1"/>
                </a:solidFill>
                <a:latin typeface="Arial"/>
              </a:rPr>
              <a:t>['abcd', 786, 2.23, 'john', 70.200000000000003]</a:t>
            </a:r>
            <a:r>
              <a:rPr lang="en-US" dirty="0">
                <a:solidFill>
                  <a:schemeClr val="tx1"/>
                </a:solidFill>
                <a:latin typeface="Consolas"/>
              </a:rPr>
              <a:t>
</a:t>
            </a:r>
            <a:r>
              <a:rPr lang="en-US" sz="2000" b="1" dirty="0">
                <a:solidFill>
                  <a:schemeClr val="tx1"/>
                </a:solidFill>
                <a:latin typeface="Arial"/>
              </a:rPr>
              <a:t>abcd</a:t>
            </a:r>
            <a:r>
              <a:rPr lang="en-US" dirty="0">
                <a:solidFill>
                  <a:schemeClr val="tx1"/>
                </a:solidFill>
                <a:latin typeface="Consolas"/>
              </a:rPr>
              <a:t>
</a:t>
            </a:r>
            <a:r>
              <a:rPr lang="en-US" sz="2000" b="1" dirty="0">
                <a:solidFill>
                  <a:schemeClr val="tx1"/>
                </a:solidFill>
                <a:latin typeface="Arial"/>
              </a:rPr>
              <a:t>[786, 2.23]</a:t>
            </a:r>
            <a:r>
              <a:rPr lang="en-US" dirty="0">
                <a:solidFill>
                  <a:schemeClr val="tx1"/>
                </a:solidFill>
                <a:latin typeface="Consolas"/>
              </a:rPr>
              <a:t>
</a:t>
            </a:r>
            <a:r>
              <a:rPr lang="en-US" sz="2000" b="1" dirty="0">
                <a:solidFill>
                  <a:schemeClr val="tx1"/>
                </a:solidFill>
                <a:latin typeface="Arial"/>
              </a:rPr>
              <a:t>[2.23, 'john', 70.200000000000003]</a:t>
            </a:r>
            <a:r>
              <a:rPr lang="en-US" dirty="0">
                <a:solidFill>
                  <a:schemeClr val="tx1"/>
                </a:solidFill>
                <a:latin typeface="Consolas"/>
              </a:rPr>
              <a:t>
</a:t>
            </a:r>
            <a:r>
              <a:rPr lang="en-US" sz="2000" b="1" dirty="0">
                <a:solidFill>
                  <a:schemeClr val="tx1"/>
                </a:solidFill>
                <a:latin typeface="Arial"/>
              </a:rPr>
              <a:t>[123, 'john', 123, 'john']</a:t>
            </a:r>
            <a:r>
              <a:rPr lang="en-US" dirty="0">
                <a:solidFill>
                  <a:schemeClr val="tx1"/>
                </a:solidFill>
                <a:latin typeface="Consolas"/>
              </a:rPr>
              <a:t>
</a:t>
            </a:r>
            <a:r>
              <a:rPr lang="en-US" sz="2000" b="1" dirty="0">
                <a:solidFill>
                  <a:schemeClr val="tx1"/>
                </a:solidFill>
                <a:latin typeface="Arial"/>
              </a:rPr>
              <a:t>['abcd', 786, 2.23, 'john', 70.200000000000003, 123, 'john'</a:t>
            </a:r>
            <a:r>
              <a:rPr lang="en-US" dirty="0">
                <a:solidFill>
                  <a:schemeClr val="tx1"/>
                </a:solidFill>
                <a:latin typeface="Consolas"/>
              </a:rPr>
              <a:t>]
</a:t>
            </a:r>
          </a:p>
        </p:txBody>
      </p:sp>
      <p:pic>
        <p:nvPicPr>
          <p:cNvPr id="5" name="Picture 4" descr="Python-Logo-PNG-Image.png"/>
          <p:cNvPicPr>
            <a:picLocks noChangeAspect="1"/>
          </p:cNvPicPr>
          <p:nvPr/>
        </p:nvPicPr>
        <p:blipFill>
          <a:blip r:embed="rId3" cstate="print"/>
          <a:stretch>
            <a:fillRect/>
          </a:stretch>
        </p:blipFill>
        <p:spPr>
          <a:xfrm>
            <a:off x="10090205" y="5367130"/>
            <a:ext cx="2743200" cy="1371600"/>
          </a:xfrm>
          <a:prstGeom prst="rect">
            <a:avLst/>
          </a:prstGeom>
        </p:spPr>
      </p:pic>
    </p:spTree>
    <p:extLst>
      <p:ext uri="{BB962C8B-B14F-4D97-AF65-F5344CB8AC3E}">
        <p14:creationId xmlns:p14="http://schemas.microsoft.com/office/powerpoint/2010/main" val="23645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solidFill>
                  <a:srgbClr val="5FCBEF"/>
                </a:solidFill>
                <a:latin typeface="Arial Black"/>
              </a:rPr>
              <a:t>                  </a:t>
            </a:r>
            <a:r>
              <a:rPr lang="en-US" b="1" dirty="0">
                <a:solidFill>
                  <a:srgbClr val="0F7597"/>
                </a:solidFill>
                <a:latin typeface="Arial Black"/>
              </a:rPr>
              <a:t>OVERVIEW</a:t>
            </a:r>
          </a:p>
        </p:txBody>
      </p:sp>
      <p:pic>
        <p:nvPicPr>
          <p:cNvPr id="6" name="Picture 5" descr="Python-Logo-PNG-Image.png"/>
          <p:cNvPicPr>
            <a:picLocks noChangeAspect="1"/>
          </p:cNvPicPr>
          <p:nvPr/>
        </p:nvPicPr>
        <p:blipFill>
          <a:blip r:embed="rId3" cstate="print"/>
          <a:stretch>
            <a:fillRect/>
          </a:stretch>
        </p:blipFill>
        <p:spPr>
          <a:xfrm>
            <a:off x="10092905" y="5362754"/>
            <a:ext cx="2743200" cy="1371600"/>
          </a:xfrm>
          <a:prstGeom prst="rect">
            <a:avLst/>
          </a:prstGeom>
        </p:spPr>
      </p:pic>
      <p:sp>
        <p:nvSpPr>
          <p:cNvPr id="7" name="Content Placeholder 2"/>
          <p:cNvSpPr txBox="1">
            <a:spLocks/>
          </p:cNvSpPr>
          <p:nvPr/>
        </p:nvSpPr>
        <p:spPr>
          <a:xfrm>
            <a:off x="647700" y="2105025"/>
            <a:ext cx="8614265" cy="350442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r>
              <a:rPr lang="en-US" sz="2800" dirty="0">
                <a:solidFill>
                  <a:srgbClr val="0F7597"/>
                </a:solidFill>
                <a:latin typeface="Arial Black"/>
              </a:rPr>
              <a:t>Background</a:t>
            </a:r>
          </a:p>
          <a:p>
            <a:r>
              <a:rPr lang="en-US" sz="2800" dirty="0">
                <a:solidFill>
                  <a:srgbClr val="0F7597"/>
                </a:solidFill>
                <a:latin typeface="Arial Black"/>
              </a:rPr>
              <a:t>What is Python </a:t>
            </a:r>
          </a:p>
          <a:p>
            <a:r>
              <a:rPr lang="en-US" sz="2800" dirty="0">
                <a:solidFill>
                  <a:srgbClr val="0F7597"/>
                </a:solidFill>
                <a:latin typeface="Arial Black"/>
              </a:rPr>
              <a:t>History </a:t>
            </a:r>
          </a:p>
          <a:p>
            <a:r>
              <a:rPr lang="en-US" sz="2800" dirty="0">
                <a:solidFill>
                  <a:srgbClr val="0F7597"/>
                </a:solidFill>
                <a:latin typeface="Arial Black"/>
              </a:rPr>
              <a:t>Features</a:t>
            </a:r>
          </a:p>
          <a:p>
            <a:r>
              <a:rPr lang="en-US" sz="2800" dirty="0">
                <a:solidFill>
                  <a:srgbClr val="0F7597"/>
                </a:solidFill>
                <a:latin typeface="Arial Black"/>
              </a:rPr>
              <a:t>Python Syntax</a:t>
            </a:r>
          </a:p>
          <a:p>
            <a:r>
              <a:rPr lang="en-US" sz="2800" dirty="0">
                <a:solidFill>
                  <a:srgbClr val="0F7597"/>
                </a:solidFill>
                <a:latin typeface="Arial Black"/>
              </a:rPr>
              <a:t>Variable Types</a:t>
            </a:r>
          </a:p>
          <a:p>
            <a:endParaRPr lang="en-US" sz="2800" dirty="0">
              <a:solidFill>
                <a:srgbClr val="0F7597"/>
              </a:solidFill>
              <a:latin typeface="Arial Black"/>
            </a:endParaRPr>
          </a:p>
          <a:p>
            <a:endParaRPr lang="en-US" sz="2000" dirty="0">
              <a:solidFill>
                <a:srgbClr val="0F7597"/>
              </a:solidFill>
              <a:latin typeface="Arial Black"/>
            </a:endParaRPr>
          </a:p>
        </p:txBody>
      </p:sp>
      <p:pic>
        <p:nvPicPr>
          <p:cNvPr id="3" name="Picture 2" descr="Google_Algorithm_Updates.jpg"/>
          <p:cNvPicPr>
            <a:picLocks noChangeAspect="1"/>
          </p:cNvPicPr>
          <p:nvPr/>
        </p:nvPicPr>
        <p:blipFill>
          <a:blip r:embed="rId4" cstate="print"/>
          <a:stretch>
            <a:fillRect/>
          </a:stretch>
        </p:blipFill>
        <p:spPr>
          <a:xfrm>
            <a:off x="5606834" y="2168525"/>
            <a:ext cx="3622891" cy="3206750"/>
          </a:xfrm>
          <a:prstGeom prst="rect">
            <a:avLst/>
          </a:prstGeom>
        </p:spPr>
      </p:pic>
    </p:spTree>
    <p:extLst>
      <p:ext uri="{BB962C8B-B14F-4D97-AF65-F5344CB8AC3E}">
        <p14:creationId xmlns:p14="http://schemas.microsoft.com/office/powerpoint/2010/main" val="241973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F7597"/>
                </a:solidFill>
                <a:latin typeface="Arial Black"/>
              </a:rPr>
              <a:t>          What is Python...?</a:t>
            </a:r>
          </a:p>
        </p:txBody>
      </p:sp>
      <p:sp>
        <p:nvSpPr>
          <p:cNvPr id="3" name="Content Placeholder 2"/>
          <p:cNvSpPr>
            <a:spLocks noGrp="1"/>
          </p:cNvSpPr>
          <p:nvPr>
            <p:ph idx="1"/>
          </p:nvPr>
        </p:nvSpPr>
        <p:spPr>
          <a:xfrm>
            <a:off x="677863" y="2160588"/>
            <a:ext cx="7249847" cy="4366164"/>
          </a:xfrm>
          <a:ln>
            <a:solidFill>
              <a:schemeClr val="bg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pPr algn="just"/>
            <a:r>
              <a:rPr lang="en-US" sz="2800" dirty="0">
                <a:solidFill>
                  <a:srgbClr val="0F7597"/>
                </a:solidFill>
                <a:latin typeface="Arial"/>
              </a:rPr>
              <a:t>Python is a general purpose programming language that is often applied in scripting roles.</a:t>
            </a:r>
          </a:p>
          <a:p>
            <a:pPr algn="just"/>
            <a:r>
              <a:rPr lang="en-US" sz="2800" dirty="0">
                <a:solidFill>
                  <a:srgbClr val="0F7597"/>
                </a:solidFill>
                <a:latin typeface="Arial"/>
              </a:rPr>
              <a:t>So, Python is programming language as well as scripting language.</a:t>
            </a:r>
          </a:p>
          <a:p>
            <a:pPr algn="just"/>
            <a:r>
              <a:rPr lang="en-US" sz="2800" dirty="0">
                <a:solidFill>
                  <a:srgbClr val="0F7597"/>
                </a:solidFill>
                <a:latin typeface="Arial"/>
              </a:rPr>
              <a:t>Python is also called as Interpreted language</a:t>
            </a:r>
            <a:r>
              <a:rPr lang="en-US" dirty="0">
                <a:solidFill>
                  <a:schemeClr val="tx1"/>
                </a:solidFill>
                <a:latin typeface="Times New Roman"/>
              </a:rPr>
              <a:t>.</a:t>
            </a:r>
          </a:p>
          <a:p>
            <a:endParaRPr lang="en-US" dirty="0"/>
          </a:p>
        </p:txBody>
      </p:sp>
      <p:pic>
        <p:nvPicPr>
          <p:cNvPr id="4" name="Picture 3" descr="Man-With-Question.png"/>
          <p:cNvPicPr>
            <a:picLocks noChangeAspect="1"/>
          </p:cNvPicPr>
          <p:nvPr/>
        </p:nvPicPr>
        <p:blipFill>
          <a:blip r:embed="rId3" cstate="print"/>
          <a:stretch>
            <a:fillRect/>
          </a:stretch>
        </p:blipFill>
        <p:spPr>
          <a:xfrm>
            <a:off x="7705725" y="2447925"/>
            <a:ext cx="2743200" cy="2743200"/>
          </a:xfrm>
          <a:prstGeom prst="rect">
            <a:avLst/>
          </a:prstGeom>
        </p:spPr>
      </p:pic>
      <p:pic>
        <p:nvPicPr>
          <p:cNvPr id="7" name="Picture 6" descr="Python-Logo-PNG-Image.png"/>
          <p:cNvPicPr>
            <a:picLocks noChangeAspect="1"/>
          </p:cNvPicPr>
          <p:nvPr/>
        </p:nvPicPr>
        <p:blipFill>
          <a:blip r:embed="rId4" cstate="print"/>
          <a:stretch>
            <a:fillRect/>
          </a:stretch>
        </p:blipFill>
        <p:spPr>
          <a:xfrm>
            <a:off x="10092905" y="5362754"/>
            <a:ext cx="2743200" cy="1371600"/>
          </a:xfrm>
          <a:prstGeom prst="rect">
            <a:avLst/>
          </a:prstGeom>
        </p:spPr>
      </p:pic>
    </p:spTree>
    <p:extLst>
      <p:ext uri="{BB962C8B-B14F-4D97-AF65-F5344CB8AC3E}">
        <p14:creationId xmlns:p14="http://schemas.microsoft.com/office/powerpoint/2010/main" val="4741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975" y="285750"/>
            <a:ext cx="8596668" cy="1320800"/>
          </a:xfrm>
        </p:spPr>
        <p:txBody>
          <a:bodyPr/>
          <a:lstStyle/>
          <a:p>
            <a:pPr algn="ctr"/>
            <a:r>
              <a:rPr lang="en-US" i="1" dirty="0">
                <a:solidFill>
                  <a:srgbClr val="0F7597"/>
                </a:solidFill>
                <a:latin typeface="Arial Black"/>
              </a:rPr>
              <a:t>Differences between program and scripting language</a:t>
            </a:r>
          </a:p>
          <a:p>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829835964"/>
              </p:ext>
            </p:extLst>
          </p:nvPr>
        </p:nvGraphicFramePr>
        <p:xfrm>
          <a:off x="531962" y="1495245"/>
          <a:ext cx="8967460" cy="4774129"/>
        </p:xfrm>
        <a:graphic>
          <a:graphicData uri="http://schemas.openxmlformats.org/drawingml/2006/table">
            <a:tbl>
              <a:tblPr firstRow="1" bandRow="1">
                <a:tableStyleId>{5C22544A-7EE6-4342-B048-85BDC9FD1C3A}</a:tableStyleId>
              </a:tblPr>
              <a:tblGrid>
                <a:gridCol w="4364429">
                  <a:extLst>
                    <a:ext uri="{9D8B030D-6E8A-4147-A177-3AD203B41FA5}">
                      <a16:colId xmlns:a16="http://schemas.microsoft.com/office/drawing/2014/main" val="3233754550"/>
                    </a:ext>
                  </a:extLst>
                </a:gridCol>
                <a:gridCol w="4603031">
                  <a:extLst>
                    <a:ext uri="{9D8B030D-6E8A-4147-A177-3AD203B41FA5}">
                      <a16:colId xmlns:a16="http://schemas.microsoft.com/office/drawing/2014/main" val="4144223281"/>
                    </a:ext>
                  </a:extLst>
                </a:gridCol>
              </a:tblGrid>
              <a:tr h="508574">
                <a:tc>
                  <a:txBody>
                    <a:bodyPr/>
                    <a:lstStyle/>
                    <a:p>
                      <a:r>
                        <a:rPr lang="en-US" b="0" dirty="0">
                          <a:solidFill>
                            <a:srgbClr val="04617B"/>
                          </a:solidFill>
                          <a:latin typeface="Constantia"/>
                        </a:rPr>
                        <a:t>                         </a:t>
                      </a:r>
                      <a:r>
                        <a:rPr lang="en-US" sz="2800" b="0" dirty="0">
                          <a:solidFill>
                            <a:srgbClr val="04617B"/>
                          </a:solidFill>
                          <a:latin typeface="Arial"/>
                        </a:rPr>
                        <a:t>Program</a:t>
                      </a:r>
                    </a:p>
                  </a:txBody>
                  <a:tcPr/>
                </a:tc>
                <a:tc>
                  <a:txBody>
                    <a:bodyPr/>
                    <a:lstStyle/>
                    <a:p>
                      <a:r>
                        <a:rPr lang="en-US" dirty="0">
                          <a:solidFill>
                            <a:srgbClr val="04617B"/>
                          </a:solidFill>
                          <a:latin typeface="Constantia"/>
                        </a:rPr>
                        <a:t>                       </a:t>
                      </a:r>
                      <a:r>
                        <a:rPr lang="en-US">
                          <a:solidFill>
                            <a:srgbClr val="04617B"/>
                          </a:solidFill>
                          <a:latin typeface="Constantia"/>
                        </a:rPr>
                        <a:t> </a:t>
                      </a:r>
                      <a:r>
                        <a:rPr lang="en-US" sz="2800" dirty="0">
                          <a:solidFill>
                            <a:srgbClr val="0F7597"/>
                          </a:solidFill>
                          <a:latin typeface="Arial"/>
                        </a:rPr>
                        <a:t>Scripting</a:t>
                      </a:r>
                    </a:p>
                  </a:txBody>
                  <a:tcPr/>
                </a:tc>
                <a:extLst>
                  <a:ext uri="{0D108BD9-81ED-4DB2-BD59-A6C34878D82A}">
                    <a16:rowId xmlns:a16="http://schemas.microsoft.com/office/drawing/2014/main" val="2739524692"/>
                  </a:ext>
                </a:extLst>
              </a:tr>
              <a:tr h="1704174">
                <a:tc>
                  <a:txBody>
                    <a:bodyPr/>
                    <a:lstStyle/>
                    <a:p>
                      <a:pPr marL="285750" indent="-285750" algn="just">
                        <a:buFont typeface="Arial" panose="020B0604020202020204" pitchFamily="34" charset="0"/>
                        <a:buChar char="•"/>
                      </a:pPr>
                      <a:r>
                        <a:rPr lang="en-US" sz="2000" b="1" dirty="0">
                          <a:solidFill>
                            <a:srgbClr val="0F7597"/>
                          </a:solidFill>
                          <a:latin typeface="Arial"/>
                        </a:rPr>
                        <a:t>A program is executed </a:t>
                      </a:r>
                      <a:r>
                        <a:rPr lang="en-US" sz="2000" b="1" i="1" dirty="0">
                          <a:solidFill>
                            <a:srgbClr val="0F7597"/>
                          </a:solidFill>
                          <a:latin typeface="Arial"/>
                        </a:rPr>
                        <a:t>(i.e. the source is first compiled, and the result of that compilation is expected). </a:t>
                      </a:r>
                      <a:endParaRPr lang="en-US" sz="2000" i="1" dirty="0">
                        <a:solidFill>
                          <a:srgbClr val="0F7597"/>
                        </a:solidFill>
                        <a:latin typeface="Arial"/>
                      </a:endParaRPr>
                    </a:p>
                    <a:p>
                      <a:pPr marL="285750" indent="-285750">
                        <a:buFont typeface="Arial" panose="020B0604020202020204" pitchFamily="34" charset="0"/>
                        <a:buChar char="•"/>
                      </a:pPr>
                      <a:endParaRPr lang="en-US" dirty="0"/>
                    </a:p>
                  </a:txBody>
                  <a:tcPr/>
                </a:tc>
                <a:tc>
                  <a:txBody>
                    <a:bodyPr/>
                    <a:lstStyle/>
                    <a:p>
                      <a:pPr marL="285750" indent="-285750">
                        <a:buFont typeface="Arial" panose="020B0604020202020204" pitchFamily="34" charset="0"/>
                        <a:buChar char="•"/>
                      </a:pPr>
                      <a:r>
                        <a:rPr lang="en-US" sz="2000" b="1" dirty="0">
                          <a:solidFill>
                            <a:srgbClr val="0F7597"/>
                          </a:solidFill>
                          <a:latin typeface="Arial"/>
                        </a:rPr>
                        <a:t>A script is interpreted.</a:t>
                      </a:r>
                      <a:endParaRPr lang="en-US" b="1">
                        <a:latin typeface="Times New Roman"/>
                      </a:endParaRPr>
                    </a:p>
                  </a:txBody>
                  <a:tcPr/>
                </a:tc>
                <a:extLst>
                  <a:ext uri="{0D108BD9-81ED-4DB2-BD59-A6C34878D82A}">
                    <a16:rowId xmlns:a16="http://schemas.microsoft.com/office/drawing/2014/main" val="3775283552"/>
                  </a:ext>
                </a:extLst>
              </a:tr>
              <a:tr h="2551795">
                <a:tc>
                  <a:txBody>
                    <a:bodyPr/>
                    <a:lstStyle/>
                    <a:p>
                      <a:pPr marL="285750" indent="-285750" algn="just">
                        <a:buFont typeface="Arial" panose="020B0604020202020204" pitchFamily="34" charset="0"/>
                        <a:buChar char="•"/>
                      </a:pPr>
                      <a:r>
                        <a:rPr lang="en-US" sz="2000" b="1" dirty="0">
                          <a:solidFill>
                            <a:srgbClr val="0F7597"/>
                          </a:solidFill>
                          <a:latin typeface="Arial"/>
                        </a:rPr>
                        <a:t>A "program" in general, is</a:t>
                      </a:r>
                      <a:r>
                        <a:rPr lang="en-US" sz="2000" dirty="0">
                          <a:solidFill>
                            <a:srgbClr val="0F7597"/>
                          </a:solidFill>
                          <a:latin typeface="Arial"/>
                        </a:rPr>
                        <a:t> </a:t>
                      </a:r>
                      <a:r>
                        <a:rPr lang="en-US" sz="2000" b="1" dirty="0">
                          <a:solidFill>
                            <a:srgbClr val="0F7597"/>
                          </a:solidFill>
                          <a:latin typeface="Arial"/>
                        </a:rPr>
                        <a:t>a sequence of instructions written so that a computer can perform certain task.</a:t>
                      </a:r>
                      <a:endParaRPr lang="en-US">
                        <a:latin typeface="Times New Roman"/>
                      </a:endParaRPr>
                    </a:p>
                    <a:p>
                      <a:pPr marL="285750" indent="-285750">
                        <a:buFont typeface="Arial" panose="020B0604020202020204" pitchFamily="34" charset="0"/>
                        <a:buChar char="•"/>
                      </a:pPr>
                      <a:endParaRPr lang="en-US" dirty="0"/>
                    </a:p>
                  </a:txBody>
                  <a:tcPr/>
                </a:tc>
                <a:tc>
                  <a:txBody>
                    <a:bodyPr/>
                    <a:lstStyle/>
                    <a:p>
                      <a:pPr marL="285750" indent="-285750" algn="just">
                        <a:buFont typeface="Arial" panose="020B0604020202020204" pitchFamily="34" charset="0"/>
                        <a:buChar char="•"/>
                      </a:pPr>
                      <a:r>
                        <a:rPr lang="en-US" sz="2000" b="1" dirty="0">
                          <a:solidFill>
                            <a:srgbClr val="0F7597"/>
                          </a:solidFill>
                          <a:latin typeface="Arial"/>
                        </a:rPr>
                        <a:t>A "script" is code written in a scripting language. A scripting language is nothing but a type of programming language in which we can write code to control another software application.</a:t>
                      </a:r>
                    </a:p>
                    <a:p>
                      <a:endParaRPr lang="en-US" dirty="0"/>
                    </a:p>
                  </a:txBody>
                  <a:tcPr/>
                </a:tc>
                <a:extLst>
                  <a:ext uri="{0D108BD9-81ED-4DB2-BD59-A6C34878D82A}">
                    <a16:rowId xmlns:a16="http://schemas.microsoft.com/office/drawing/2014/main" val="561658892"/>
                  </a:ext>
                </a:extLst>
              </a:tr>
            </a:tbl>
          </a:graphicData>
        </a:graphic>
      </p:graphicFrame>
      <p:pic>
        <p:nvPicPr>
          <p:cNvPr id="11" name="Picture 10" descr="Python-Logo-PNG-Image.png"/>
          <p:cNvPicPr>
            <a:picLocks noChangeAspect="1"/>
          </p:cNvPicPr>
          <p:nvPr/>
        </p:nvPicPr>
        <p:blipFill>
          <a:blip r:embed="rId3" cstate="print"/>
          <a:stretch>
            <a:fillRect/>
          </a:stretch>
        </p:blipFill>
        <p:spPr>
          <a:xfrm>
            <a:off x="10092905" y="5362754"/>
            <a:ext cx="2743200" cy="1371600"/>
          </a:xfrm>
          <a:prstGeom prst="rect">
            <a:avLst/>
          </a:prstGeom>
        </p:spPr>
      </p:pic>
    </p:spTree>
    <p:extLst>
      <p:ext uri="{BB962C8B-B14F-4D97-AF65-F5344CB8AC3E}">
        <p14:creationId xmlns:p14="http://schemas.microsoft.com/office/powerpoint/2010/main" val="125768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F7597"/>
                </a:solidFill>
                <a:latin typeface="Arial Black"/>
              </a:rPr>
              <a:t>                    </a:t>
            </a:r>
            <a:r>
              <a:rPr lang="en-US" sz="4000" b="1" dirty="0">
                <a:solidFill>
                  <a:srgbClr val="0F7597"/>
                </a:solidFill>
                <a:latin typeface="Arial Black"/>
              </a:rPr>
              <a:t>History</a:t>
            </a:r>
          </a:p>
        </p:txBody>
      </p:sp>
      <p:sp>
        <p:nvSpPr>
          <p:cNvPr id="3" name="Content Placeholder 2"/>
          <p:cNvSpPr>
            <a:spLocks noGrp="1"/>
          </p:cNvSpPr>
          <p:nvPr>
            <p:ph idx="1"/>
          </p:nvPr>
        </p:nvSpPr>
        <p:spPr>
          <a:xfrm>
            <a:off x="677863" y="2160588"/>
            <a:ext cx="8434737" cy="3486474"/>
          </a:xfrm>
          <a:ln>
            <a:solidFill>
              <a:schemeClr val="bg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pPr algn="just"/>
            <a:r>
              <a:rPr lang="en-US" sz="2000" b="1" dirty="0">
                <a:solidFill>
                  <a:srgbClr val="0F7597"/>
                </a:solidFill>
                <a:latin typeface="Arial"/>
              </a:rPr>
              <a:t>Invented in the Netherlands, early 90s by Guido van Rossum</a:t>
            </a:r>
          </a:p>
          <a:p>
            <a:pPr algn="just"/>
            <a:r>
              <a:rPr lang="en-US" sz="2000" b="1" dirty="0">
                <a:solidFill>
                  <a:srgbClr val="0F7597"/>
                </a:solidFill>
                <a:latin typeface="Arial"/>
              </a:rPr>
              <a:t>Python was conceived in the late 1980s and its implementation was started in December 1989</a:t>
            </a:r>
          </a:p>
          <a:p>
            <a:pPr algn="just"/>
            <a:r>
              <a:rPr lang="en-US" sz="2000" b="1" dirty="0">
                <a:solidFill>
                  <a:srgbClr val="0F7597"/>
                </a:solidFill>
                <a:latin typeface="Arial"/>
              </a:rPr>
              <a:t>Guido Van Rossum is fan of  ‘Monty Python’s Flying Circus’, this is a famous TV show in Netherlands</a:t>
            </a:r>
          </a:p>
          <a:p>
            <a:pPr algn="just"/>
            <a:r>
              <a:rPr lang="en-US" sz="2000" b="1" dirty="0">
                <a:solidFill>
                  <a:srgbClr val="0F7597"/>
                </a:solidFill>
                <a:latin typeface="Arial"/>
              </a:rPr>
              <a:t>Named after Monty Python</a:t>
            </a:r>
          </a:p>
          <a:p>
            <a:r>
              <a:rPr lang="en-US" sz="2000" b="1" dirty="0">
                <a:solidFill>
                  <a:srgbClr val="0F7597"/>
                </a:solidFill>
                <a:latin typeface="Arial"/>
              </a:rPr>
              <a:t>Open sourced from the beginning.</a:t>
            </a:r>
          </a:p>
          <a:p>
            <a:endParaRPr lang="en-US" dirty="0"/>
          </a:p>
        </p:txBody>
      </p:sp>
      <p:pic>
        <p:nvPicPr>
          <p:cNvPr id="4" name="Picture 3" descr="Python-Logo-PNG-Image.png"/>
          <p:cNvPicPr>
            <a:picLocks noChangeAspect="1"/>
          </p:cNvPicPr>
          <p:nvPr/>
        </p:nvPicPr>
        <p:blipFill>
          <a:blip r:embed="rId3" cstate="print"/>
          <a:stretch>
            <a:fillRect/>
          </a:stretch>
        </p:blipFill>
        <p:spPr>
          <a:xfrm>
            <a:off x="10092905" y="5362754"/>
            <a:ext cx="2743200" cy="1371600"/>
          </a:xfrm>
          <a:prstGeom prst="rect">
            <a:avLst/>
          </a:prstGeom>
        </p:spPr>
      </p:pic>
      <p:pic>
        <p:nvPicPr>
          <p:cNvPr id="6" name="Picture 5" descr="history-lists-11-innovations-that-changed-history-the-compass_iStock_000016699382Medium-A.jpeg"/>
          <p:cNvPicPr>
            <a:picLocks noChangeAspect="1"/>
          </p:cNvPicPr>
          <p:nvPr/>
        </p:nvPicPr>
        <p:blipFill>
          <a:blip r:embed="rId4" cstate="print"/>
          <a:stretch>
            <a:fillRect/>
          </a:stretch>
        </p:blipFill>
        <p:spPr>
          <a:xfrm>
            <a:off x="6200775" y="3962400"/>
            <a:ext cx="2743200" cy="1576929"/>
          </a:xfrm>
          <a:prstGeom prst="rect">
            <a:avLst/>
          </a:prstGeom>
        </p:spPr>
      </p:pic>
    </p:spTree>
    <p:extLst>
      <p:ext uri="{BB962C8B-B14F-4D97-AF65-F5344CB8AC3E}">
        <p14:creationId xmlns:p14="http://schemas.microsoft.com/office/powerpoint/2010/main" val="395658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style.rotation</p:attrName>
                                        </p:attrNameLst>
                                      </p:cBhvr>
                                      <p:tavLst>
                                        <p:tav tm="0">
                                          <p:val>
                                            <p:fltVal val="90"/>
                                          </p:val>
                                        </p:tav>
                                        <p:tav tm="100000">
                                          <p:val>
                                            <p:fltVal val="0"/>
                                          </p:val>
                                        </p:tav>
                                      </p:tavLst>
                                    </p:anim>
                                    <p:animEffect transition="in" filter="fade">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F7597"/>
                </a:solidFill>
                <a:latin typeface="Arial Black"/>
              </a:rPr>
              <a:t>                  </a:t>
            </a:r>
            <a:r>
              <a:rPr lang="en-US" sz="4000" dirty="0">
                <a:solidFill>
                  <a:srgbClr val="0F7597"/>
                </a:solidFill>
                <a:latin typeface="Arial Black"/>
              </a:rPr>
              <a:t>Features</a:t>
            </a:r>
          </a:p>
        </p:txBody>
      </p:sp>
      <p:sp>
        <p:nvSpPr>
          <p:cNvPr id="3" name="Content Placeholder 2"/>
          <p:cNvSpPr>
            <a:spLocks noGrp="1"/>
          </p:cNvSpPr>
          <p:nvPr>
            <p:ph idx="1"/>
          </p:nvPr>
        </p:nvSpPr>
        <p:spPr>
          <a:xfrm>
            <a:off x="677863" y="2160588"/>
            <a:ext cx="8452689" cy="3432616"/>
          </a:xfr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r>
              <a:rPr lang="en-US" sz="2000" b="1" dirty="0">
                <a:solidFill>
                  <a:srgbClr val="0F7597"/>
                </a:solidFill>
                <a:latin typeface="Arial"/>
              </a:rPr>
              <a:t>Python is object-oriented</a:t>
            </a:r>
          </a:p>
          <a:p>
            <a:r>
              <a:rPr lang="en-US" sz="2000" b="1" dirty="0">
                <a:solidFill>
                  <a:srgbClr val="0F7597"/>
                </a:solidFill>
                <a:latin typeface="Arial"/>
              </a:rPr>
              <a:t>Indentation </a:t>
            </a:r>
          </a:p>
          <a:p>
            <a:r>
              <a:rPr lang="en-US" sz="2000" b="1" dirty="0">
                <a:solidFill>
                  <a:srgbClr val="0F7597"/>
                </a:solidFill>
                <a:latin typeface="Arial"/>
              </a:rPr>
              <a:t>It's free (open source)</a:t>
            </a:r>
          </a:p>
          <a:p>
            <a:r>
              <a:rPr lang="en-US" sz="2000" b="1" dirty="0">
                <a:solidFill>
                  <a:srgbClr val="0F7597"/>
                </a:solidFill>
                <a:latin typeface="Arial"/>
              </a:rPr>
              <a:t>It's powerful</a:t>
            </a:r>
          </a:p>
          <a:p>
            <a:r>
              <a:rPr lang="en-US" sz="2000" b="1" dirty="0">
                <a:solidFill>
                  <a:srgbClr val="0F7597"/>
                </a:solidFill>
                <a:latin typeface="Arial"/>
              </a:rPr>
              <a:t>It's portable</a:t>
            </a:r>
          </a:p>
          <a:p>
            <a:r>
              <a:rPr lang="en-US" sz="2000" b="1" dirty="0">
                <a:solidFill>
                  <a:srgbClr val="0F7597"/>
                </a:solidFill>
                <a:latin typeface="Arial"/>
              </a:rPr>
              <a:t>It's mixable</a:t>
            </a:r>
          </a:p>
          <a:p>
            <a:r>
              <a:rPr lang="en-US" sz="2000" b="1" dirty="0">
                <a:solidFill>
                  <a:srgbClr val="0F7597"/>
                </a:solidFill>
                <a:latin typeface="Arial"/>
              </a:rPr>
              <a:t>It's easy to use</a:t>
            </a:r>
          </a:p>
          <a:p>
            <a:r>
              <a:rPr lang="en-US" sz="2000" b="1" dirty="0">
                <a:solidFill>
                  <a:srgbClr val="0F7597"/>
                </a:solidFill>
                <a:latin typeface="Arial"/>
              </a:rPr>
              <a:t>It's easy to learn</a:t>
            </a:r>
          </a:p>
        </p:txBody>
      </p:sp>
      <p:pic>
        <p:nvPicPr>
          <p:cNvPr id="4" name="Picture 3" descr="features02.png"/>
          <p:cNvPicPr>
            <a:picLocks noChangeAspect="1"/>
          </p:cNvPicPr>
          <p:nvPr/>
        </p:nvPicPr>
        <p:blipFill>
          <a:blip r:embed="rId3" cstate="print"/>
          <a:stretch>
            <a:fillRect/>
          </a:stretch>
        </p:blipFill>
        <p:spPr>
          <a:xfrm>
            <a:off x="5494030" y="3796412"/>
            <a:ext cx="3335645" cy="2058288"/>
          </a:xfrm>
          <a:prstGeom prst="rect">
            <a:avLst/>
          </a:prstGeom>
        </p:spPr>
      </p:pic>
      <p:pic>
        <p:nvPicPr>
          <p:cNvPr id="6" name="Picture 5" descr="Python-Logo-PNG-Image.png"/>
          <p:cNvPicPr>
            <a:picLocks noChangeAspect="1"/>
          </p:cNvPicPr>
          <p:nvPr/>
        </p:nvPicPr>
        <p:blipFill>
          <a:blip r:embed="rId4" cstate="print"/>
          <a:stretch>
            <a:fillRect/>
          </a:stretch>
        </p:blipFill>
        <p:spPr>
          <a:xfrm>
            <a:off x="10092905" y="5362754"/>
            <a:ext cx="2743200" cy="1371600"/>
          </a:xfrm>
          <a:prstGeom prst="rect">
            <a:avLst/>
          </a:prstGeom>
        </p:spPr>
      </p:pic>
    </p:spTree>
    <p:extLst>
      <p:ext uri="{BB962C8B-B14F-4D97-AF65-F5344CB8AC3E}">
        <p14:creationId xmlns:p14="http://schemas.microsoft.com/office/powerpoint/2010/main" val="44490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F7597"/>
                </a:solidFill>
              </a:rPr>
              <a:t>               </a:t>
            </a:r>
            <a:r>
              <a:rPr lang="en-US" b="1" dirty="0">
                <a:solidFill>
                  <a:srgbClr val="0F7597"/>
                </a:solidFill>
                <a:latin typeface="Arial Black"/>
              </a:rPr>
              <a:t>Who Uses Python</a:t>
            </a:r>
          </a:p>
        </p:txBody>
      </p:sp>
      <p:sp>
        <p:nvSpPr>
          <p:cNvPr id="3" name="Content Placeholder 2"/>
          <p:cNvSpPr>
            <a:spLocks noGrp="1"/>
          </p:cNvSpPr>
          <p:nvPr>
            <p:ph idx="1"/>
          </p:nvPr>
        </p:nvSpPr>
        <p:spPr>
          <a:xfrm>
            <a:off x="677863" y="2160588"/>
            <a:ext cx="8452689" cy="3540333"/>
          </a:xfr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pPr algn="just"/>
            <a:r>
              <a:rPr lang="en-US" sz="2000" b="1" dirty="0">
                <a:solidFill>
                  <a:srgbClr val="0F7597"/>
                </a:solidFill>
                <a:latin typeface="Arial"/>
              </a:rPr>
              <a:t>Python is  being applied in real revenue-generating products by real companies. For instance:</a:t>
            </a:r>
          </a:p>
          <a:p>
            <a:pPr algn="just"/>
            <a:r>
              <a:rPr lang="en-US" sz="2000" b="1" dirty="0">
                <a:solidFill>
                  <a:srgbClr val="0F7597"/>
                </a:solidFill>
                <a:latin typeface="Arial"/>
              </a:rPr>
              <a:t>Google makes extensive use of Python in its web search system, and employs Python’s creator.</a:t>
            </a:r>
          </a:p>
          <a:p>
            <a:pPr algn="just"/>
            <a:r>
              <a:rPr lang="en-US" sz="2000" b="1" dirty="0">
                <a:solidFill>
                  <a:srgbClr val="0F7597"/>
                </a:solidFill>
                <a:latin typeface="Arial"/>
              </a:rPr>
              <a:t>Intel, Cisco, Hewlett-Packard, Seagate, Qualcomm, and IBM use Python for hardware testing.</a:t>
            </a:r>
          </a:p>
          <a:p>
            <a:pPr algn="just"/>
            <a:r>
              <a:rPr lang="en-US" sz="2000" b="1" dirty="0">
                <a:solidFill>
                  <a:srgbClr val="0F7597"/>
                </a:solidFill>
                <a:latin typeface="Arial"/>
              </a:rPr>
              <a:t>ESRI uses Python as an end-user customization tool for its popular GIS mapping products.</a:t>
            </a:r>
          </a:p>
          <a:p>
            <a:pPr algn="just"/>
            <a:r>
              <a:rPr lang="en-US" sz="2000" b="1" dirty="0">
                <a:solidFill>
                  <a:srgbClr val="0F7597"/>
                </a:solidFill>
                <a:latin typeface="Arial"/>
              </a:rPr>
              <a:t>The YouTube video sharing service is largely written in Python.</a:t>
            </a:r>
          </a:p>
          <a:p>
            <a:endParaRPr lang="en-US" dirty="0"/>
          </a:p>
        </p:txBody>
      </p:sp>
      <p:pic>
        <p:nvPicPr>
          <p:cNvPr id="5" name="Picture 4" descr="Python-Logo-PNG-Image.png"/>
          <p:cNvPicPr>
            <a:picLocks noChangeAspect="1"/>
          </p:cNvPicPr>
          <p:nvPr/>
        </p:nvPicPr>
        <p:blipFill>
          <a:blip r:embed="rId3" cstate="print"/>
          <a:stretch>
            <a:fillRect/>
          </a:stretch>
        </p:blipFill>
        <p:spPr>
          <a:xfrm>
            <a:off x="10092905" y="5362754"/>
            <a:ext cx="2743200" cy="1371600"/>
          </a:xfrm>
          <a:prstGeom prst="rect">
            <a:avLst/>
          </a:prstGeom>
        </p:spPr>
      </p:pic>
      <p:pic>
        <p:nvPicPr>
          <p:cNvPr id="6" name="Picture 5" descr="googlelogo_color_284x96dp.png"/>
          <p:cNvPicPr>
            <a:picLocks noChangeAspect="1"/>
          </p:cNvPicPr>
          <p:nvPr/>
        </p:nvPicPr>
        <p:blipFill>
          <a:blip r:embed="rId4" cstate="print"/>
          <a:stretch>
            <a:fillRect/>
          </a:stretch>
        </p:blipFill>
        <p:spPr>
          <a:xfrm rot="-3060000">
            <a:off x="8035940" y="4963575"/>
            <a:ext cx="1937691" cy="657503"/>
          </a:xfrm>
          <a:prstGeom prst="rect">
            <a:avLst/>
          </a:prstGeom>
        </p:spPr>
      </p:pic>
      <p:pic>
        <p:nvPicPr>
          <p:cNvPr id="7" name="Picture 6" descr="intel-logo.png"/>
          <p:cNvPicPr>
            <a:picLocks noChangeAspect="1"/>
          </p:cNvPicPr>
          <p:nvPr/>
        </p:nvPicPr>
        <p:blipFill>
          <a:blip r:embed="rId5" cstate="print"/>
          <a:stretch>
            <a:fillRect/>
          </a:stretch>
        </p:blipFill>
        <p:spPr>
          <a:xfrm rot="2760000">
            <a:off x="8829675" y="3305175"/>
            <a:ext cx="1562453" cy="1063784"/>
          </a:xfrm>
          <a:prstGeom prst="rect">
            <a:avLst/>
          </a:prstGeom>
        </p:spPr>
      </p:pic>
      <p:pic>
        <p:nvPicPr>
          <p:cNvPr id="8" name="Picture 7" descr="200px-IBM_logo.svg.png"/>
          <p:cNvPicPr>
            <a:picLocks noChangeAspect="1"/>
          </p:cNvPicPr>
          <p:nvPr/>
        </p:nvPicPr>
        <p:blipFill>
          <a:blip r:embed="rId6" cstate="print"/>
          <a:stretch>
            <a:fillRect/>
          </a:stretch>
        </p:blipFill>
        <p:spPr>
          <a:xfrm>
            <a:off x="9136811" y="2362200"/>
            <a:ext cx="1905000" cy="762000"/>
          </a:xfrm>
          <a:prstGeom prst="rect">
            <a:avLst/>
          </a:prstGeom>
        </p:spPr>
      </p:pic>
    </p:spTree>
    <p:extLst>
      <p:ext uri="{BB962C8B-B14F-4D97-AF65-F5344CB8AC3E}">
        <p14:creationId xmlns:p14="http://schemas.microsoft.com/office/powerpoint/2010/main" val="45841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6"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fltVal val="0"/>
                                          </p:val>
                                        </p:tav>
                                        <p:tav tm="100000">
                                          <p:val>
                                            <p:strVal val="#ppt_w"/>
                                          </p:val>
                                        </p:tav>
                                      </p:tavLst>
                                    </p:anim>
                                    <p:anim calcmode="lin" valueType="num">
                                      <p:cBhvr>
                                        <p:cTn id="17" dur="1000" fill="hold"/>
                                        <p:tgtEl>
                                          <p:spTgt spid="7"/>
                                        </p:tgtEl>
                                        <p:attrNameLst>
                                          <p:attrName>ppt_h</p:attrName>
                                        </p:attrNameLst>
                                      </p:cBhvr>
                                      <p:tavLst>
                                        <p:tav tm="0">
                                          <p:val>
                                            <p:fltVal val="0"/>
                                          </p:val>
                                        </p:tav>
                                        <p:tav tm="100000">
                                          <p:val>
                                            <p:strVal val="#ppt_h"/>
                                          </p:val>
                                        </p:tav>
                                      </p:tavLst>
                                    </p:anim>
                                    <p:anim calcmode="lin" valueType="num">
                                      <p:cBhvr>
                                        <p:cTn id="18" dur="1000" fill="hold"/>
                                        <p:tgtEl>
                                          <p:spTgt spid="7"/>
                                        </p:tgtEl>
                                        <p:attrNameLst>
                                          <p:attrName>style.rotation</p:attrName>
                                        </p:attrNameLst>
                                      </p:cBhvr>
                                      <p:tavLst>
                                        <p:tav tm="0">
                                          <p:val>
                                            <p:fltVal val="90"/>
                                          </p:val>
                                        </p:tav>
                                        <p:tav tm="100000">
                                          <p:val>
                                            <p:fltVal val="0"/>
                                          </p:val>
                                        </p:tav>
                                      </p:tavLst>
                                    </p:anim>
                                    <p:animEffect transition="in" filter="fade">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1000" fill="hold"/>
                                        <p:tgtEl>
                                          <p:spTgt spid="6"/>
                                        </p:tgtEl>
                                        <p:attrNameLst>
                                          <p:attrName>ppt_w</p:attrName>
                                        </p:attrNameLst>
                                      </p:cBhvr>
                                      <p:tavLst>
                                        <p:tav tm="0">
                                          <p:val>
                                            <p:fltVal val="0"/>
                                          </p:val>
                                        </p:tav>
                                        <p:tav tm="100000">
                                          <p:val>
                                            <p:strVal val="#ppt_w"/>
                                          </p:val>
                                        </p:tav>
                                      </p:tavLst>
                                    </p:anim>
                                    <p:anim calcmode="lin" valueType="num">
                                      <p:cBhvr>
                                        <p:cTn id="25" dur="1000" fill="hold"/>
                                        <p:tgtEl>
                                          <p:spTgt spid="6"/>
                                        </p:tgtEl>
                                        <p:attrNameLst>
                                          <p:attrName>ppt_h</p:attrName>
                                        </p:attrNameLst>
                                      </p:cBhvr>
                                      <p:tavLst>
                                        <p:tav tm="0">
                                          <p:val>
                                            <p:fltVal val="0"/>
                                          </p:val>
                                        </p:tav>
                                        <p:tav tm="100000">
                                          <p:val>
                                            <p:strVal val="#ppt_h"/>
                                          </p:val>
                                        </p:tav>
                                      </p:tavLst>
                                    </p:anim>
                                    <p:anim calcmode="lin" valueType="num">
                                      <p:cBhvr>
                                        <p:cTn id="26" dur="1000" fill="hold"/>
                                        <p:tgtEl>
                                          <p:spTgt spid="6"/>
                                        </p:tgtEl>
                                        <p:attrNameLst>
                                          <p:attrName>style.rotation</p:attrName>
                                        </p:attrNameLst>
                                      </p:cBhvr>
                                      <p:tavLst>
                                        <p:tav tm="0">
                                          <p:val>
                                            <p:fltVal val="90"/>
                                          </p:val>
                                        </p:tav>
                                        <p:tav tm="100000">
                                          <p:val>
                                            <p:fltVal val="0"/>
                                          </p:val>
                                        </p:tav>
                                      </p:tavLst>
                                    </p:anim>
                                    <p:animEffect transition="in" filter="fade">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ython-programming-Feature_1290x688_MS.jpg"/>
          <p:cNvPicPr>
            <a:picLocks noChangeAspect="1"/>
          </p:cNvPicPr>
          <p:nvPr/>
        </p:nvPicPr>
        <p:blipFill>
          <a:blip r:embed="rId3" cstate="print"/>
          <a:stretch>
            <a:fillRect/>
          </a:stretch>
        </p:blipFill>
        <p:spPr>
          <a:xfrm>
            <a:off x="0" y="0"/>
            <a:ext cx="10193595" cy="6879237"/>
          </a:xfrm>
          <a:prstGeom prst="rect">
            <a:avLst/>
          </a:prstGeom>
        </p:spPr>
      </p:pic>
      <p:sp>
        <p:nvSpPr>
          <p:cNvPr id="5" name="Title 4"/>
          <p:cNvSpPr>
            <a:spLocks noGrp="1"/>
          </p:cNvSpPr>
          <p:nvPr>
            <p:ph type="title"/>
          </p:nvPr>
        </p:nvSpPr>
        <p:spPr>
          <a:xfrm>
            <a:off x="1228725" y="4419600"/>
            <a:ext cx="8596668" cy="1320800"/>
          </a:xfrm>
        </p:spPr>
        <p:txBody>
          <a:bodyPr/>
          <a:lstStyle/>
          <a:p>
            <a:r>
              <a:rPr lang="en-US" dirty="0"/>
              <a:t>                       </a:t>
            </a:r>
            <a:r>
              <a:rPr lang="en-US" sz="5400" b="1" dirty="0">
                <a:latin typeface="Arial Black"/>
              </a:rPr>
              <a:t> </a:t>
            </a:r>
            <a:r>
              <a:rPr lang="en-US" sz="5400" b="1" dirty="0">
                <a:solidFill>
                  <a:srgbClr val="FFFFFF"/>
                </a:solidFill>
                <a:latin typeface="Arial Black"/>
              </a:rPr>
              <a:t>Syntax</a:t>
            </a:r>
          </a:p>
        </p:txBody>
      </p:sp>
      <p:pic>
        <p:nvPicPr>
          <p:cNvPr id="7" name="Picture 6" descr="Python-Logo-PNG-Image.png"/>
          <p:cNvPicPr>
            <a:picLocks noChangeAspect="1"/>
          </p:cNvPicPr>
          <p:nvPr/>
        </p:nvPicPr>
        <p:blipFill>
          <a:blip r:embed="rId4" cstate="print"/>
          <a:stretch>
            <a:fillRect/>
          </a:stretch>
        </p:blipFill>
        <p:spPr>
          <a:xfrm>
            <a:off x="10092905" y="5362754"/>
            <a:ext cx="2743200" cy="1371600"/>
          </a:xfrm>
          <a:prstGeom prst="rect">
            <a:avLst/>
          </a:prstGeom>
        </p:spPr>
      </p:pic>
    </p:spTree>
    <p:extLst>
      <p:ext uri="{BB962C8B-B14F-4D97-AF65-F5344CB8AC3E}">
        <p14:creationId xmlns:p14="http://schemas.microsoft.com/office/powerpoint/2010/main" val="133151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lumMod val="50000"/>
                  </a:schemeClr>
                </a:solidFill>
                <a:latin typeface="Arial Black" pitchFamily="34" charset="0"/>
                <a:cs typeface="Times New Roman" pitchFamily="18" charset="0"/>
              </a:rPr>
              <a:t>A Sample Code</a:t>
            </a:r>
            <a:endParaRPr lang="en-US" sz="4000" b="1" dirty="0">
              <a:solidFill>
                <a:schemeClr val="accent1">
                  <a:lumMod val="50000"/>
                </a:schemeClr>
              </a:solidFill>
              <a:latin typeface="Arial Black" pitchFamily="34" charset="0"/>
            </a:endParaRPr>
          </a:p>
        </p:txBody>
      </p:sp>
      <p:sp>
        <p:nvSpPr>
          <p:cNvPr id="5" name="Content Placeholder 4"/>
          <p:cNvSpPr>
            <a:spLocks noGrp="1"/>
          </p:cNvSpPr>
          <p:nvPr>
            <p:ph idx="1"/>
          </p:nvPr>
        </p:nvSpPr>
        <p:spPr/>
        <p:txBody>
          <a:bodyPr/>
          <a:lstStyle/>
          <a:p>
            <a:pPr>
              <a:buFont typeface="Symbol" charset="2"/>
              <a:buNone/>
            </a:pPr>
            <a:r>
              <a:rPr lang="en-US" sz="2000" b="1" dirty="0">
                <a:solidFill>
                  <a:schemeClr val="accent1">
                    <a:lumMod val="50000"/>
                  </a:schemeClr>
                </a:solidFill>
                <a:latin typeface="Arial" pitchFamily="34" charset="0"/>
                <a:cs typeface="Arial" pitchFamily="34" charset="0"/>
              </a:rPr>
              <a:t> x = 34 - 23            # A comment.</a:t>
            </a:r>
          </a:p>
          <a:p>
            <a:pPr>
              <a:buFont typeface="Symbol" charset="2"/>
              <a:buNone/>
            </a:pPr>
            <a:r>
              <a:rPr lang="en-US" sz="2000" b="1" dirty="0">
                <a:solidFill>
                  <a:schemeClr val="accent1">
                    <a:lumMod val="50000"/>
                  </a:schemeClr>
                </a:solidFill>
                <a:latin typeface="Arial" pitchFamily="34" charset="0"/>
                <a:cs typeface="Arial" pitchFamily="34" charset="0"/>
              </a:rPr>
              <a:t> y = “Hello”            # Another one.</a:t>
            </a:r>
          </a:p>
          <a:p>
            <a:pPr>
              <a:buFont typeface="Symbol" charset="2"/>
              <a:buNone/>
            </a:pPr>
            <a:r>
              <a:rPr lang="en-US" sz="2000" b="1" dirty="0">
                <a:solidFill>
                  <a:schemeClr val="accent1">
                    <a:lumMod val="50000"/>
                  </a:schemeClr>
                </a:solidFill>
                <a:latin typeface="Arial" pitchFamily="34" charset="0"/>
                <a:cs typeface="Arial" pitchFamily="34" charset="0"/>
              </a:rPr>
              <a:t> z = 3.45    </a:t>
            </a:r>
          </a:p>
          <a:p>
            <a:pPr>
              <a:buFont typeface="Symbol" charset="2"/>
              <a:buNone/>
            </a:pPr>
            <a:r>
              <a:rPr lang="en-US" sz="2000" b="1" dirty="0">
                <a:solidFill>
                  <a:schemeClr val="accent1">
                    <a:lumMod val="50000"/>
                  </a:schemeClr>
                </a:solidFill>
                <a:latin typeface="Arial" pitchFamily="34" charset="0"/>
                <a:cs typeface="Arial" pitchFamily="34" charset="0"/>
              </a:rPr>
              <a:t> if z == 3.45 or y == “Hello”:</a:t>
            </a:r>
          </a:p>
          <a:p>
            <a:pPr>
              <a:buFont typeface="Symbol" charset="2"/>
              <a:buNone/>
            </a:pPr>
            <a:r>
              <a:rPr lang="en-US" sz="2000" b="1" dirty="0">
                <a:solidFill>
                  <a:schemeClr val="accent1">
                    <a:lumMod val="50000"/>
                  </a:schemeClr>
                </a:solidFill>
                <a:latin typeface="Arial" pitchFamily="34" charset="0"/>
                <a:cs typeface="Arial" pitchFamily="34" charset="0"/>
              </a:rPr>
              <a:t>     x = x + 1</a:t>
            </a:r>
          </a:p>
          <a:p>
            <a:pPr>
              <a:buFont typeface="Symbol" charset="2"/>
              <a:buNone/>
            </a:pPr>
            <a:r>
              <a:rPr lang="en-US" sz="2000" b="1" dirty="0">
                <a:solidFill>
                  <a:schemeClr val="accent1">
                    <a:lumMod val="50000"/>
                  </a:schemeClr>
                </a:solidFill>
                <a:latin typeface="Arial" pitchFamily="34" charset="0"/>
                <a:cs typeface="Arial" pitchFamily="34" charset="0"/>
              </a:rPr>
              <a:t>     y = y + “ World”   # String concat.</a:t>
            </a:r>
          </a:p>
          <a:p>
            <a:pPr>
              <a:buFont typeface="Symbol" charset="2"/>
              <a:buNone/>
            </a:pPr>
            <a:r>
              <a:rPr lang="en-US" sz="2000" b="1" dirty="0">
                <a:solidFill>
                  <a:schemeClr val="accent1">
                    <a:lumMod val="50000"/>
                  </a:schemeClr>
                </a:solidFill>
                <a:latin typeface="Arial" pitchFamily="34" charset="0"/>
                <a:cs typeface="Arial" pitchFamily="34" charset="0"/>
              </a:rPr>
              <a:t> print x</a:t>
            </a:r>
          </a:p>
          <a:p>
            <a:pPr>
              <a:buFont typeface="Symbol" charset="2"/>
              <a:buNone/>
            </a:pPr>
            <a:r>
              <a:rPr lang="en-US" sz="2000" b="1" dirty="0">
                <a:solidFill>
                  <a:schemeClr val="accent1">
                    <a:lumMod val="50000"/>
                  </a:schemeClr>
                </a:solidFill>
                <a:latin typeface="Arial" pitchFamily="34" charset="0"/>
                <a:cs typeface="Arial" pitchFamily="34" charset="0"/>
              </a:rPr>
              <a:t> print y</a:t>
            </a:r>
          </a:p>
        </p:txBody>
      </p:sp>
      <p:pic>
        <p:nvPicPr>
          <p:cNvPr id="7" name="Picture 6" descr="Python-Logo-PNG-Image.png"/>
          <p:cNvPicPr>
            <a:picLocks noChangeAspect="1"/>
          </p:cNvPicPr>
          <p:nvPr/>
        </p:nvPicPr>
        <p:blipFill>
          <a:blip r:embed="rId3" cstate="print"/>
          <a:stretch>
            <a:fillRect/>
          </a:stretch>
        </p:blipFill>
        <p:spPr>
          <a:xfrm>
            <a:off x="10092905" y="5362754"/>
            <a:ext cx="2743200" cy="1371600"/>
          </a:xfrm>
          <a:prstGeom prst="rect">
            <a:avLst/>
          </a:prstGeom>
        </p:spPr>
      </p:pic>
    </p:spTree>
    <p:extLst>
      <p:ext uri="{BB962C8B-B14F-4D97-AF65-F5344CB8AC3E}">
        <p14:creationId xmlns:p14="http://schemas.microsoft.com/office/powerpoint/2010/main" val="293831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TotalTime>
  <Words>342</Words>
  <Application>Microsoft Office PowerPoint</Application>
  <PresentationFormat>Widescreen</PresentationFormat>
  <Paragraphs>90</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 INTRODUCTION TO PYTHON</vt:lpstr>
      <vt:lpstr>                  OVERVIEW</vt:lpstr>
      <vt:lpstr>          What is Python...?</vt:lpstr>
      <vt:lpstr>Differences between program and scripting language </vt:lpstr>
      <vt:lpstr>                    History</vt:lpstr>
      <vt:lpstr>                  Features</vt:lpstr>
      <vt:lpstr>               Who Uses Python</vt:lpstr>
      <vt:lpstr>                        Syntax</vt:lpstr>
      <vt:lpstr>A Sample Code</vt:lpstr>
      <vt:lpstr>Enough to understand the code</vt:lpstr>
      <vt:lpstr>Python Code Execution </vt:lpstr>
      <vt:lpstr>          Running Python</vt:lpstr>
      <vt:lpstr>Python Variable Types </vt:lpstr>
      <vt:lpstr>Assigning Values to Variables </vt:lpstr>
      <vt:lpstr>Multiple Assignment </vt:lpstr>
      <vt:lpstr>Standard Data Types </vt:lpstr>
      <vt:lpstr>Python Numbers </vt:lpstr>
      <vt:lpstr>Python Strings </vt:lpstr>
      <vt:lpstr>Python Lists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dc:creator>
  <cp:lastModifiedBy>arsh</cp:lastModifiedBy>
  <cp:revision>21</cp:revision>
  <dcterms:created xsi:type="dcterms:W3CDTF">2013-07-15T20:26:40Z</dcterms:created>
  <dcterms:modified xsi:type="dcterms:W3CDTF">2018-01-09T04:05:28Z</dcterms:modified>
</cp:coreProperties>
</file>