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3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416"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17"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41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41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42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0310736-3EEF-4A15-9759-1D65B2CE1904}"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381240" y="685800"/>
            <a:ext cx="6095880" cy="3428640"/>
          </a:xfrm>
          <a:prstGeom prst="rect">
            <a:avLst/>
          </a:prstGeom>
        </p:spPr>
      </p:sp>
      <p:sp>
        <p:nvSpPr>
          <p:cNvPr id="493" name="PlaceHolder 2"/>
          <p:cNvSpPr>
            <a:spLocks noGrp="1"/>
          </p:cNvSpPr>
          <p:nvPr>
            <p:ph type="body"/>
          </p:nvPr>
        </p:nvSpPr>
        <p:spPr>
          <a:xfrm>
            <a:off x="685800" y="4343400"/>
            <a:ext cx="5486040" cy="4114440"/>
          </a:xfrm>
          <a:prstGeom prst="rect">
            <a:avLst/>
          </a:prstGeom>
        </p:spPr>
        <p:txBody>
          <a:bodyPr tIns="91440" bIns="91440">
            <a:noAutofit/>
          </a:bodyPr>
          <a:lstStyle/>
          <a:p>
            <a:pPr algn="just">
              <a:lnSpc>
                <a:spcPct val="115000"/>
              </a:lnSpc>
              <a:spcBef>
                <a:spcPts val="1199"/>
              </a:spcBef>
              <a:tabLst>
                <a:tab pos="0" algn="l"/>
              </a:tabLst>
            </a:pPr>
            <a:r>
              <a:rPr lang="en" sz="1100" b="0" strike="noStrike" spc="-1">
                <a:solidFill>
                  <a:srgbClr val="000000"/>
                </a:solidFill>
                <a:latin typeface="Roboto"/>
                <a:ea typeface="Roboto"/>
              </a:rPr>
              <a:t>The outbreak of Covid-19 has impacted the life of every individual in some way or the other. Many people are getting infected from this virus, some of them even losing their lives, while others are getting impacted in many different ways</a:t>
            </a: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Covid-19 has resulted in a sudden increase in the demand for this help by government agencies which has resulted in many difficulties and the government agencies being unable to meet the requirements of everyone in need.</a:t>
            </a:r>
            <a:endParaRPr lang="en-IN" sz="1100" b="0" strike="noStrike" spc="-1">
              <a:latin typeface="Arial"/>
            </a:endParaRPr>
          </a:p>
          <a:p>
            <a:pPr algn="just">
              <a:lnSpc>
                <a:spcPct val="115000"/>
              </a:lnSpc>
              <a:spcBef>
                <a:spcPts val="1199"/>
              </a:spcBef>
              <a:tabLst>
                <a:tab pos="0" algn="l"/>
              </a:tabLst>
            </a:pP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There are many people who are asking for help to the concerned authorities but there is no proper management system to fulfil the requirements of everyone.</a:t>
            </a: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This project aims to find a solution to this problem by analysing and predicting the needs and requirements of people in an efficient way so that they can be highlighted and brought into notice to the concerned authorities and necessary actions can be taken</a:t>
            </a:r>
            <a:endParaRPr lang="en-IN" sz="1100" b="0" strike="noStrike" spc="-1">
              <a:latin typeface="Arial"/>
            </a:endParaRPr>
          </a:p>
          <a:p>
            <a:pPr algn="just">
              <a:lnSpc>
                <a:spcPct val="115000"/>
              </a:lnSpc>
              <a:spcBef>
                <a:spcPts val="1199"/>
              </a:spcBef>
              <a:spcAft>
                <a:spcPts val="1199"/>
              </a:spcAft>
              <a:tabLst>
                <a:tab pos="0" algn="l"/>
              </a:tabLst>
            </a:pPr>
            <a:endParaRPr lang="en-IN" sz="11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381240" y="685800"/>
            <a:ext cx="6095880" cy="3428640"/>
          </a:xfrm>
          <a:prstGeom prst="rect">
            <a:avLst/>
          </a:prstGeom>
        </p:spPr>
      </p:sp>
      <p:sp>
        <p:nvSpPr>
          <p:cNvPr id="495" name="PlaceHolder 2"/>
          <p:cNvSpPr>
            <a:spLocks noGrp="1"/>
          </p:cNvSpPr>
          <p:nvPr>
            <p:ph type="body"/>
          </p:nvPr>
        </p:nvSpPr>
        <p:spPr>
          <a:xfrm>
            <a:off x="685800" y="4343400"/>
            <a:ext cx="5486040" cy="4114440"/>
          </a:xfrm>
          <a:prstGeom prst="rect">
            <a:avLst/>
          </a:prstGeom>
        </p:spPr>
        <p:txBody>
          <a:bodyPr tIns="91440" bIns="91440">
            <a:noAutofit/>
          </a:bodyPr>
          <a:lstStyle/>
          <a:p>
            <a:pPr algn="just">
              <a:lnSpc>
                <a:spcPct val="115000"/>
              </a:lnSpc>
              <a:spcBef>
                <a:spcPts val="1199"/>
              </a:spcBef>
              <a:tabLst>
                <a:tab pos="0" algn="l"/>
              </a:tabLst>
            </a:pPr>
            <a:r>
              <a:rPr lang="en" sz="1100" b="0" strike="noStrike" spc="-1">
                <a:solidFill>
                  <a:srgbClr val="000000"/>
                </a:solidFill>
                <a:latin typeface="Roboto"/>
                <a:ea typeface="Roboto"/>
              </a:rPr>
              <a:t>The outbreak of Covid-19 has impacted the life of every individual in some way or the other. Many people are getting infected from this virus, some of them even losing their lives, while others are getting impacted in many different ways</a:t>
            </a: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Covid-19 has resulted in a sudden increase in the demand for this help by government agencies which has resulted in many difficulties and the government agencies being unable to meet the requirements of everyone in need.</a:t>
            </a:r>
            <a:endParaRPr lang="en-IN" sz="1100" b="0" strike="noStrike" spc="-1">
              <a:latin typeface="Arial"/>
            </a:endParaRPr>
          </a:p>
          <a:p>
            <a:pPr algn="just">
              <a:lnSpc>
                <a:spcPct val="115000"/>
              </a:lnSpc>
              <a:spcBef>
                <a:spcPts val="1199"/>
              </a:spcBef>
              <a:tabLst>
                <a:tab pos="0" algn="l"/>
              </a:tabLst>
            </a:pP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There are many people who are asking for help to the concerned authorities but there is no proper management system to fulfil the requirements of everyone.</a:t>
            </a:r>
            <a:endParaRPr lang="en-IN" sz="1100" b="0" strike="noStrike" spc="-1">
              <a:latin typeface="Arial"/>
            </a:endParaRPr>
          </a:p>
          <a:p>
            <a:pPr algn="just">
              <a:lnSpc>
                <a:spcPct val="115000"/>
              </a:lnSpc>
              <a:spcBef>
                <a:spcPts val="1199"/>
              </a:spcBef>
              <a:tabLst>
                <a:tab pos="0" algn="l"/>
              </a:tabLst>
            </a:pPr>
            <a:r>
              <a:rPr lang="en" sz="1100" b="0" strike="noStrike" spc="-1">
                <a:solidFill>
                  <a:srgbClr val="000000"/>
                </a:solidFill>
                <a:latin typeface="Roboto"/>
                <a:ea typeface="Roboto"/>
              </a:rPr>
              <a:t>This project aims to find a solution to this problem by analysing and predicting the needs and requirements of people in an efficient way so that they can be highlighted and brought into notice to the concerned authorities and necessary actions can be taken</a:t>
            </a:r>
            <a:endParaRPr lang="en-IN" sz="1100" b="0" strike="noStrike" spc="-1">
              <a:latin typeface="Arial"/>
            </a:endParaRPr>
          </a:p>
          <a:p>
            <a:pPr algn="just">
              <a:lnSpc>
                <a:spcPct val="115000"/>
              </a:lnSpc>
              <a:spcBef>
                <a:spcPts val="1199"/>
              </a:spcBef>
              <a:spcAft>
                <a:spcPts val="1199"/>
              </a:spcAft>
              <a:tabLst>
                <a:tab pos="0" algn="l"/>
              </a:tabLst>
            </a:pPr>
            <a:endParaRPr lang="en-IN"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6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7"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4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406440" y="1806840"/>
            <a:ext cx="8296560" cy="7146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2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06440" y="1806840"/>
            <a:ext cx="8296560" cy="15415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
        <p:cNvGrpSpPr/>
        <p:nvPr/>
      </p:nvGrpSpPr>
      <p:grpSpPr>
        <a:xfrm>
          <a:off x="0" y="0"/>
          <a:ext cx="0" cy="0"/>
          <a:chOff x="0" y="0"/>
          <a:chExt cx="0" cy="0"/>
        </a:xfrm>
      </p:grpSpPr>
      <p:sp>
        <p:nvSpPr>
          <p:cNvPr id="6" name="CustomShape 1"/>
          <p:cNvSpPr/>
          <p:nvPr/>
        </p:nvSpPr>
        <p:spPr>
          <a:xfrm>
            <a:off x="2477880" y="415800"/>
            <a:ext cx="6243840" cy="360"/>
          </a:xfrm>
          <a:custGeom>
            <a:avLst/>
            <a:gdLst/>
            <a:ahLst/>
            <a:cxnLst/>
            <a:rect l="l" t="t" r="r" b="b"/>
            <a:pathLst>
              <a:path w="21600" h="21600">
                <a:moveTo>
                  <a:pt x="0" y="0"/>
                </a:moveTo>
                <a:lnTo>
                  <a:pt x="21600" y="21600"/>
                </a:lnTo>
              </a:path>
            </a:pathLst>
          </a:custGeom>
          <a:noFill/>
          <a:ln w="38100">
            <a:solidFill>
              <a:schemeClr val="lt1"/>
            </a:solidFill>
            <a:round/>
          </a:ln>
        </p:spPr>
        <p:style>
          <a:lnRef idx="0">
            <a:scrgbClr r="0" g="0" b="0"/>
          </a:lnRef>
          <a:fillRef idx="0">
            <a:scrgbClr r="0" g="0" b="0"/>
          </a:fillRef>
          <a:effectRef idx="0">
            <a:scrgbClr r="0" g="0" b="0"/>
          </a:effectRef>
          <a:fontRef idx="minor"/>
        </p:style>
      </p:sp>
      <p:sp>
        <p:nvSpPr>
          <p:cNvPr id="7" name="CustomShape 2"/>
          <p:cNvSpPr/>
          <p:nvPr/>
        </p:nvSpPr>
        <p:spPr>
          <a:xfrm>
            <a:off x="2477880" y="4740120"/>
            <a:ext cx="624384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2" name="CustomShape 3"/>
          <p:cNvSpPr/>
          <p:nvPr/>
        </p:nvSpPr>
        <p:spPr>
          <a:xfrm>
            <a:off x="425160" y="415800"/>
            <a:ext cx="18288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lstStyle/>
          <a:p>
            <a:pPr algn="ctr"/>
            <a:r>
              <a:rPr lang="en-IN" sz="4800" b="0" strike="noStrike" spc="-1">
                <a:solidFill>
                  <a:srgbClr val="000000"/>
                </a:solidFill>
                <a:latin typeface="Arial"/>
              </a:rPr>
              <a:t>Click to edit the title text format</a:t>
            </a: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70486DD7-9503-4314-80DF-1FAB42FAD90D}" type="slidenum">
              <a:rPr lang="en" sz="1000" b="0" strike="noStrike" spc="-1">
                <a:solidFill>
                  <a:srgbClr val="FFFFFF"/>
                </a:solidFill>
                <a:latin typeface="Lato"/>
                <a:ea typeface="Lato"/>
              </a:rPr>
              <a:t>‹#›</a:t>
            </a:fld>
            <a:endParaRPr lang="en-IN" sz="1000" b="0" strike="noStrike" spc="-1">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CustomShape 1"/>
          <p:cNvSpPr/>
          <p:nvPr/>
        </p:nvSpPr>
        <p:spPr>
          <a:xfrm>
            <a:off x="2477880" y="415800"/>
            <a:ext cx="6243840" cy="360"/>
          </a:xfrm>
          <a:custGeom>
            <a:avLst/>
            <a:gdLst/>
            <a:ahLst/>
            <a:cxnLst/>
            <a:rect l="l" t="t" r="r" b="b"/>
            <a:pathLst>
              <a:path w="21600" h="21600">
                <a:moveTo>
                  <a:pt x="0" y="0"/>
                </a:moveTo>
                <a:lnTo>
                  <a:pt x="21600" y="21600"/>
                </a:lnTo>
              </a:path>
            </a:pathLst>
          </a:custGeom>
          <a:noFill/>
          <a:ln w="38100">
            <a:solidFill>
              <a:schemeClr val="dk2"/>
            </a:solidFill>
            <a:round/>
          </a:ln>
        </p:spPr>
        <p:style>
          <a:lnRef idx="0">
            <a:scrgbClr r="0" g="0" b="0"/>
          </a:lnRef>
          <a:fillRef idx="0">
            <a:scrgbClr r="0" g="0" b="0"/>
          </a:fillRef>
          <a:effectRef idx="0">
            <a:scrgbClr r="0" g="0" b="0"/>
          </a:effectRef>
          <a:fontRef idx="minor"/>
        </p:style>
      </p:sp>
      <p:sp>
        <p:nvSpPr>
          <p:cNvPr id="373" name="CustomShape 2"/>
          <p:cNvSpPr/>
          <p:nvPr/>
        </p:nvSpPr>
        <p:spPr>
          <a:xfrm>
            <a:off x="2477880" y="4740120"/>
            <a:ext cx="624384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374" name="CustomShape 3"/>
          <p:cNvSpPr/>
          <p:nvPr/>
        </p:nvSpPr>
        <p:spPr>
          <a:xfrm>
            <a:off x="425160" y="415800"/>
            <a:ext cx="18288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375" name="PlaceHolder 4"/>
          <p:cNvSpPr>
            <a:spLocks noGrp="1"/>
          </p:cNvSpPr>
          <p:nvPr>
            <p:ph type="title"/>
          </p:nvPr>
        </p:nvSpPr>
        <p:spPr>
          <a:xfrm>
            <a:off x="2400120" y="576000"/>
            <a:ext cx="6321240" cy="635040"/>
          </a:xfrm>
          <a:prstGeom prst="rect">
            <a:avLst/>
          </a:prstGeom>
        </p:spPr>
        <p:txBody>
          <a:bodyPr tIns="91440" bIns="91440">
            <a:noAutofit/>
          </a:bodyPr>
          <a:lstStyle/>
          <a:p>
            <a:pPr algn="ctr"/>
            <a:r>
              <a:rPr lang="en-IN" sz="3000" b="0" strike="noStrike" spc="-1">
                <a:solidFill>
                  <a:srgbClr val="000000"/>
                </a:solidFill>
                <a:latin typeface="Arial"/>
              </a:rPr>
              <a:t>Click to edit the title text format</a:t>
            </a:r>
          </a:p>
        </p:txBody>
      </p:sp>
      <p:sp>
        <p:nvSpPr>
          <p:cNvPr id="376" name="PlaceHolder 5"/>
          <p:cNvSpPr>
            <a:spLocks noGrp="1"/>
          </p:cNvSpPr>
          <p:nvPr>
            <p:ph type="body"/>
          </p:nvPr>
        </p:nvSpPr>
        <p:spPr>
          <a:xfrm>
            <a:off x="2400480" y="1602720"/>
            <a:ext cx="307116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377" name="PlaceHolder 6"/>
          <p:cNvSpPr>
            <a:spLocks noGrp="1"/>
          </p:cNvSpPr>
          <p:nvPr>
            <p:ph type="body"/>
          </p:nvPr>
        </p:nvSpPr>
        <p:spPr>
          <a:xfrm>
            <a:off x="5650560" y="1602720"/>
            <a:ext cx="307116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378" name="PlaceHolder 7"/>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2D7C506D-1C1C-41D8-8A83-E959AD91A6ED}" type="slidenum">
              <a:rPr lang="en" sz="1000" b="0" strike="noStrike" spc="-1">
                <a:solidFill>
                  <a:srgbClr val="000000"/>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w="0">
            <a:noFill/>
          </a:ln>
        </p:spPr>
        <p:style>
          <a:lnRef idx="0">
            <a:scrgbClr r="0" g="0" b="0"/>
          </a:lnRef>
          <a:fillRef idx="0">
            <a:scrgbClr r="0" g="0" b="0"/>
          </a:fillRef>
          <a:effectRef idx="0">
            <a:scrgbClr r="0" g="0" b="0"/>
          </a:effectRef>
          <a:fontRef idx="minor"/>
        </p:style>
      </p:sp>
      <p:sp>
        <p:nvSpPr>
          <p:cNvPr id="43" name="CustomShape 2"/>
          <p:cNvSpPr/>
          <p:nvPr/>
        </p:nvSpPr>
        <p:spPr>
          <a:xfrm>
            <a:off x="5029560" y="4495680"/>
            <a:ext cx="46800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lstStyle/>
          <a:p>
            <a:pPr algn="ctr"/>
            <a:r>
              <a:rPr lang="en-IN" sz="3600" b="0" strike="noStrike" spc="-1">
                <a:solidFill>
                  <a:srgbClr val="000000"/>
                </a:solidFill>
                <a:latin typeface="Arial"/>
              </a:rPr>
              <a:t>Click to edit the title text format</a:t>
            </a: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lstStyle/>
          <a:p>
            <a:pPr marL="432000" indent="-324000" algn="ctr">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7A5A726B-91C0-44C7-8CA1-E143577FC915}" type="slidenum">
              <a:rPr lang="en" sz="1000" b="0" strike="noStrike" spc="-1">
                <a:solidFill>
                  <a:srgbClr val="FFFFFF"/>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2477880" y="415800"/>
            <a:ext cx="6243840" cy="360"/>
          </a:xfrm>
          <a:custGeom>
            <a:avLst/>
            <a:gdLst/>
            <a:ahLst/>
            <a:cxnLst/>
            <a:rect l="l" t="t" r="r" b="b"/>
            <a:pathLst>
              <a:path w="21600" h="21600">
                <a:moveTo>
                  <a:pt x="0" y="0"/>
                </a:moveTo>
                <a:lnTo>
                  <a:pt x="21600" y="21600"/>
                </a:lnTo>
              </a:path>
            </a:pathLst>
          </a:custGeom>
          <a:noFill/>
          <a:ln w="38100">
            <a:solidFill>
              <a:schemeClr val="dk2"/>
            </a:solidFill>
            <a:round/>
          </a:ln>
        </p:spPr>
        <p:style>
          <a:lnRef idx="0">
            <a:scrgbClr r="0" g="0" b="0"/>
          </a:lnRef>
          <a:fillRef idx="0">
            <a:scrgbClr r="0" g="0" b="0"/>
          </a:fillRef>
          <a:effectRef idx="0">
            <a:scrgbClr r="0" g="0" b="0"/>
          </a:effectRef>
          <a:fontRef idx="minor"/>
        </p:style>
      </p:sp>
      <p:sp>
        <p:nvSpPr>
          <p:cNvPr id="84" name="CustomShape 2"/>
          <p:cNvSpPr/>
          <p:nvPr/>
        </p:nvSpPr>
        <p:spPr>
          <a:xfrm>
            <a:off x="2477880" y="4740120"/>
            <a:ext cx="624384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85" name="CustomShape 3"/>
          <p:cNvSpPr/>
          <p:nvPr/>
        </p:nvSpPr>
        <p:spPr>
          <a:xfrm>
            <a:off x="425160" y="415800"/>
            <a:ext cx="18288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86" name="PlaceHolder 4"/>
          <p:cNvSpPr>
            <a:spLocks noGrp="1"/>
          </p:cNvSpPr>
          <p:nvPr>
            <p:ph type="title"/>
          </p:nvPr>
        </p:nvSpPr>
        <p:spPr>
          <a:xfrm>
            <a:off x="2400120" y="576000"/>
            <a:ext cx="6321240" cy="635040"/>
          </a:xfrm>
          <a:prstGeom prst="rect">
            <a:avLst/>
          </a:prstGeom>
        </p:spPr>
        <p:txBody>
          <a:bodyPr tIns="91440" bIns="91440">
            <a:noAutofit/>
          </a:bodyPr>
          <a:lstStyle/>
          <a:p>
            <a:pPr algn="ctr"/>
            <a:r>
              <a:rPr lang="en-IN" sz="3000" b="0" strike="noStrike" spc="-1">
                <a:solidFill>
                  <a:srgbClr val="000000"/>
                </a:solidFill>
                <a:latin typeface="Arial"/>
              </a:rPr>
              <a:t>Click to edit the title text format</a:t>
            </a:r>
          </a:p>
        </p:txBody>
      </p:sp>
      <p:sp>
        <p:nvSpPr>
          <p:cNvPr id="87" name="PlaceHolder 5"/>
          <p:cNvSpPr>
            <a:spLocks noGrp="1"/>
          </p:cNvSpPr>
          <p:nvPr>
            <p:ph type="body"/>
          </p:nvPr>
        </p:nvSpPr>
        <p:spPr>
          <a:xfrm>
            <a:off x="2400480" y="1602720"/>
            <a:ext cx="307116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88" name="PlaceHolder 6"/>
          <p:cNvSpPr>
            <a:spLocks noGrp="1"/>
          </p:cNvSpPr>
          <p:nvPr>
            <p:ph type="body"/>
          </p:nvPr>
        </p:nvSpPr>
        <p:spPr>
          <a:xfrm>
            <a:off x="5650560" y="1602720"/>
            <a:ext cx="307116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89" name="PlaceHolder 7"/>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D6BECF30-1383-4E25-89C5-871B67331664}" type="slidenum">
              <a:rPr lang="en" sz="1000" b="0" strike="noStrike" spc="-1">
                <a:solidFill>
                  <a:srgbClr val="000000"/>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
        <p:cNvGrpSpPr/>
        <p:nvPr/>
      </p:nvGrpSpPr>
      <p:grpSpPr>
        <a:xfrm>
          <a:off x="0" y="0"/>
          <a:ext cx="0" cy="0"/>
          <a:chOff x="0" y="0"/>
          <a:chExt cx="0" cy="0"/>
        </a:xfrm>
      </p:grpSpPr>
      <p:sp>
        <p:nvSpPr>
          <p:cNvPr id="126" name="CustomShape 1"/>
          <p:cNvSpPr/>
          <p:nvPr/>
        </p:nvSpPr>
        <p:spPr>
          <a:xfrm>
            <a:off x="425160" y="415800"/>
            <a:ext cx="8296560" cy="360"/>
          </a:xfrm>
          <a:custGeom>
            <a:avLst/>
            <a:gdLst/>
            <a:ahLst/>
            <a:cxnLst/>
            <a:rect l="l" t="t" r="r" b="b"/>
            <a:pathLst>
              <a:path w="21600" h="21600">
                <a:moveTo>
                  <a:pt x="0" y="0"/>
                </a:moveTo>
                <a:lnTo>
                  <a:pt x="21600" y="21600"/>
                </a:lnTo>
              </a:path>
            </a:pathLst>
          </a:custGeom>
          <a:noFill/>
          <a:ln w="38100">
            <a:solidFill>
              <a:schemeClr val="lt1"/>
            </a:solidFill>
            <a:round/>
          </a:ln>
        </p:spPr>
        <p:style>
          <a:lnRef idx="0">
            <a:scrgbClr r="0" g="0" b="0"/>
          </a:lnRef>
          <a:fillRef idx="0">
            <a:scrgbClr r="0" g="0" b="0"/>
          </a:fillRef>
          <a:effectRef idx="0">
            <a:scrgbClr r="0" g="0" b="0"/>
          </a:effectRef>
          <a:fontRef idx="minor"/>
        </p:style>
      </p:sp>
      <p:sp>
        <p:nvSpPr>
          <p:cNvPr id="127" name="CustomShape 2"/>
          <p:cNvSpPr/>
          <p:nvPr/>
        </p:nvSpPr>
        <p:spPr>
          <a:xfrm>
            <a:off x="425160" y="4740120"/>
            <a:ext cx="829656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128" name="PlaceHolder 3"/>
          <p:cNvSpPr>
            <a:spLocks noGrp="1"/>
          </p:cNvSpPr>
          <p:nvPr>
            <p:ph type="title"/>
          </p:nvPr>
        </p:nvSpPr>
        <p:spPr>
          <a:xfrm>
            <a:off x="406440" y="1806840"/>
            <a:ext cx="8296560" cy="1541520"/>
          </a:xfrm>
          <a:prstGeom prst="rect">
            <a:avLst/>
          </a:prstGeom>
        </p:spPr>
        <p:txBody>
          <a:bodyPr tIns="91440" bIns="91440" anchor="ctr">
            <a:noAutofit/>
          </a:bodyPr>
          <a:lstStyle/>
          <a:p>
            <a:pPr algn="ctr"/>
            <a:r>
              <a:rPr lang="en-IN" sz="4800" b="0" strike="noStrike" spc="-1">
                <a:solidFill>
                  <a:srgbClr val="000000"/>
                </a:solidFill>
                <a:latin typeface="Arial"/>
              </a:rPr>
              <a:t>Click to edit the title text format</a:t>
            </a:r>
          </a:p>
        </p:txBody>
      </p:sp>
      <p:sp>
        <p:nvSpPr>
          <p:cNvPr id="129" name="PlaceHolder 4"/>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E57904D3-FEF8-489B-80C4-4DF161FE42E8}" type="slidenum">
              <a:rPr lang="en" sz="1000" b="0" strike="noStrike" spc="-1">
                <a:solidFill>
                  <a:srgbClr val="FFFFFF"/>
                </a:solidFill>
                <a:latin typeface="Lato"/>
                <a:ea typeface="Lato"/>
              </a:rPr>
              <a:t>‹#›</a:t>
            </a:fld>
            <a:endParaRPr lang="en-IN" sz="1000" b="0" strike="noStrike" spc="-1">
              <a:latin typeface="Times New Roman"/>
            </a:endParaRPr>
          </a:p>
        </p:txBody>
      </p:sp>
      <p:sp>
        <p:nvSpPr>
          <p:cNvPr id="130"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 name="PlaceHolder 1"/>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2A66EAA6-9DF1-4206-A8E3-C5E483FFDA4F}" type="slidenum">
              <a:rPr lang="en" sz="1000" b="0" strike="noStrike" spc="-1">
                <a:solidFill>
                  <a:srgbClr val="000000"/>
                </a:solidFill>
                <a:latin typeface="Lato"/>
                <a:ea typeface="Lato"/>
              </a:rPr>
              <a:t>‹#›</a:t>
            </a:fld>
            <a:endParaRPr lang="en-IN" sz="1000" b="0" strike="noStrike" spc="-1">
              <a:latin typeface="Times New Roman"/>
            </a:endParaRPr>
          </a:p>
        </p:txBody>
      </p:sp>
      <p:sp>
        <p:nvSpPr>
          <p:cNvPr id="168"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169"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CustomShape 1"/>
          <p:cNvSpPr/>
          <p:nvPr/>
        </p:nvSpPr>
        <p:spPr>
          <a:xfrm>
            <a:off x="2477880" y="415800"/>
            <a:ext cx="6243840" cy="360"/>
          </a:xfrm>
          <a:custGeom>
            <a:avLst/>
            <a:gdLst/>
            <a:ahLst/>
            <a:cxnLst/>
            <a:rect l="l" t="t" r="r" b="b"/>
            <a:pathLst>
              <a:path w="21600" h="21600">
                <a:moveTo>
                  <a:pt x="0" y="0"/>
                </a:moveTo>
                <a:lnTo>
                  <a:pt x="21600" y="21600"/>
                </a:lnTo>
              </a:path>
            </a:pathLst>
          </a:custGeom>
          <a:noFill/>
          <a:ln w="38100">
            <a:solidFill>
              <a:schemeClr val="dk2"/>
            </a:solidFill>
            <a:round/>
          </a:ln>
        </p:spPr>
        <p:style>
          <a:lnRef idx="0">
            <a:scrgbClr r="0" g="0" b="0"/>
          </a:lnRef>
          <a:fillRef idx="0">
            <a:scrgbClr r="0" g="0" b="0"/>
          </a:fillRef>
          <a:effectRef idx="0">
            <a:scrgbClr r="0" g="0" b="0"/>
          </a:effectRef>
          <a:fontRef idx="minor"/>
        </p:style>
      </p:sp>
      <p:sp>
        <p:nvSpPr>
          <p:cNvPr id="207" name="CustomShape 2"/>
          <p:cNvSpPr/>
          <p:nvPr/>
        </p:nvSpPr>
        <p:spPr>
          <a:xfrm>
            <a:off x="2477880" y="4740120"/>
            <a:ext cx="624384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208" name="CustomShape 3"/>
          <p:cNvSpPr/>
          <p:nvPr/>
        </p:nvSpPr>
        <p:spPr>
          <a:xfrm>
            <a:off x="425160" y="415800"/>
            <a:ext cx="18288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209" name="PlaceHolder 4"/>
          <p:cNvSpPr>
            <a:spLocks noGrp="1"/>
          </p:cNvSpPr>
          <p:nvPr>
            <p:ph type="title"/>
          </p:nvPr>
        </p:nvSpPr>
        <p:spPr>
          <a:xfrm>
            <a:off x="2400120" y="576000"/>
            <a:ext cx="6321240" cy="635040"/>
          </a:xfrm>
          <a:prstGeom prst="rect">
            <a:avLst/>
          </a:prstGeom>
        </p:spPr>
        <p:txBody>
          <a:bodyPr tIns="91440" bIns="91440">
            <a:noAutofit/>
          </a:bodyPr>
          <a:lstStyle/>
          <a:p>
            <a:pPr algn="ctr"/>
            <a:r>
              <a:rPr lang="en-IN" sz="3000" b="0" strike="noStrike" spc="-1">
                <a:solidFill>
                  <a:srgbClr val="000000"/>
                </a:solidFill>
                <a:latin typeface="Arial"/>
              </a:rPr>
              <a:t>Click to edit the title text format</a:t>
            </a:r>
          </a:p>
        </p:txBody>
      </p:sp>
      <p:sp>
        <p:nvSpPr>
          <p:cNvPr id="210" name="PlaceHolder 5"/>
          <p:cNvSpPr>
            <a:spLocks noGrp="1"/>
          </p:cNvSpPr>
          <p:nvPr>
            <p:ph type="body"/>
          </p:nvPr>
        </p:nvSpPr>
        <p:spPr>
          <a:xfrm>
            <a:off x="2410200" y="1595880"/>
            <a:ext cx="632124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11" name="PlaceHolder 6"/>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D3096D14-293F-43DC-996F-8E97670CCAAD}" type="slidenum">
              <a:rPr lang="en" sz="1000" b="0" strike="noStrike" spc="-1">
                <a:solidFill>
                  <a:srgbClr val="000000"/>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 name="CustomShape 1"/>
          <p:cNvSpPr/>
          <p:nvPr/>
        </p:nvSpPr>
        <p:spPr>
          <a:xfrm>
            <a:off x="4572000" y="0"/>
            <a:ext cx="4571640" cy="5143320"/>
          </a:xfrm>
          <a:prstGeom prst="rect">
            <a:avLst/>
          </a:prstGeom>
          <a:solidFill>
            <a:schemeClr val="dk1"/>
          </a:solidFill>
          <a:ln w="0">
            <a:noFill/>
          </a:ln>
        </p:spPr>
        <p:style>
          <a:lnRef idx="0">
            <a:scrgbClr r="0" g="0" b="0"/>
          </a:lnRef>
          <a:fillRef idx="0">
            <a:scrgbClr r="0" g="0" b="0"/>
          </a:fillRef>
          <a:effectRef idx="0">
            <a:scrgbClr r="0" g="0" b="0"/>
          </a:effectRef>
          <a:fontRef idx="minor"/>
        </p:style>
      </p:sp>
      <p:sp>
        <p:nvSpPr>
          <p:cNvPr id="249" name="CustomShape 2"/>
          <p:cNvSpPr/>
          <p:nvPr/>
        </p:nvSpPr>
        <p:spPr>
          <a:xfrm>
            <a:off x="5029560" y="4495680"/>
            <a:ext cx="46800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250" name="PlaceHolder 3"/>
          <p:cNvSpPr>
            <a:spLocks noGrp="1"/>
          </p:cNvSpPr>
          <p:nvPr>
            <p:ph type="title"/>
          </p:nvPr>
        </p:nvSpPr>
        <p:spPr>
          <a:xfrm>
            <a:off x="265680" y="1397520"/>
            <a:ext cx="4044960" cy="1317960"/>
          </a:xfrm>
          <a:prstGeom prst="rect">
            <a:avLst/>
          </a:prstGeom>
        </p:spPr>
        <p:txBody>
          <a:bodyPr tIns="91440" bIns="91440" anchor="b">
            <a:noAutofit/>
          </a:bodyPr>
          <a:lstStyle/>
          <a:p>
            <a:pPr algn="ctr"/>
            <a:r>
              <a:rPr lang="en-IN" sz="3600" b="0" strike="noStrike" spc="-1">
                <a:solidFill>
                  <a:srgbClr val="000000"/>
                </a:solidFill>
                <a:latin typeface="Arial"/>
              </a:rPr>
              <a:t>Click to edit the title text format</a:t>
            </a:r>
          </a:p>
        </p:txBody>
      </p:sp>
      <p:sp>
        <p:nvSpPr>
          <p:cNvPr id="251" name="PlaceHolder 4"/>
          <p:cNvSpPr>
            <a:spLocks noGrp="1"/>
          </p:cNvSpPr>
          <p:nvPr>
            <p:ph type="body"/>
          </p:nvPr>
        </p:nvSpPr>
        <p:spPr>
          <a:xfrm>
            <a:off x="4939560" y="724320"/>
            <a:ext cx="3836520" cy="3694680"/>
          </a:xfrm>
          <a:prstGeom prst="rect">
            <a:avLst/>
          </a:prstGeom>
        </p:spPr>
        <p:txBody>
          <a:bodyPr tIns="91440" bIns="91440" anchor="ctr">
            <a:noAutofit/>
          </a:bodyPr>
          <a:lstStyle/>
          <a:p>
            <a:pPr marL="432000" indent="-324000" algn="ctr">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52" name="PlaceHolder 5"/>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4DC75213-948C-407B-80D5-93B65C5FC17A}" type="slidenum">
              <a:rPr lang="en" sz="1000" b="0" strike="noStrike" spc="-1">
                <a:solidFill>
                  <a:srgbClr val="FFFFFF"/>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
        <p:cNvGrpSpPr/>
        <p:nvPr/>
      </p:nvGrpSpPr>
      <p:grpSpPr>
        <a:xfrm>
          <a:off x="0" y="0"/>
          <a:ext cx="0" cy="0"/>
          <a:chOff x="0" y="0"/>
          <a:chExt cx="0" cy="0"/>
        </a:xfrm>
      </p:grpSpPr>
      <p:sp>
        <p:nvSpPr>
          <p:cNvPr id="289" name="CustomShape 1"/>
          <p:cNvSpPr/>
          <p:nvPr/>
        </p:nvSpPr>
        <p:spPr>
          <a:xfrm>
            <a:off x="425160" y="415800"/>
            <a:ext cx="8296560" cy="360"/>
          </a:xfrm>
          <a:custGeom>
            <a:avLst/>
            <a:gdLst/>
            <a:ahLst/>
            <a:cxnLst/>
            <a:rect l="l" t="t" r="r" b="b"/>
            <a:pathLst>
              <a:path w="21600" h="21600">
                <a:moveTo>
                  <a:pt x="0" y="0"/>
                </a:moveTo>
                <a:lnTo>
                  <a:pt x="21600" y="21600"/>
                </a:lnTo>
              </a:path>
            </a:pathLst>
          </a:custGeom>
          <a:noFill/>
          <a:ln w="38100">
            <a:solidFill>
              <a:schemeClr val="lt1"/>
            </a:solidFill>
            <a:round/>
          </a:ln>
        </p:spPr>
        <p:style>
          <a:lnRef idx="0">
            <a:scrgbClr r="0" g="0" b="0"/>
          </a:lnRef>
          <a:fillRef idx="0">
            <a:scrgbClr r="0" g="0" b="0"/>
          </a:fillRef>
          <a:effectRef idx="0">
            <a:scrgbClr r="0" g="0" b="0"/>
          </a:effectRef>
          <a:fontRef idx="minor"/>
        </p:style>
      </p:sp>
      <p:sp>
        <p:nvSpPr>
          <p:cNvPr id="290" name="CustomShape 2"/>
          <p:cNvSpPr/>
          <p:nvPr/>
        </p:nvSpPr>
        <p:spPr>
          <a:xfrm>
            <a:off x="425160" y="4740120"/>
            <a:ext cx="8296560" cy="360"/>
          </a:xfrm>
          <a:custGeom>
            <a:avLst/>
            <a:gdLst/>
            <a:ahLst/>
            <a:cxnLst/>
            <a:rect l="l" t="t" r="r" b="b"/>
            <a:pathLst>
              <a:path w="21600" h="21600">
                <a:moveTo>
                  <a:pt x="0" y="0"/>
                </a:moveTo>
                <a:lnTo>
                  <a:pt x="21600" y="21600"/>
                </a:lnTo>
              </a:path>
            </a:pathLst>
          </a:custGeom>
          <a:noFill/>
          <a:ln w="19050">
            <a:solidFill>
              <a:schemeClr val="lt1"/>
            </a:solidFill>
            <a:round/>
          </a:ln>
        </p:spPr>
        <p:style>
          <a:lnRef idx="0">
            <a:scrgbClr r="0" g="0" b="0"/>
          </a:lnRef>
          <a:fillRef idx="0">
            <a:scrgbClr r="0" g="0" b="0"/>
          </a:fillRef>
          <a:effectRef idx="0">
            <a:scrgbClr r="0" g="0" b="0"/>
          </a:effectRef>
          <a:fontRef idx="minor"/>
        </p:style>
      </p:sp>
      <p:sp>
        <p:nvSpPr>
          <p:cNvPr id="291" name="PlaceHolder 3"/>
          <p:cNvSpPr>
            <a:spLocks noGrp="1"/>
          </p:cNvSpPr>
          <p:nvPr>
            <p:ph type="title"/>
          </p:nvPr>
        </p:nvSpPr>
        <p:spPr>
          <a:xfrm>
            <a:off x="406440" y="1806840"/>
            <a:ext cx="8296560" cy="1541520"/>
          </a:xfrm>
          <a:prstGeom prst="rect">
            <a:avLst/>
          </a:prstGeom>
        </p:spPr>
        <p:txBody>
          <a:bodyPr tIns="91440" bIns="91440" anchor="ctr">
            <a:noAutofit/>
          </a:bodyPr>
          <a:lstStyle/>
          <a:p>
            <a:pPr algn="ctr"/>
            <a:r>
              <a:rPr lang="en-IN" sz="4800" b="0" strike="noStrike" spc="-1">
                <a:solidFill>
                  <a:srgbClr val="000000"/>
                </a:solidFill>
                <a:latin typeface="Arial"/>
              </a:rPr>
              <a:t>Click to edit the title text format</a:t>
            </a:r>
          </a:p>
        </p:txBody>
      </p:sp>
      <p:sp>
        <p:nvSpPr>
          <p:cNvPr id="292" name="PlaceHolder 4"/>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C786DF11-CD15-45A0-91A3-C50AC26AE7B2}" type="slidenum">
              <a:rPr lang="en" sz="1000" b="0" strike="noStrike" spc="-1">
                <a:solidFill>
                  <a:srgbClr val="FFFFFF"/>
                </a:solidFill>
                <a:latin typeface="Lato"/>
                <a:ea typeface="Lato"/>
              </a:rPr>
              <a:t>‹#›</a:t>
            </a:fld>
            <a:endParaRPr lang="en-IN" sz="1000" b="0" strike="noStrike" spc="-1">
              <a:latin typeface="Times New Roman"/>
            </a:endParaRPr>
          </a:p>
        </p:txBody>
      </p:sp>
      <p:sp>
        <p:nvSpPr>
          <p:cNvPr id="293"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CustomShape 1"/>
          <p:cNvSpPr/>
          <p:nvPr/>
        </p:nvSpPr>
        <p:spPr>
          <a:xfrm>
            <a:off x="2477880" y="415800"/>
            <a:ext cx="6243840" cy="360"/>
          </a:xfrm>
          <a:custGeom>
            <a:avLst/>
            <a:gdLst/>
            <a:ahLst/>
            <a:cxnLst/>
            <a:rect l="l" t="t" r="r" b="b"/>
            <a:pathLst>
              <a:path w="21600" h="21600">
                <a:moveTo>
                  <a:pt x="0" y="0"/>
                </a:moveTo>
                <a:lnTo>
                  <a:pt x="21600" y="21600"/>
                </a:lnTo>
              </a:path>
            </a:pathLst>
          </a:custGeom>
          <a:noFill/>
          <a:ln w="38100">
            <a:solidFill>
              <a:schemeClr val="dk2"/>
            </a:solidFill>
            <a:round/>
          </a:ln>
        </p:spPr>
        <p:style>
          <a:lnRef idx="0">
            <a:scrgbClr r="0" g="0" b="0"/>
          </a:lnRef>
          <a:fillRef idx="0">
            <a:scrgbClr r="0" g="0" b="0"/>
          </a:fillRef>
          <a:effectRef idx="0">
            <a:scrgbClr r="0" g="0" b="0"/>
          </a:effectRef>
          <a:fontRef idx="minor"/>
        </p:style>
      </p:sp>
      <p:sp>
        <p:nvSpPr>
          <p:cNvPr id="331" name="CustomShape 2"/>
          <p:cNvSpPr/>
          <p:nvPr/>
        </p:nvSpPr>
        <p:spPr>
          <a:xfrm>
            <a:off x="2477880" y="4740120"/>
            <a:ext cx="624384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332" name="CustomShape 3"/>
          <p:cNvSpPr/>
          <p:nvPr/>
        </p:nvSpPr>
        <p:spPr>
          <a:xfrm>
            <a:off x="425160" y="415800"/>
            <a:ext cx="182880" cy="3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
        <p:nvSpPr>
          <p:cNvPr id="333" name="PlaceHolder 4"/>
          <p:cNvSpPr>
            <a:spLocks noGrp="1"/>
          </p:cNvSpPr>
          <p:nvPr>
            <p:ph type="title"/>
          </p:nvPr>
        </p:nvSpPr>
        <p:spPr>
          <a:xfrm>
            <a:off x="2400120" y="576000"/>
            <a:ext cx="6321240" cy="635040"/>
          </a:xfrm>
          <a:prstGeom prst="rect">
            <a:avLst/>
          </a:prstGeom>
        </p:spPr>
        <p:txBody>
          <a:bodyPr tIns="91440" bIns="91440">
            <a:noAutofit/>
          </a:bodyPr>
          <a:lstStyle/>
          <a:p>
            <a:pPr algn="ctr"/>
            <a:r>
              <a:rPr lang="en-IN" sz="3000" b="0" strike="noStrike" spc="-1">
                <a:solidFill>
                  <a:srgbClr val="000000"/>
                </a:solidFill>
                <a:latin typeface="Arial"/>
              </a:rPr>
              <a:t>Click to edit the title text format</a:t>
            </a:r>
          </a:p>
        </p:txBody>
      </p:sp>
      <p:sp>
        <p:nvSpPr>
          <p:cNvPr id="334" name="PlaceHolder 5"/>
          <p:cNvSpPr>
            <a:spLocks noGrp="1"/>
          </p:cNvSpPr>
          <p:nvPr>
            <p:ph type="body"/>
          </p:nvPr>
        </p:nvSpPr>
        <p:spPr>
          <a:xfrm>
            <a:off x="2410200" y="1595880"/>
            <a:ext cx="6321240" cy="3002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335" name="PlaceHolder 6"/>
          <p:cNvSpPr>
            <a:spLocks noGrp="1"/>
          </p:cNvSpPr>
          <p:nvPr>
            <p:ph type="sldNum"/>
          </p:nvPr>
        </p:nvSpPr>
        <p:spPr>
          <a:xfrm>
            <a:off x="8498160" y="4688640"/>
            <a:ext cx="548280" cy="393120"/>
          </a:xfrm>
          <a:prstGeom prst="rect">
            <a:avLst/>
          </a:prstGeom>
        </p:spPr>
        <p:txBody>
          <a:bodyPr tIns="91440" bIns="91440" anchor="ctr">
            <a:noAutofit/>
          </a:bodyPr>
          <a:lstStyle/>
          <a:p>
            <a:pPr algn="r">
              <a:lnSpc>
                <a:spcPct val="100000"/>
              </a:lnSpc>
              <a:tabLst>
                <a:tab pos="0" algn="l"/>
              </a:tabLst>
            </a:pPr>
            <a:fld id="{8099D671-1D09-473C-A7A8-F24691D9854F}" type="slidenum">
              <a:rPr lang="en" sz="1000" b="0" strike="noStrike" spc="-1">
                <a:solidFill>
                  <a:srgbClr val="000000"/>
                </a:solidFill>
                <a:latin typeface="Lato"/>
                <a:ea typeface="Lato"/>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2371680" y="630360"/>
            <a:ext cx="6331320" cy="1541520"/>
          </a:xfrm>
          <a:prstGeom prst="rect">
            <a:avLst/>
          </a:prstGeom>
          <a:noFill/>
          <a:ln w="0">
            <a:noFill/>
          </a:ln>
        </p:spPr>
        <p:txBody>
          <a:bodyPr tIns="91440" bIns="91440">
            <a:noAutofit/>
          </a:bodyPr>
          <a:lstStyle/>
          <a:p>
            <a:pPr>
              <a:lnSpc>
                <a:spcPct val="100000"/>
              </a:lnSpc>
              <a:tabLst>
                <a:tab pos="0" algn="l"/>
              </a:tabLst>
            </a:pPr>
            <a:r>
              <a:rPr lang="en" sz="2400" b="1" strike="noStrike" spc="-1" dirty="0">
                <a:solidFill>
                  <a:srgbClr val="FFFFFF"/>
                </a:solidFill>
                <a:latin typeface="Raleway"/>
                <a:ea typeface="Raleway"/>
              </a:rPr>
              <a:t>Mid Semester Presentation:</a:t>
            </a:r>
            <a:br>
              <a:rPr dirty="0"/>
            </a:br>
            <a:br>
              <a:rPr dirty="0"/>
            </a:br>
            <a:r>
              <a:rPr lang="en" sz="2400" b="1" strike="noStrike" spc="-1" dirty="0">
                <a:solidFill>
                  <a:srgbClr val="FFFFFF"/>
                </a:solidFill>
                <a:latin typeface="Raleway"/>
                <a:ea typeface="Raleway"/>
              </a:rPr>
              <a:t>“</a:t>
            </a:r>
            <a:r>
              <a:rPr lang="en" sz="2400" b="1" strike="noStrike" spc="-1" dirty="0">
                <a:solidFill>
                  <a:srgbClr val="FFF2CC"/>
                </a:solidFill>
                <a:latin typeface="Raleway"/>
                <a:ea typeface="Raleway"/>
              </a:rPr>
              <a:t>A Web Platform for Students and Professors to showcase Projects and Research Paper</a:t>
            </a:r>
            <a:r>
              <a:rPr lang="en" sz="2400" b="1" strike="noStrike" spc="-1" dirty="0">
                <a:solidFill>
                  <a:srgbClr val="FFFFFF"/>
                </a:solidFill>
                <a:latin typeface="Raleway"/>
                <a:ea typeface="Raleway"/>
              </a:rPr>
              <a:t>”</a:t>
            </a:r>
            <a:br>
              <a:rPr dirty="0"/>
            </a:br>
            <a:endParaRPr lang="en-IN" sz="2400" b="0" strike="noStrike" spc="-1" dirty="0">
              <a:solidFill>
                <a:srgbClr val="000000"/>
              </a:solidFill>
              <a:latin typeface="Arial"/>
            </a:endParaRPr>
          </a:p>
        </p:txBody>
      </p:sp>
      <p:sp>
        <p:nvSpPr>
          <p:cNvPr id="422" name="TextShape 2"/>
          <p:cNvSpPr txBox="1"/>
          <p:nvPr/>
        </p:nvSpPr>
        <p:spPr>
          <a:xfrm>
            <a:off x="3420000" y="3600000"/>
            <a:ext cx="2163960" cy="732240"/>
          </a:xfrm>
          <a:prstGeom prst="rect">
            <a:avLst/>
          </a:prstGeom>
          <a:noFill/>
          <a:ln w="0">
            <a:noFill/>
          </a:ln>
        </p:spPr>
        <p:txBody>
          <a:bodyPr tIns="91440" bIns="91440" anchor="b">
            <a:noAutofit/>
          </a:bodyPr>
          <a:lstStyle/>
          <a:p>
            <a:pPr>
              <a:lnSpc>
                <a:spcPct val="100000"/>
              </a:lnSpc>
              <a:tabLst>
                <a:tab pos="0" algn="l"/>
              </a:tabLst>
            </a:pPr>
            <a:r>
              <a:rPr lang="en" sz="1800" b="0" strike="noStrike" spc="-1" dirty="0">
                <a:solidFill>
                  <a:srgbClr val="FFFFFF"/>
                </a:solidFill>
                <a:latin typeface="Lato"/>
                <a:ea typeface="Lato"/>
              </a:rPr>
              <a:t>Sanyam Gupta</a:t>
            </a:r>
            <a:endParaRPr lang="en-IN" sz="1800" b="0" strike="noStrike" spc="-1" dirty="0">
              <a:latin typeface="Arial"/>
            </a:endParaRPr>
          </a:p>
          <a:p>
            <a:pPr>
              <a:lnSpc>
                <a:spcPct val="100000"/>
              </a:lnSpc>
              <a:tabLst>
                <a:tab pos="0" algn="l"/>
              </a:tabLst>
            </a:pPr>
            <a:r>
              <a:rPr lang="en" sz="1800" b="0" strike="noStrike" spc="-1" dirty="0">
                <a:solidFill>
                  <a:srgbClr val="FFFFFF"/>
                </a:solidFill>
                <a:latin typeface="Lato"/>
                <a:ea typeface="Lato"/>
              </a:rPr>
              <a:t>1802713087</a:t>
            </a:r>
          </a:p>
          <a:p>
            <a:pPr>
              <a:lnSpc>
                <a:spcPct val="100000"/>
              </a:lnSpc>
              <a:tabLst>
                <a:tab pos="0" algn="l"/>
              </a:tabLst>
            </a:pPr>
            <a:endParaRPr lang="en" spc="-1" dirty="0">
              <a:solidFill>
                <a:srgbClr val="FFFFFF"/>
              </a:solidFill>
              <a:latin typeface="Lato"/>
              <a:ea typeface="Lato"/>
            </a:endParaRPr>
          </a:p>
          <a:p>
            <a:pPr>
              <a:lnSpc>
                <a:spcPct val="100000"/>
              </a:lnSpc>
              <a:tabLst>
                <a:tab pos="0" algn="l"/>
              </a:tabLst>
            </a:pPr>
            <a:r>
              <a:rPr lang="en" sz="1800" b="0" strike="noStrike" spc="-1" dirty="0">
                <a:solidFill>
                  <a:srgbClr val="FFFFFF"/>
                </a:solidFill>
                <a:latin typeface="Lato"/>
                <a:ea typeface="Lato"/>
              </a:rPr>
              <a:t>Saksham Gupta</a:t>
            </a:r>
          </a:p>
          <a:p>
            <a:pPr>
              <a:lnSpc>
                <a:spcPct val="100000"/>
              </a:lnSpc>
              <a:tabLst>
                <a:tab pos="0" algn="l"/>
              </a:tabLst>
            </a:pPr>
            <a:r>
              <a:rPr lang="en" spc="-1" dirty="0">
                <a:solidFill>
                  <a:srgbClr val="FFFFFF"/>
                </a:solidFill>
                <a:latin typeface="Lato"/>
                <a:ea typeface="Lato"/>
              </a:rPr>
              <a:t>1802713086</a:t>
            </a:r>
          </a:p>
        </p:txBody>
      </p:sp>
      <p:sp>
        <p:nvSpPr>
          <p:cNvPr id="423" name="TextShape 3"/>
          <p:cNvSpPr txBox="1"/>
          <p:nvPr/>
        </p:nvSpPr>
        <p:spPr>
          <a:xfrm>
            <a:off x="6695640" y="3747600"/>
            <a:ext cx="2316960" cy="732240"/>
          </a:xfrm>
          <a:prstGeom prst="rect">
            <a:avLst/>
          </a:prstGeom>
          <a:noFill/>
          <a:ln w="0">
            <a:noFill/>
          </a:ln>
        </p:spPr>
        <p:txBody>
          <a:bodyPr tIns="91440" bIns="91440" anchor="b">
            <a:noAutofit/>
          </a:bodyPr>
          <a:lstStyle/>
          <a:p>
            <a:pPr>
              <a:lnSpc>
                <a:spcPct val="100000"/>
              </a:lnSpc>
              <a:tabLst>
                <a:tab pos="0" algn="l"/>
              </a:tabLst>
            </a:pPr>
            <a:r>
              <a:rPr lang="en" sz="1800" b="0" strike="noStrike" spc="-1" dirty="0">
                <a:solidFill>
                  <a:srgbClr val="FFFFFF"/>
                </a:solidFill>
                <a:latin typeface="Lato"/>
                <a:ea typeface="Lato"/>
              </a:rPr>
              <a:t>Mentor - </a:t>
            </a:r>
            <a:endParaRPr lang="en-IN" sz="1800" b="0" strike="noStrike" spc="-1" dirty="0">
              <a:latin typeface="Arial"/>
            </a:endParaRPr>
          </a:p>
          <a:p>
            <a:pPr>
              <a:lnSpc>
                <a:spcPct val="100000"/>
              </a:lnSpc>
              <a:tabLst>
                <a:tab pos="0" algn="l"/>
              </a:tabLst>
            </a:pPr>
            <a:r>
              <a:rPr lang="en" spc="-1" dirty="0">
                <a:solidFill>
                  <a:srgbClr val="FFFFFF"/>
                </a:solidFill>
                <a:latin typeface="Lato"/>
                <a:ea typeface="Lato"/>
              </a:rPr>
              <a:t>Mr. Sumit Sharma</a:t>
            </a:r>
          </a:p>
          <a:p>
            <a:pPr>
              <a:lnSpc>
                <a:spcPct val="100000"/>
              </a:lnSpc>
              <a:tabLst>
                <a:tab pos="0" algn="l"/>
              </a:tabLst>
            </a:pPr>
            <a:endParaRPr lang="en-IN" sz="1800" b="0" strike="noStrike" spc="-1" dirty="0">
              <a:latin typeface="Arial"/>
            </a:endParaRPr>
          </a:p>
          <a:p>
            <a:pPr>
              <a:lnSpc>
                <a:spcPct val="100000"/>
              </a:lnSpc>
              <a:tabLst>
                <a:tab pos="0" algn="l"/>
              </a:tabLst>
            </a:pPr>
            <a:r>
              <a:rPr lang="en" spc="-1" dirty="0">
                <a:solidFill>
                  <a:srgbClr val="FFFFFF"/>
                </a:solidFill>
                <a:latin typeface="Lato"/>
                <a:ea typeface="Lato"/>
              </a:rPr>
              <a:t>Ajay Kumar Garg Engineering College</a:t>
            </a:r>
            <a:endParaRPr lang="en-IN" sz="1800" b="0" strike="noStrike" spc="-1" dirty="0">
              <a:latin typeface="Arial"/>
            </a:endParaRPr>
          </a:p>
        </p:txBody>
      </p:sp>
      <p:sp>
        <p:nvSpPr>
          <p:cNvPr id="424" name="CustomShape 4"/>
          <p:cNvSpPr/>
          <p:nvPr/>
        </p:nvSpPr>
        <p:spPr>
          <a:xfrm>
            <a:off x="6541920" y="3205440"/>
            <a:ext cx="9000" cy="1292760"/>
          </a:xfrm>
          <a:custGeom>
            <a:avLst/>
            <a:gdLst/>
            <a:ahLst/>
            <a:cxnLst/>
            <a:rect l="l" t="t" r="r" b="b"/>
            <a:pathLst>
              <a:path w="21600" h="21600">
                <a:moveTo>
                  <a:pt x="0" y="0"/>
                </a:moveTo>
                <a:lnTo>
                  <a:pt x="21600" y="21600"/>
                </a:lnTo>
              </a:path>
            </a:pathLst>
          </a:custGeom>
          <a:noFill/>
          <a:ln w="19050">
            <a:solidFill>
              <a:schemeClr val="dk2"/>
            </a:solidFill>
            <a:round/>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406440" y="1806840"/>
            <a:ext cx="8296560" cy="1541520"/>
          </a:xfrm>
          <a:prstGeom prst="rect">
            <a:avLst/>
          </a:prstGeom>
          <a:noFill/>
          <a:ln w="0">
            <a:noFill/>
          </a:ln>
        </p:spPr>
        <p:txBody>
          <a:bodyPr tIns="91440" bIns="91440" anchor="ctr">
            <a:noAutofit/>
          </a:bodyPr>
          <a:lstStyle/>
          <a:p>
            <a:pPr algn="ctr">
              <a:lnSpc>
                <a:spcPct val="100000"/>
              </a:lnSpc>
              <a:tabLst>
                <a:tab pos="0" algn="l"/>
              </a:tabLst>
            </a:pPr>
            <a:r>
              <a:rPr lang="en" sz="4800" b="1" strike="noStrike" spc="-1">
                <a:solidFill>
                  <a:srgbClr val="FFFFFF"/>
                </a:solidFill>
                <a:latin typeface="Raleway"/>
                <a:ea typeface="Raleway"/>
              </a:rPr>
              <a:t>Timeline</a:t>
            </a:r>
            <a:endParaRPr lang="en-IN" sz="4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340920" y="2198880"/>
            <a:ext cx="1872000" cy="745200"/>
          </a:xfrm>
          <a:prstGeom prst="homePlate">
            <a:avLst>
              <a:gd name="adj" fmla="val 50000"/>
            </a:avLst>
          </a:prstGeom>
          <a:solidFill>
            <a:schemeClr val="dk1"/>
          </a:solidFill>
          <a:ln w="9525">
            <a:solidFill>
              <a:schemeClr val="lt1"/>
            </a:solidFill>
            <a:round/>
          </a:ln>
        </p:spPr>
        <p:style>
          <a:lnRef idx="0">
            <a:scrgbClr r="0" g="0" b="0"/>
          </a:lnRef>
          <a:fillRef idx="0">
            <a:scrgbClr r="0" g="0" b="0"/>
          </a:fillRef>
          <a:effectRef idx="0">
            <a:scrgbClr r="0" g="0" b="0"/>
          </a:effectRef>
          <a:fontRef idx="minor"/>
        </p:style>
      </p:sp>
      <p:sp>
        <p:nvSpPr>
          <p:cNvPr id="443" name="TextShape 2"/>
          <p:cNvSpPr txBox="1"/>
          <p:nvPr/>
        </p:nvSpPr>
        <p:spPr>
          <a:xfrm>
            <a:off x="340920" y="2336400"/>
            <a:ext cx="1455120" cy="470160"/>
          </a:xfrm>
          <a:prstGeom prst="rect">
            <a:avLst/>
          </a:prstGeom>
          <a:noFill/>
          <a:ln w="0">
            <a:noFill/>
          </a:ln>
        </p:spPr>
        <p:txBody>
          <a:bodyPr tIns="91440" bIns="91440" anchor="ctr">
            <a:noAutofit/>
          </a:bodyPr>
          <a:lstStyle/>
          <a:p>
            <a:pPr algn="ctr">
              <a:lnSpc>
                <a:spcPct val="100000"/>
              </a:lnSpc>
              <a:tabLst>
                <a:tab pos="0" algn="l"/>
              </a:tabLst>
            </a:pPr>
            <a:r>
              <a:rPr lang="en" sz="1600" b="1" strike="noStrike" spc="-1">
                <a:solidFill>
                  <a:srgbClr val="FFFFFF"/>
                </a:solidFill>
                <a:latin typeface="Lato"/>
                <a:ea typeface="Lato"/>
              </a:rPr>
              <a:t>1</a:t>
            </a:r>
            <a:endParaRPr lang="en-IN" sz="1600" b="0" strike="noStrike" spc="-1">
              <a:solidFill>
                <a:srgbClr val="000000"/>
              </a:solidFill>
              <a:latin typeface="Arial"/>
            </a:endParaRPr>
          </a:p>
        </p:txBody>
      </p:sp>
      <p:grpSp>
        <p:nvGrpSpPr>
          <p:cNvPr id="444" name="Group 3"/>
          <p:cNvGrpSpPr/>
          <p:nvPr/>
        </p:nvGrpSpPr>
        <p:grpSpPr>
          <a:xfrm>
            <a:off x="969120" y="1610280"/>
            <a:ext cx="198720" cy="593280"/>
            <a:chOff x="969120" y="1610280"/>
            <a:chExt cx="198720" cy="593280"/>
          </a:xfrm>
        </p:grpSpPr>
        <p:sp>
          <p:nvSpPr>
            <p:cNvPr id="445" name="CustomShape 4"/>
            <p:cNvSpPr/>
            <p:nvPr/>
          </p:nvSpPr>
          <p:spPr>
            <a:xfrm>
              <a:off x="1068840" y="1649160"/>
              <a:ext cx="360" cy="554400"/>
            </a:xfrm>
            <a:custGeom>
              <a:avLst/>
              <a:gdLst/>
              <a:ahLst/>
              <a:cxnLst/>
              <a:rect l="l" t="t" r="r" b="b"/>
              <a:pathLst>
                <a:path w="21600" h="21600">
                  <a:moveTo>
                    <a:pt x="0" y="0"/>
                  </a:moveTo>
                  <a:lnTo>
                    <a:pt x="21600" y="21600"/>
                  </a:lnTo>
                </a:path>
              </a:pathLst>
            </a:custGeom>
            <a:noFill/>
            <a:ln w="9525">
              <a:solidFill>
                <a:schemeClr val="dk2"/>
              </a:solidFill>
              <a:round/>
            </a:ln>
          </p:spPr>
          <p:style>
            <a:lnRef idx="0">
              <a:scrgbClr r="0" g="0" b="0"/>
            </a:lnRef>
            <a:fillRef idx="0">
              <a:scrgbClr r="0" g="0" b="0"/>
            </a:fillRef>
            <a:effectRef idx="0">
              <a:scrgbClr r="0" g="0" b="0"/>
            </a:effectRef>
            <a:fontRef idx="minor"/>
          </p:style>
        </p:sp>
        <p:sp>
          <p:nvSpPr>
            <p:cNvPr id="446" name="CustomShape 5"/>
            <p:cNvSpPr/>
            <p:nvPr/>
          </p:nvSpPr>
          <p:spPr>
            <a:xfrm>
              <a:off x="969120" y="1610280"/>
              <a:ext cx="198720" cy="19872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47" name="TextShape 6"/>
          <p:cNvSpPr txBox="1"/>
          <p:nvPr/>
        </p:nvSpPr>
        <p:spPr>
          <a:xfrm>
            <a:off x="294480" y="540000"/>
            <a:ext cx="2405520" cy="1086120"/>
          </a:xfrm>
          <a:prstGeom prst="rect">
            <a:avLst/>
          </a:prstGeom>
          <a:noFill/>
          <a:ln w="9360">
            <a:solidFill>
              <a:srgbClr val="000000"/>
            </a:solidFill>
            <a:round/>
          </a:ln>
        </p:spPr>
        <p:txBody>
          <a:bodyPr tIns="91440" bIns="91440">
            <a:noAutofit/>
          </a:bodyPr>
          <a:lstStyle/>
          <a:p>
            <a:pPr>
              <a:lnSpc>
                <a:spcPct val="115000"/>
              </a:lnSpc>
              <a:spcAft>
                <a:spcPts val="1599"/>
              </a:spcAft>
              <a:tabLst>
                <a:tab pos="0" algn="l"/>
              </a:tabLst>
            </a:pPr>
            <a:r>
              <a:rPr lang="en" sz="1600" b="0" strike="noStrike" spc="-1">
                <a:solidFill>
                  <a:srgbClr val="000000"/>
                </a:solidFill>
                <a:latin typeface="Lato"/>
                <a:ea typeface="Lato"/>
              </a:rPr>
              <a:t>Research and Development Decisions</a:t>
            </a:r>
            <a:endParaRPr lang="en-IN" sz="1600" b="0" strike="noStrike" spc="-1">
              <a:solidFill>
                <a:srgbClr val="000000"/>
              </a:solidFill>
              <a:latin typeface="Arial"/>
            </a:endParaRPr>
          </a:p>
        </p:txBody>
      </p:sp>
      <p:sp>
        <p:nvSpPr>
          <p:cNvPr id="448" name="CustomShape 7"/>
          <p:cNvSpPr/>
          <p:nvPr/>
        </p:nvSpPr>
        <p:spPr>
          <a:xfrm>
            <a:off x="1816920" y="2198880"/>
            <a:ext cx="2050920" cy="745200"/>
          </a:xfrm>
          <a:prstGeom prst="chevron">
            <a:avLst>
              <a:gd name="adj" fmla="val 50000"/>
            </a:avLst>
          </a:prstGeom>
          <a:solidFill>
            <a:schemeClr val="dk1"/>
          </a:solidFill>
          <a:ln w="9525">
            <a:solidFill>
              <a:schemeClr val="lt1"/>
            </a:solidFill>
            <a:round/>
          </a:ln>
        </p:spPr>
        <p:style>
          <a:lnRef idx="0">
            <a:scrgbClr r="0" g="0" b="0"/>
          </a:lnRef>
          <a:fillRef idx="0">
            <a:scrgbClr r="0" g="0" b="0"/>
          </a:fillRef>
          <a:effectRef idx="0">
            <a:scrgbClr r="0" g="0" b="0"/>
          </a:effectRef>
          <a:fontRef idx="minor"/>
        </p:style>
      </p:sp>
      <p:sp>
        <p:nvSpPr>
          <p:cNvPr id="449" name="TextShape 8"/>
          <p:cNvSpPr txBox="1"/>
          <p:nvPr/>
        </p:nvSpPr>
        <p:spPr>
          <a:xfrm>
            <a:off x="2126160" y="2336400"/>
            <a:ext cx="1315080" cy="470160"/>
          </a:xfrm>
          <a:prstGeom prst="rect">
            <a:avLst/>
          </a:prstGeom>
          <a:noFill/>
          <a:ln w="0">
            <a:noFill/>
          </a:ln>
        </p:spPr>
        <p:txBody>
          <a:bodyPr tIns="91440" bIns="91440" anchor="ctr">
            <a:noAutofit/>
          </a:bodyPr>
          <a:lstStyle/>
          <a:p>
            <a:pPr algn="ctr">
              <a:lnSpc>
                <a:spcPct val="100000"/>
              </a:lnSpc>
              <a:tabLst>
                <a:tab pos="0" algn="l"/>
              </a:tabLst>
            </a:pPr>
            <a:r>
              <a:rPr lang="en" sz="1600" b="1" strike="noStrike" spc="-1">
                <a:solidFill>
                  <a:srgbClr val="FFFFFF"/>
                </a:solidFill>
                <a:latin typeface="Lato"/>
                <a:ea typeface="Lato"/>
              </a:rPr>
              <a:t>2</a:t>
            </a:r>
            <a:endParaRPr lang="en-IN" sz="1600" b="0" strike="noStrike" spc="-1">
              <a:solidFill>
                <a:srgbClr val="000000"/>
              </a:solidFill>
              <a:latin typeface="Arial"/>
            </a:endParaRPr>
          </a:p>
        </p:txBody>
      </p:sp>
      <p:grpSp>
        <p:nvGrpSpPr>
          <p:cNvPr id="450" name="Group 9"/>
          <p:cNvGrpSpPr/>
          <p:nvPr/>
        </p:nvGrpSpPr>
        <p:grpSpPr>
          <a:xfrm>
            <a:off x="2684880" y="2939400"/>
            <a:ext cx="198720" cy="593280"/>
            <a:chOff x="2684880" y="2939400"/>
            <a:chExt cx="198720" cy="593280"/>
          </a:xfrm>
        </p:grpSpPr>
        <p:sp>
          <p:nvSpPr>
            <p:cNvPr id="451" name="CustomShape 10"/>
            <p:cNvSpPr/>
            <p:nvPr/>
          </p:nvSpPr>
          <p:spPr>
            <a:xfrm rot="10800000">
              <a:off x="2783880" y="2939400"/>
              <a:ext cx="360" cy="554400"/>
            </a:xfrm>
            <a:custGeom>
              <a:avLst/>
              <a:gdLst/>
              <a:ahLst/>
              <a:cxnLst/>
              <a:rect l="l" t="t" r="r" b="b"/>
              <a:pathLst>
                <a:path w="21600" h="21600">
                  <a:moveTo>
                    <a:pt x="0" y="0"/>
                  </a:moveTo>
                  <a:lnTo>
                    <a:pt x="21600" y="21600"/>
                  </a:lnTo>
                </a:path>
              </a:pathLst>
            </a:custGeom>
            <a:noFill/>
            <a:ln w="9525">
              <a:solidFill>
                <a:schemeClr val="dk2"/>
              </a:solidFill>
              <a:round/>
            </a:ln>
          </p:spPr>
          <p:style>
            <a:lnRef idx="0">
              <a:scrgbClr r="0" g="0" b="0"/>
            </a:lnRef>
            <a:fillRef idx="0">
              <a:scrgbClr r="0" g="0" b="0"/>
            </a:fillRef>
            <a:effectRef idx="0">
              <a:scrgbClr r="0" g="0" b="0"/>
            </a:effectRef>
            <a:fontRef idx="minor"/>
          </p:style>
        </p:sp>
        <p:sp>
          <p:nvSpPr>
            <p:cNvPr id="452" name="CustomShape 11"/>
            <p:cNvSpPr/>
            <p:nvPr/>
          </p:nvSpPr>
          <p:spPr>
            <a:xfrm rot="10800000" flipH="1">
              <a:off x="2684880" y="3333960"/>
              <a:ext cx="198720" cy="19872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53" name="TextShape 12"/>
          <p:cNvSpPr txBox="1"/>
          <p:nvPr/>
        </p:nvSpPr>
        <p:spPr>
          <a:xfrm>
            <a:off x="997560" y="3413880"/>
            <a:ext cx="2242440" cy="1266120"/>
          </a:xfrm>
          <a:prstGeom prst="rect">
            <a:avLst/>
          </a:prstGeom>
          <a:noFill/>
          <a:ln w="9360">
            <a:solidFill>
              <a:srgbClr val="000000"/>
            </a:solidFill>
            <a:round/>
          </a:ln>
        </p:spPr>
        <p:txBody>
          <a:bodyPr tIns="91440" bIns="91440">
            <a:noAutofit/>
          </a:bodyPr>
          <a:lstStyle/>
          <a:p>
            <a:pPr>
              <a:lnSpc>
                <a:spcPct val="115000"/>
              </a:lnSpc>
              <a:tabLst>
                <a:tab pos="0" algn="l"/>
              </a:tabLst>
            </a:pPr>
            <a:r>
              <a:rPr lang="en" sz="1600" b="0" strike="noStrike" spc="-1">
                <a:solidFill>
                  <a:srgbClr val="000000"/>
                </a:solidFill>
                <a:latin typeface="Lato"/>
                <a:ea typeface="Lato"/>
              </a:rPr>
              <a:t>Working on security ,smooth user onboarding and basic layout.</a:t>
            </a:r>
            <a:endParaRPr lang="en-IN" sz="1600" b="0" strike="noStrike" spc="-1">
              <a:solidFill>
                <a:srgbClr val="000000"/>
              </a:solidFill>
              <a:latin typeface="Arial"/>
            </a:endParaRPr>
          </a:p>
          <a:p>
            <a:pPr>
              <a:lnSpc>
                <a:spcPct val="115000"/>
              </a:lnSpc>
              <a:spcBef>
                <a:spcPts val="1599"/>
              </a:spcBef>
              <a:spcAft>
                <a:spcPts val="1599"/>
              </a:spcAft>
              <a:tabLst>
                <a:tab pos="0" algn="l"/>
              </a:tabLst>
            </a:pPr>
            <a:endParaRPr lang="en-IN" sz="1600" b="0" strike="noStrike" spc="-1">
              <a:solidFill>
                <a:srgbClr val="000000"/>
              </a:solidFill>
              <a:latin typeface="Arial"/>
            </a:endParaRPr>
          </a:p>
        </p:txBody>
      </p:sp>
      <p:sp>
        <p:nvSpPr>
          <p:cNvPr id="454" name="CustomShape 13"/>
          <p:cNvSpPr/>
          <p:nvPr/>
        </p:nvSpPr>
        <p:spPr>
          <a:xfrm>
            <a:off x="3471840" y="2198880"/>
            <a:ext cx="2050920" cy="745200"/>
          </a:xfrm>
          <a:prstGeom prst="chevron">
            <a:avLst>
              <a:gd name="adj" fmla="val 50000"/>
            </a:avLst>
          </a:prstGeom>
          <a:solidFill>
            <a:schemeClr val="dk1"/>
          </a:solidFill>
          <a:ln w="9525">
            <a:solidFill>
              <a:schemeClr val="lt1"/>
            </a:solidFill>
            <a:round/>
          </a:ln>
        </p:spPr>
        <p:style>
          <a:lnRef idx="0">
            <a:scrgbClr r="0" g="0" b="0"/>
          </a:lnRef>
          <a:fillRef idx="0">
            <a:scrgbClr r="0" g="0" b="0"/>
          </a:fillRef>
          <a:effectRef idx="0">
            <a:scrgbClr r="0" g="0" b="0"/>
          </a:effectRef>
          <a:fontRef idx="minor"/>
        </p:style>
      </p:sp>
      <p:sp>
        <p:nvSpPr>
          <p:cNvPr id="455" name="TextShape 14"/>
          <p:cNvSpPr txBox="1"/>
          <p:nvPr/>
        </p:nvSpPr>
        <p:spPr>
          <a:xfrm>
            <a:off x="3767760" y="2336400"/>
            <a:ext cx="1315080" cy="470160"/>
          </a:xfrm>
          <a:prstGeom prst="rect">
            <a:avLst/>
          </a:prstGeom>
          <a:noFill/>
          <a:ln w="0">
            <a:noFill/>
          </a:ln>
        </p:spPr>
        <p:txBody>
          <a:bodyPr tIns="91440" bIns="91440" anchor="ctr">
            <a:noAutofit/>
          </a:bodyPr>
          <a:lstStyle/>
          <a:p>
            <a:pPr algn="ctr">
              <a:lnSpc>
                <a:spcPct val="100000"/>
              </a:lnSpc>
              <a:tabLst>
                <a:tab pos="0" algn="l"/>
              </a:tabLst>
            </a:pPr>
            <a:r>
              <a:rPr lang="en" sz="1600" b="1" strike="noStrike" spc="-1">
                <a:solidFill>
                  <a:srgbClr val="FFFFFF"/>
                </a:solidFill>
                <a:latin typeface="Lato"/>
                <a:ea typeface="Lato"/>
              </a:rPr>
              <a:t>3</a:t>
            </a:r>
            <a:endParaRPr lang="en-IN" sz="1600" b="0" strike="noStrike" spc="-1">
              <a:solidFill>
                <a:srgbClr val="000000"/>
              </a:solidFill>
              <a:latin typeface="Arial"/>
            </a:endParaRPr>
          </a:p>
        </p:txBody>
      </p:sp>
      <p:grpSp>
        <p:nvGrpSpPr>
          <p:cNvPr id="456" name="Group 15"/>
          <p:cNvGrpSpPr/>
          <p:nvPr/>
        </p:nvGrpSpPr>
        <p:grpSpPr>
          <a:xfrm>
            <a:off x="4319640" y="1610280"/>
            <a:ext cx="198720" cy="593280"/>
            <a:chOff x="4319640" y="1610280"/>
            <a:chExt cx="198720" cy="593280"/>
          </a:xfrm>
        </p:grpSpPr>
        <p:sp>
          <p:nvSpPr>
            <p:cNvPr id="457" name="CustomShape 16"/>
            <p:cNvSpPr/>
            <p:nvPr/>
          </p:nvSpPr>
          <p:spPr>
            <a:xfrm>
              <a:off x="4419000" y="1649160"/>
              <a:ext cx="360" cy="554400"/>
            </a:xfrm>
            <a:custGeom>
              <a:avLst/>
              <a:gdLst/>
              <a:ahLst/>
              <a:cxnLst/>
              <a:rect l="l" t="t" r="r" b="b"/>
              <a:pathLst>
                <a:path w="21600" h="21600">
                  <a:moveTo>
                    <a:pt x="0" y="0"/>
                  </a:moveTo>
                  <a:lnTo>
                    <a:pt x="21600" y="21600"/>
                  </a:lnTo>
                </a:path>
              </a:pathLst>
            </a:custGeom>
            <a:noFill/>
            <a:ln w="9525">
              <a:solidFill>
                <a:schemeClr val="dk2"/>
              </a:solidFill>
              <a:round/>
            </a:ln>
          </p:spPr>
          <p:style>
            <a:lnRef idx="0">
              <a:scrgbClr r="0" g="0" b="0"/>
            </a:lnRef>
            <a:fillRef idx="0">
              <a:scrgbClr r="0" g="0" b="0"/>
            </a:fillRef>
            <a:effectRef idx="0">
              <a:scrgbClr r="0" g="0" b="0"/>
            </a:effectRef>
            <a:fontRef idx="minor"/>
          </p:style>
        </p:sp>
        <p:sp>
          <p:nvSpPr>
            <p:cNvPr id="458" name="CustomShape 17"/>
            <p:cNvSpPr/>
            <p:nvPr/>
          </p:nvSpPr>
          <p:spPr>
            <a:xfrm>
              <a:off x="4319640" y="1610280"/>
              <a:ext cx="198720" cy="19872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59" name="TextShape 18"/>
          <p:cNvSpPr txBox="1"/>
          <p:nvPr/>
        </p:nvSpPr>
        <p:spPr>
          <a:xfrm>
            <a:off x="3157560" y="540000"/>
            <a:ext cx="2242440" cy="1266120"/>
          </a:xfrm>
          <a:prstGeom prst="rect">
            <a:avLst/>
          </a:prstGeom>
          <a:noFill/>
          <a:ln w="9360">
            <a:solidFill>
              <a:srgbClr val="000000"/>
            </a:solidFill>
            <a:round/>
          </a:ln>
        </p:spPr>
        <p:txBody>
          <a:bodyPr tIns="91440" bIns="91440">
            <a:noAutofit/>
          </a:bodyPr>
          <a:lstStyle/>
          <a:p>
            <a:pPr>
              <a:lnSpc>
                <a:spcPct val="115000"/>
              </a:lnSpc>
              <a:spcAft>
                <a:spcPts val="1599"/>
              </a:spcAft>
              <a:tabLst>
                <a:tab pos="0" algn="l"/>
              </a:tabLst>
            </a:pPr>
            <a:r>
              <a:rPr lang="en" sz="1600" b="0" strike="noStrike" spc="-1">
                <a:solidFill>
                  <a:srgbClr val="000000"/>
                </a:solidFill>
                <a:latin typeface="Lato"/>
                <a:ea typeface="Lato"/>
              </a:rPr>
              <a:t>Main layout and proper structure and adding main features.</a:t>
            </a:r>
            <a:endParaRPr lang="en-IN" sz="1600" b="0" strike="noStrike" spc="-1">
              <a:solidFill>
                <a:srgbClr val="000000"/>
              </a:solidFill>
              <a:latin typeface="Arial"/>
            </a:endParaRPr>
          </a:p>
        </p:txBody>
      </p:sp>
      <p:sp>
        <p:nvSpPr>
          <p:cNvPr id="460" name="CustomShape 19"/>
          <p:cNvSpPr/>
          <p:nvPr/>
        </p:nvSpPr>
        <p:spPr>
          <a:xfrm>
            <a:off x="5126760" y="2198880"/>
            <a:ext cx="2050920" cy="745200"/>
          </a:xfrm>
          <a:prstGeom prst="chevron">
            <a:avLst>
              <a:gd name="adj" fmla="val 50000"/>
            </a:avLst>
          </a:prstGeom>
          <a:solidFill>
            <a:schemeClr val="dk1"/>
          </a:solidFill>
          <a:ln w="9525">
            <a:solidFill>
              <a:schemeClr val="lt1"/>
            </a:solidFill>
            <a:round/>
          </a:ln>
        </p:spPr>
        <p:style>
          <a:lnRef idx="0">
            <a:scrgbClr r="0" g="0" b="0"/>
          </a:lnRef>
          <a:fillRef idx="0">
            <a:scrgbClr r="0" g="0" b="0"/>
          </a:fillRef>
          <a:effectRef idx="0">
            <a:scrgbClr r="0" g="0" b="0"/>
          </a:effectRef>
          <a:fontRef idx="minor"/>
        </p:style>
      </p:sp>
      <p:sp>
        <p:nvSpPr>
          <p:cNvPr id="461" name="TextShape 20"/>
          <p:cNvSpPr txBox="1"/>
          <p:nvPr/>
        </p:nvSpPr>
        <p:spPr>
          <a:xfrm>
            <a:off x="5416560" y="2336400"/>
            <a:ext cx="1315080" cy="470160"/>
          </a:xfrm>
          <a:prstGeom prst="rect">
            <a:avLst/>
          </a:prstGeom>
          <a:noFill/>
          <a:ln w="0">
            <a:noFill/>
          </a:ln>
        </p:spPr>
        <p:txBody>
          <a:bodyPr tIns="91440" bIns="91440" anchor="ctr">
            <a:noAutofit/>
          </a:bodyPr>
          <a:lstStyle/>
          <a:p>
            <a:pPr algn="ctr">
              <a:lnSpc>
                <a:spcPct val="100000"/>
              </a:lnSpc>
              <a:tabLst>
                <a:tab pos="0" algn="l"/>
              </a:tabLst>
            </a:pPr>
            <a:r>
              <a:rPr lang="en" sz="1600" b="1" strike="noStrike" spc="-1">
                <a:solidFill>
                  <a:srgbClr val="FFFFFF"/>
                </a:solidFill>
                <a:latin typeface="Lato"/>
                <a:ea typeface="Lato"/>
              </a:rPr>
              <a:t>4</a:t>
            </a:r>
            <a:endParaRPr lang="en-IN" sz="1600" b="0" strike="noStrike" spc="-1">
              <a:solidFill>
                <a:srgbClr val="000000"/>
              </a:solidFill>
              <a:latin typeface="Arial"/>
            </a:endParaRPr>
          </a:p>
        </p:txBody>
      </p:sp>
      <p:grpSp>
        <p:nvGrpSpPr>
          <p:cNvPr id="462" name="Group 21"/>
          <p:cNvGrpSpPr/>
          <p:nvPr/>
        </p:nvGrpSpPr>
        <p:grpSpPr>
          <a:xfrm>
            <a:off x="5973120" y="2939400"/>
            <a:ext cx="198720" cy="593280"/>
            <a:chOff x="5973120" y="2939400"/>
            <a:chExt cx="198720" cy="593280"/>
          </a:xfrm>
        </p:grpSpPr>
        <p:sp>
          <p:nvSpPr>
            <p:cNvPr id="463" name="CustomShape 22"/>
            <p:cNvSpPr/>
            <p:nvPr/>
          </p:nvSpPr>
          <p:spPr>
            <a:xfrm rot="10800000">
              <a:off x="6072120" y="2939400"/>
              <a:ext cx="360" cy="554400"/>
            </a:xfrm>
            <a:custGeom>
              <a:avLst/>
              <a:gdLst/>
              <a:ahLst/>
              <a:cxnLst/>
              <a:rect l="l" t="t" r="r" b="b"/>
              <a:pathLst>
                <a:path w="21600" h="21600">
                  <a:moveTo>
                    <a:pt x="0" y="0"/>
                  </a:moveTo>
                  <a:lnTo>
                    <a:pt x="21600" y="21600"/>
                  </a:lnTo>
                </a:path>
              </a:pathLst>
            </a:custGeom>
            <a:noFill/>
            <a:ln w="9525">
              <a:solidFill>
                <a:schemeClr val="dk2"/>
              </a:solidFill>
              <a:round/>
            </a:ln>
          </p:spPr>
          <p:style>
            <a:lnRef idx="0">
              <a:scrgbClr r="0" g="0" b="0"/>
            </a:lnRef>
            <a:fillRef idx="0">
              <a:scrgbClr r="0" g="0" b="0"/>
            </a:fillRef>
            <a:effectRef idx="0">
              <a:scrgbClr r="0" g="0" b="0"/>
            </a:effectRef>
            <a:fontRef idx="minor"/>
          </p:style>
        </p:sp>
        <p:sp>
          <p:nvSpPr>
            <p:cNvPr id="464" name="CustomShape 23"/>
            <p:cNvSpPr/>
            <p:nvPr/>
          </p:nvSpPr>
          <p:spPr>
            <a:xfrm rot="10800000" flipH="1">
              <a:off x="5973120" y="3333960"/>
              <a:ext cx="198720" cy="19872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65" name="TextShape 24"/>
          <p:cNvSpPr txBox="1"/>
          <p:nvPr/>
        </p:nvSpPr>
        <p:spPr>
          <a:xfrm>
            <a:off x="4860000" y="3420000"/>
            <a:ext cx="2160000" cy="1266120"/>
          </a:xfrm>
          <a:prstGeom prst="rect">
            <a:avLst/>
          </a:prstGeom>
          <a:noFill/>
          <a:ln w="9360">
            <a:solidFill>
              <a:srgbClr val="000000"/>
            </a:solidFill>
            <a:round/>
          </a:ln>
        </p:spPr>
        <p:txBody>
          <a:bodyPr tIns="91440" bIns="91440">
            <a:noAutofit/>
          </a:bodyPr>
          <a:lstStyle/>
          <a:p>
            <a:pPr>
              <a:lnSpc>
                <a:spcPct val="115000"/>
              </a:lnSpc>
              <a:spcAft>
                <a:spcPts val="1599"/>
              </a:spcAft>
              <a:tabLst>
                <a:tab pos="0" algn="l"/>
              </a:tabLst>
            </a:pPr>
            <a:r>
              <a:rPr lang="en" sz="1600" b="0" strike="noStrike" spc="-1">
                <a:solidFill>
                  <a:srgbClr val="000000"/>
                </a:solidFill>
                <a:latin typeface="Lato"/>
                <a:ea typeface="Lato"/>
              </a:rPr>
              <a:t>Finalising All the features and UI and make it working properly.</a:t>
            </a:r>
            <a:endParaRPr lang="en-IN" sz="1600" b="0" strike="noStrike" spc="-1">
              <a:solidFill>
                <a:srgbClr val="000000"/>
              </a:solidFill>
              <a:latin typeface="Arial"/>
            </a:endParaRPr>
          </a:p>
        </p:txBody>
      </p:sp>
      <p:sp>
        <p:nvSpPr>
          <p:cNvPr id="466" name="CustomShape 25"/>
          <p:cNvSpPr/>
          <p:nvPr/>
        </p:nvSpPr>
        <p:spPr>
          <a:xfrm>
            <a:off x="6781680" y="2198880"/>
            <a:ext cx="2050920" cy="745200"/>
          </a:xfrm>
          <a:prstGeom prst="chevron">
            <a:avLst>
              <a:gd name="adj" fmla="val 50000"/>
            </a:avLst>
          </a:prstGeom>
          <a:solidFill>
            <a:schemeClr val="dk1"/>
          </a:solidFill>
          <a:ln w="9525">
            <a:solidFill>
              <a:schemeClr val="lt1"/>
            </a:solidFill>
            <a:round/>
          </a:ln>
        </p:spPr>
        <p:style>
          <a:lnRef idx="0">
            <a:scrgbClr r="0" g="0" b="0"/>
          </a:lnRef>
          <a:fillRef idx="0">
            <a:scrgbClr r="0" g="0" b="0"/>
          </a:fillRef>
          <a:effectRef idx="0">
            <a:scrgbClr r="0" g="0" b="0"/>
          </a:effectRef>
          <a:fontRef idx="minor"/>
        </p:style>
      </p:sp>
      <p:sp>
        <p:nvSpPr>
          <p:cNvPr id="467" name="TextShape 26"/>
          <p:cNvSpPr txBox="1"/>
          <p:nvPr/>
        </p:nvSpPr>
        <p:spPr>
          <a:xfrm>
            <a:off x="7111440" y="2336400"/>
            <a:ext cx="1315080" cy="470160"/>
          </a:xfrm>
          <a:prstGeom prst="rect">
            <a:avLst/>
          </a:prstGeom>
          <a:noFill/>
          <a:ln w="0">
            <a:noFill/>
          </a:ln>
        </p:spPr>
        <p:txBody>
          <a:bodyPr tIns="91440" bIns="91440" anchor="ctr">
            <a:noAutofit/>
          </a:bodyPr>
          <a:lstStyle/>
          <a:p>
            <a:pPr algn="ctr">
              <a:lnSpc>
                <a:spcPct val="100000"/>
              </a:lnSpc>
              <a:tabLst>
                <a:tab pos="0" algn="l"/>
              </a:tabLst>
            </a:pPr>
            <a:r>
              <a:rPr lang="en" sz="1600" b="1" strike="noStrike" spc="-1">
                <a:solidFill>
                  <a:srgbClr val="FFFFFF"/>
                </a:solidFill>
                <a:latin typeface="Lato"/>
                <a:ea typeface="Lato"/>
              </a:rPr>
              <a:t>5</a:t>
            </a:r>
            <a:endParaRPr lang="en-IN" sz="1600" b="0" strike="noStrike" spc="-1">
              <a:solidFill>
                <a:srgbClr val="000000"/>
              </a:solidFill>
              <a:latin typeface="Arial"/>
            </a:endParaRPr>
          </a:p>
        </p:txBody>
      </p:sp>
      <p:grpSp>
        <p:nvGrpSpPr>
          <p:cNvPr id="468" name="Group 27"/>
          <p:cNvGrpSpPr/>
          <p:nvPr/>
        </p:nvGrpSpPr>
        <p:grpSpPr>
          <a:xfrm>
            <a:off x="7669800" y="1610280"/>
            <a:ext cx="198720" cy="593280"/>
            <a:chOff x="7669800" y="1610280"/>
            <a:chExt cx="198720" cy="593280"/>
          </a:xfrm>
        </p:grpSpPr>
        <p:sp>
          <p:nvSpPr>
            <p:cNvPr id="469" name="CustomShape 28"/>
            <p:cNvSpPr/>
            <p:nvPr/>
          </p:nvSpPr>
          <p:spPr>
            <a:xfrm>
              <a:off x="7769160" y="1649160"/>
              <a:ext cx="360" cy="554400"/>
            </a:xfrm>
            <a:custGeom>
              <a:avLst/>
              <a:gdLst/>
              <a:ahLst/>
              <a:cxnLst/>
              <a:rect l="l" t="t" r="r" b="b"/>
              <a:pathLst>
                <a:path w="21600" h="21600">
                  <a:moveTo>
                    <a:pt x="0" y="0"/>
                  </a:moveTo>
                  <a:lnTo>
                    <a:pt x="21600" y="21600"/>
                  </a:lnTo>
                </a:path>
              </a:pathLst>
            </a:custGeom>
            <a:noFill/>
            <a:ln w="9525">
              <a:solidFill>
                <a:schemeClr val="dk2"/>
              </a:solidFill>
              <a:round/>
            </a:ln>
          </p:spPr>
          <p:style>
            <a:lnRef idx="0">
              <a:scrgbClr r="0" g="0" b="0"/>
            </a:lnRef>
            <a:fillRef idx="0">
              <a:scrgbClr r="0" g="0" b="0"/>
            </a:fillRef>
            <a:effectRef idx="0">
              <a:scrgbClr r="0" g="0" b="0"/>
            </a:effectRef>
            <a:fontRef idx="minor"/>
          </p:style>
        </p:sp>
        <p:sp>
          <p:nvSpPr>
            <p:cNvPr id="470" name="CustomShape 29"/>
            <p:cNvSpPr/>
            <p:nvPr/>
          </p:nvSpPr>
          <p:spPr>
            <a:xfrm>
              <a:off x="7669800" y="1610280"/>
              <a:ext cx="198720" cy="19872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71" name="TextShape 30"/>
          <p:cNvSpPr txBox="1"/>
          <p:nvPr/>
        </p:nvSpPr>
        <p:spPr>
          <a:xfrm>
            <a:off x="6480000" y="540000"/>
            <a:ext cx="2242440" cy="1080000"/>
          </a:xfrm>
          <a:prstGeom prst="rect">
            <a:avLst/>
          </a:prstGeom>
          <a:noFill/>
          <a:ln w="9360">
            <a:solidFill>
              <a:srgbClr val="000000"/>
            </a:solidFill>
            <a:round/>
          </a:ln>
        </p:spPr>
        <p:txBody>
          <a:bodyPr tIns="91440" bIns="91440">
            <a:noAutofit/>
          </a:bodyPr>
          <a:lstStyle/>
          <a:p>
            <a:pPr>
              <a:lnSpc>
                <a:spcPct val="115000"/>
              </a:lnSpc>
              <a:spcAft>
                <a:spcPts val="1599"/>
              </a:spcAft>
              <a:tabLst>
                <a:tab pos="0" algn="l"/>
              </a:tabLst>
            </a:pPr>
            <a:r>
              <a:rPr lang="en" sz="1600" b="0" strike="noStrike" spc="-1">
                <a:solidFill>
                  <a:srgbClr val="000000"/>
                </a:solidFill>
                <a:latin typeface="Lato"/>
                <a:ea typeface="Lato"/>
              </a:rPr>
              <a:t>Final Testing and hosting it live with limited users .</a:t>
            </a:r>
            <a:endParaRPr lang="en-IN" sz="1600" b="0" strike="noStrike" spc="-1">
              <a:solidFill>
                <a:srgbClr val="000000"/>
              </a:solidFill>
              <a:latin typeface="Arial"/>
            </a:endParaRPr>
          </a:p>
        </p:txBody>
      </p:sp>
      <p:sp>
        <p:nvSpPr>
          <p:cNvPr id="472" name="CustomShape 31"/>
          <p:cNvSpPr/>
          <p:nvPr/>
        </p:nvSpPr>
        <p:spPr>
          <a:xfrm>
            <a:off x="-775800" y="489600"/>
            <a:ext cx="5318640" cy="61992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406440" y="1806840"/>
            <a:ext cx="8296560" cy="1541520"/>
          </a:xfrm>
          <a:prstGeom prst="rect">
            <a:avLst/>
          </a:prstGeom>
          <a:noFill/>
          <a:ln w="0">
            <a:noFill/>
          </a:ln>
        </p:spPr>
        <p:txBody>
          <a:bodyPr tIns="91440" bIns="91440" anchor="ctr">
            <a:noAutofit/>
          </a:bodyPr>
          <a:lstStyle/>
          <a:p>
            <a:pPr algn="ctr">
              <a:lnSpc>
                <a:spcPct val="100000"/>
              </a:lnSpc>
              <a:tabLst>
                <a:tab pos="0" algn="l"/>
              </a:tabLst>
            </a:pPr>
            <a:r>
              <a:rPr lang="en" sz="4800" b="1" strike="noStrike" spc="-1">
                <a:solidFill>
                  <a:srgbClr val="FFFFFF"/>
                </a:solidFill>
                <a:latin typeface="Raleway"/>
                <a:ea typeface="Raleway"/>
              </a:rPr>
              <a:t>Tools</a:t>
            </a:r>
            <a:endParaRPr lang="en-IN" sz="4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2340000" y="44496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Back End</a:t>
            </a:r>
            <a:endParaRPr lang="en-IN" sz="3000" b="0" strike="noStrike" spc="-1">
              <a:solidFill>
                <a:srgbClr val="000000"/>
              </a:solidFill>
              <a:latin typeface="Arial"/>
            </a:endParaRPr>
          </a:p>
        </p:txBody>
      </p:sp>
      <p:sp>
        <p:nvSpPr>
          <p:cNvPr id="475" name="TextShape 2"/>
          <p:cNvSpPr txBox="1"/>
          <p:nvPr/>
        </p:nvSpPr>
        <p:spPr>
          <a:xfrm>
            <a:off x="2318760" y="1007280"/>
            <a:ext cx="6321240" cy="61272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Node js , Express js .</a:t>
            </a:r>
            <a:endParaRPr lang="en-IN" sz="1500" b="0" strike="noStrike" spc="-1">
              <a:solidFill>
                <a:srgbClr val="000000"/>
              </a:solidFill>
              <a:latin typeface="Arial"/>
            </a:endParaRPr>
          </a:p>
        </p:txBody>
      </p:sp>
      <p:sp>
        <p:nvSpPr>
          <p:cNvPr id="476" name="TextShape 3"/>
          <p:cNvSpPr txBox="1"/>
          <p:nvPr/>
        </p:nvSpPr>
        <p:spPr>
          <a:xfrm>
            <a:off x="2340000" y="144000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Front End</a:t>
            </a:r>
            <a:endParaRPr lang="en-IN" sz="3000" b="0" strike="noStrike" spc="-1">
              <a:solidFill>
                <a:srgbClr val="000000"/>
              </a:solidFill>
              <a:latin typeface="Arial"/>
            </a:endParaRPr>
          </a:p>
        </p:txBody>
      </p:sp>
      <p:sp>
        <p:nvSpPr>
          <p:cNvPr id="477" name="TextShape 4"/>
          <p:cNvSpPr txBox="1"/>
          <p:nvPr/>
        </p:nvSpPr>
        <p:spPr>
          <a:xfrm>
            <a:off x="2318760" y="324000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Repo Management and IDE</a:t>
            </a:r>
            <a:endParaRPr lang="en-IN" sz="3000" b="0" strike="noStrike" spc="-1">
              <a:solidFill>
                <a:srgbClr val="000000"/>
              </a:solidFill>
              <a:latin typeface="Arial"/>
            </a:endParaRPr>
          </a:p>
        </p:txBody>
      </p:sp>
      <p:sp>
        <p:nvSpPr>
          <p:cNvPr id="478" name="TextShape 5"/>
          <p:cNvSpPr txBox="1"/>
          <p:nvPr/>
        </p:nvSpPr>
        <p:spPr>
          <a:xfrm>
            <a:off x="2340000" y="1980000"/>
            <a:ext cx="6321240" cy="61272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React js , HTML CSS , Material UI .</a:t>
            </a:r>
            <a:endParaRPr lang="en-IN" sz="1500" b="0" strike="noStrike" spc="-1">
              <a:solidFill>
                <a:srgbClr val="000000"/>
              </a:solidFill>
              <a:latin typeface="Arial"/>
            </a:endParaRPr>
          </a:p>
        </p:txBody>
      </p:sp>
      <p:sp>
        <p:nvSpPr>
          <p:cNvPr id="479" name="TextShape 6"/>
          <p:cNvSpPr txBox="1"/>
          <p:nvPr/>
        </p:nvSpPr>
        <p:spPr>
          <a:xfrm>
            <a:off x="2340000" y="2880000"/>
            <a:ext cx="6321240" cy="61272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MongoDb</a:t>
            </a:r>
            <a:endParaRPr lang="en-IN" sz="1500" b="0" strike="noStrike" spc="-1">
              <a:solidFill>
                <a:srgbClr val="000000"/>
              </a:solidFill>
              <a:latin typeface="Arial"/>
            </a:endParaRPr>
          </a:p>
        </p:txBody>
      </p:sp>
      <p:sp>
        <p:nvSpPr>
          <p:cNvPr id="480" name="TextShape 7"/>
          <p:cNvSpPr txBox="1"/>
          <p:nvPr/>
        </p:nvSpPr>
        <p:spPr>
          <a:xfrm>
            <a:off x="2340000" y="3875040"/>
            <a:ext cx="6321240" cy="61272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Github</a:t>
            </a:r>
            <a:endParaRPr lang="en-IN" sz="1500" b="0" strike="noStrike" spc="-1">
              <a:solidFill>
                <a:srgbClr val="000000"/>
              </a:solidFill>
              <a:latin typeface="Arial"/>
            </a:endParaRPr>
          </a:p>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VS Code</a:t>
            </a:r>
            <a:endParaRPr lang="en-IN" sz="1500" b="0" strike="noStrike" spc="-1">
              <a:solidFill>
                <a:srgbClr val="000000"/>
              </a:solidFill>
              <a:latin typeface="Arial"/>
            </a:endParaRPr>
          </a:p>
        </p:txBody>
      </p:sp>
      <p:sp>
        <p:nvSpPr>
          <p:cNvPr id="481" name="TextShape 8"/>
          <p:cNvSpPr txBox="1"/>
          <p:nvPr/>
        </p:nvSpPr>
        <p:spPr>
          <a:xfrm>
            <a:off x="2318760" y="234000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DataBase</a:t>
            </a:r>
            <a:endParaRPr lang="en-IN" sz="30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1"/>
          <p:cNvSpPr txBox="1"/>
          <p:nvPr/>
        </p:nvSpPr>
        <p:spPr>
          <a:xfrm>
            <a:off x="265680" y="191340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Methodology</a:t>
            </a:r>
            <a:endParaRPr lang="en-IN" sz="3600" b="0" strike="noStrike" spc="-1">
              <a:solidFill>
                <a:srgbClr val="000000"/>
              </a:solidFill>
              <a:latin typeface="Arial"/>
            </a:endParaRPr>
          </a:p>
        </p:txBody>
      </p:sp>
      <p:sp>
        <p:nvSpPr>
          <p:cNvPr id="483" name="TextShape 2"/>
          <p:cNvSpPr txBox="1"/>
          <p:nvPr/>
        </p:nvSpPr>
        <p:spPr>
          <a:xfrm>
            <a:off x="4680000" y="180000"/>
            <a:ext cx="4320000" cy="4140000"/>
          </a:xfrm>
          <a:prstGeom prst="rect">
            <a:avLst/>
          </a:prstGeom>
          <a:noFill/>
          <a:ln w="0">
            <a:noFill/>
          </a:ln>
        </p:spPr>
        <p:txBody>
          <a:bodyPr tIns="91440" bIns="91440" anchor="ctr">
            <a:noAutofit/>
          </a:bodyPr>
          <a:lstStyle/>
          <a:p>
            <a:pPr>
              <a:lnSpc>
                <a:spcPct val="115000"/>
              </a:lnSpc>
              <a:tabLst>
                <a:tab pos="0" algn="l"/>
              </a:tabLst>
            </a:pPr>
            <a:r>
              <a:rPr lang="en" sz="1400" b="1" strike="noStrike" spc="-1">
                <a:solidFill>
                  <a:srgbClr val="FFFFFF"/>
                </a:solidFill>
                <a:latin typeface="Lato"/>
                <a:ea typeface="Lato"/>
              </a:rPr>
              <a:t>Project will be working on 2 servers, 1</a:t>
            </a:r>
            <a:r>
              <a:rPr lang="en" sz="1400" b="1" strike="noStrike" spc="-1" baseline="14000000">
                <a:solidFill>
                  <a:srgbClr val="FFFFFF"/>
                </a:solidFill>
                <a:latin typeface="Lato"/>
                <a:ea typeface="Lato"/>
              </a:rPr>
              <a:t>st</a:t>
            </a:r>
            <a:r>
              <a:rPr lang="en" sz="1400" b="1" strike="noStrike" spc="-1">
                <a:solidFill>
                  <a:srgbClr val="FFFFFF"/>
                </a:solidFill>
                <a:latin typeface="Lato"/>
                <a:ea typeface="Lato"/>
              </a:rPr>
              <a:t>  would be backend one and 2</a:t>
            </a:r>
            <a:r>
              <a:rPr lang="en" sz="1400" b="1" strike="noStrike" spc="-1" baseline="14000000">
                <a:solidFill>
                  <a:srgbClr val="FFFFFF"/>
                </a:solidFill>
                <a:latin typeface="Lato"/>
                <a:ea typeface="Lato"/>
              </a:rPr>
              <a:t>nd</a:t>
            </a:r>
            <a:r>
              <a:rPr lang="en" sz="1400" b="1" strike="noStrike" spc="-1">
                <a:solidFill>
                  <a:srgbClr val="FFFFFF"/>
                </a:solidFill>
                <a:latin typeface="Lato"/>
                <a:ea typeface="Lato"/>
              </a:rPr>
              <a:t> will be a front end server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The backend server will be running on Node and Front end will be React or handlebars only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Database would be handled using Non relational database i.e. MongoDb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All the libraries or framework are open source and free to use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Database free version would be used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VsCode will be used to write all the code and for repo management Github will be used to save all the work and update it timely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At the end heroku or github pages would be used to host the platform for free with limited users.</a:t>
            </a:r>
            <a:endParaRPr lang="en-IN" sz="1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Shape 1"/>
          <p:cNvSpPr txBox="1"/>
          <p:nvPr/>
        </p:nvSpPr>
        <p:spPr>
          <a:xfrm>
            <a:off x="2400120" y="44496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Applications of Work</a:t>
            </a:r>
            <a:endParaRPr lang="en-IN" sz="3000" b="0" strike="noStrike" spc="-1">
              <a:solidFill>
                <a:srgbClr val="000000"/>
              </a:solidFill>
              <a:latin typeface="Arial"/>
            </a:endParaRPr>
          </a:p>
        </p:txBody>
      </p:sp>
      <p:sp>
        <p:nvSpPr>
          <p:cNvPr id="485" name="TextShape 2"/>
          <p:cNvSpPr txBox="1"/>
          <p:nvPr/>
        </p:nvSpPr>
        <p:spPr>
          <a:xfrm>
            <a:off x="2400120" y="1080000"/>
            <a:ext cx="6321240" cy="3393360"/>
          </a:xfrm>
          <a:prstGeom prst="rect">
            <a:avLst/>
          </a:prstGeom>
          <a:noFill/>
          <a:ln w="0">
            <a:noFill/>
          </a:ln>
        </p:spPr>
        <p:txBody>
          <a:bodyPr tIns="91440" bIns="91440">
            <a:noAutofit/>
          </a:bodyPr>
          <a:lstStyle/>
          <a:p>
            <a:pPr marL="457200" indent="-323640">
              <a:lnSpc>
                <a:spcPct val="115000"/>
              </a:lnSpc>
              <a:buClr>
                <a:srgbClr val="000000"/>
              </a:buClr>
              <a:buFont typeface="Roboto"/>
              <a:buChar char="●"/>
            </a:pPr>
            <a:r>
              <a:rPr lang="en" sz="1500" b="0" strike="noStrike" spc="-1">
                <a:solidFill>
                  <a:srgbClr val="000000"/>
                </a:solidFill>
                <a:latin typeface="Roboto"/>
                <a:ea typeface="Roboto"/>
              </a:rPr>
              <a:t>For the students , By the students , Students can share their latest projects that they are working on.</a:t>
            </a:r>
            <a:endParaRPr lang="en-IN" sz="1500" b="0" strike="noStrike" spc="-1">
              <a:solidFill>
                <a:srgbClr val="000000"/>
              </a:solidFill>
              <a:latin typeface="Arial"/>
            </a:endParaRPr>
          </a:p>
          <a:p>
            <a:pPr marL="457200" indent="-323640">
              <a:lnSpc>
                <a:spcPct val="115000"/>
              </a:lnSpc>
              <a:buClr>
                <a:srgbClr val="000000"/>
              </a:buClr>
              <a:buFont typeface="Roboto"/>
              <a:buChar char="●"/>
            </a:pPr>
            <a:r>
              <a:rPr lang="en" sz="1500" b="0" strike="noStrike" spc="-1">
                <a:solidFill>
                  <a:srgbClr val="000000"/>
                </a:solidFill>
                <a:latin typeface="Roboto"/>
                <a:ea typeface="Roboto"/>
              </a:rPr>
              <a:t>Collaborate with other students , teams and professors ro work on similar ideas and be a helping hand .</a:t>
            </a:r>
            <a:endParaRPr lang="en-IN" sz="1500" b="0" strike="noStrike" spc="-1">
              <a:solidFill>
                <a:srgbClr val="000000"/>
              </a:solidFill>
              <a:latin typeface="Arial"/>
            </a:endParaRPr>
          </a:p>
          <a:p>
            <a:pPr marL="457200" indent="-323640">
              <a:lnSpc>
                <a:spcPct val="115000"/>
              </a:lnSpc>
              <a:buClr>
                <a:srgbClr val="000000"/>
              </a:buClr>
              <a:buFont typeface="Roboto"/>
              <a:buChar char="●"/>
            </a:pPr>
            <a:r>
              <a:rPr lang="en" sz="1500" b="0" strike="noStrike" spc="-1">
                <a:solidFill>
                  <a:srgbClr val="000000"/>
                </a:solidFill>
                <a:latin typeface="Roboto"/>
                <a:ea typeface="Roboto"/>
              </a:rPr>
              <a:t>Professors can post latest developments in their fields to encourage and motivate students to work in that field.</a:t>
            </a:r>
            <a:endParaRPr lang="en-IN" sz="1500" b="0" strike="noStrike" spc="-1">
              <a:solidFill>
                <a:srgbClr val="000000"/>
              </a:solidFill>
              <a:latin typeface="Arial"/>
            </a:endParaRPr>
          </a:p>
          <a:p>
            <a:pPr marL="457200" indent="-323640">
              <a:lnSpc>
                <a:spcPct val="115000"/>
              </a:lnSpc>
              <a:buClr>
                <a:srgbClr val="000000"/>
              </a:buClr>
              <a:buFont typeface="Roboto"/>
              <a:buChar char="●"/>
            </a:pPr>
            <a:r>
              <a:rPr lang="en" sz="1500" b="0" strike="noStrike" spc="-1">
                <a:solidFill>
                  <a:srgbClr val="000000"/>
                </a:solidFill>
                <a:latin typeface="Roboto"/>
                <a:ea typeface="Roboto"/>
              </a:rPr>
              <a:t>Professor can share latest research papers and areas of research .</a:t>
            </a:r>
            <a:endParaRPr lang="en-IN" sz="1500" b="0" strike="noStrike" spc="-1">
              <a:solidFill>
                <a:srgbClr val="000000"/>
              </a:solidFill>
              <a:latin typeface="Arial"/>
            </a:endParaRPr>
          </a:p>
          <a:p>
            <a:pPr marL="457200" indent="-323640">
              <a:lnSpc>
                <a:spcPct val="115000"/>
              </a:lnSpc>
              <a:buClr>
                <a:srgbClr val="000000"/>
              </a:buClr>
              <a:buFont typeface="Roboto"/>
              <a:buChar char="●"/>
            </a:pPr>
            <a:r>
              <a:rPr lang="en" sz="1500" b="0" strike="noStrike" spc="-1">
                <a:solidFill>
                  <a:srgbClr val="000000"/>
                </a:solidFill>
                <a:latin typeface="Roboto"/>
                <a:ea typeface="Roboto"/>
              </a:rPr>
              <a:t>Students can discuss various new ideas with other students .</a:t>
            </a:r>
            <a:endParaRPr lang="en-IN" sz="1500" b="0" strike="noStrike" spc="-1">
              <a:solidFill>
                <a:srgbClr val="000000"/>
              </a:solidFill>
              <a:latin typeface="Arial"/>
            </a:endParaRPr>
          </a:p>
          <a:p>
            <a:pPr marL="457200" indent="-323640">
              <a:lnSpc>
                <a:spcPct val="115000"/>
              </a:lnSpc>
              <a:buClr>
                <a:srgbClr val="000000"/>
              </a:buClr>
              <a:buFont typeface="Roboto"/>
              <a:buChar char="●"/>
            </a:pPr>
            <a:r>
              <a:rPr lang="en" sz="1500" b="0" strike="noStrike" spc="-1">
                <a:solidFill>
                  <a:srgbClr val="000000"/>
                </a:solidFill>
                <a:latin typeface="Roboto"/>
                <a:ea typeface="Roboto"/>
              </a:rPr>
              <a:t>A project will get real time users .</a:t>
            </a:r>
            <a:endParaRPr lang="en-IN" sz="1500" b="0" strike="noStrike" spc="-1">
              <a:solidFill>
                <a:srgbClr val="000000"/>
              </a:solidFill>
              <a:latin typeface="Arial"/>
            </a:endParaRPr>
          </a:p>
          <a:p>
            <a:pPr marL="457200">
              <a:lnSpc>
                <a:spcPct val="115000"/>
              </a:lnSpc>
              <a:spcBef>
                <a:spcPts val="1199"/>
              </a:spcBef>
              <a:spcAft>
                <a:spcPts val="1199"/>
              </a:spcAft>
              <a:tabLst>
                <a:tab pos="0" algn="l"/>
              </a:tabLst>
            </a:pPr>
            <a:endParaRPr lang="en-IN" sz="15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1"/>
          <p:cNvSpPr txBox="1"/>
          <p:nvPr/>
        </p:nvSpPr>
        <p:spPr>
          <a:xfrm>
            <a:off x="406440" y="1806840"/>
            <a:ext cx="8296560" cy="1541520"/>
          </a:xfrm>
          <a:prstGeom prst="rect">
            <a:avLst/>
          </a:prstGeom>
          <a:noFill/>
          <a:ln w="0">
            <a:noFill/>
          </a:ln>
        </p:spPr>
        <p:txBody>
          <a:bodyPr tIns="91440" bIns="91440" anchor="ctr">
            <a:noAutofit/>
          </a:bodyPr>
          <a:lstStyle/>
          <a:p>
            <a:pPr algn="ctr">
              <a:lnSpc>
                <a:spcPct val="100000"/>
              </a:lnSpc>
              <a:tabLst>
                <a:tab pos="0" algn="l"/>
              </a:tabLst>
            </a:pPr>
            <a:r>
              <a:rPr lang="en" sz="4800" b="1" strike="noStrike" spc="-1">
                <a:solidFill>
                  <a:srgbClr val="FFFFFF"/>
                </a:solidFill>
                <a:latin typeface="Raleway"/>
                <a:ea typeface="Raleway"/>
              </a:rPr>
              <a:t>Current State</a:t>
            </a:r>
            <a:endParaRPr lang="en-IN" sz="4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2400120" y="57600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Research and Development</a:t>
            </a:r>
            <a:endParaRPr lang="en-IN" sz="3000" b="0" strike="noStrike" spc="-1">
              <a:solidFill>
                <a:srgbClr val="000000"/>
              </a:solidFill>
              <a:latin typeface="Arial"/>
            </a:endParaRPr>
          </a:p>
        </p:txBody>
      </p:sp>
      <p:sp>
        <p:nvSpPr>
          <p:cNvPr id="488" name="TextShape 2"/>
          <p:cNvSpPr txBox="1"/>
          <p:nvPr/>
        </p:nvSpPr>
        <p:spPr>
          <a:xfrm>
            <a:off x="2257560" y="1367280"/>
            <a:ext cx="6321240" cy="300204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Performed literature survey and read a lot of articles regaarding this and How to implement it .</a:t>
            </a:r>
            <a:endParaRPr lang="en-IN" sz="1500" b="0" strike="noStrike" spc="-1">
              <a:solidFill>
                <a:srgbClr val="000000"/>
              </a:solidFill>
              <a:latin typeface="Arial"/>
            </a:endParaRPr>
          </a:p>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Setting up proper softwares .</a:t>
            </a:r>
            <a:endParaRPr lang="en-IN" sz="1500" b="0" strike="noStrike" spc="-1">
              <a:solidFill>
                <a:srgbClr val="000000"/>
              </a:solidFill>
              <a:latin typeface="Arial"/>
            </a:endParaRPr>
          </a:p>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Checking out other similar platforms and how they are working .</a:t>
            </a:r>
            <a:endParaRPr lang="en-IN" sz="1500" b="0" strike="noStrike" spc="-1">
              <a:solidFill>
                <a:srgbClr val="000000"/>
              </a:solidFill>
              <a:latin typeface="Arial"/>
            </a:endParaRPr>
          </a:p>
          <a:p>
            <a:pPr marL="457200"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Studied various software development lifecycles and data base management .</a:t>
            </a:r>
            <a:endParaRPr lang="en-IN" sz="15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Shape 1"/>
          <p:cNvSpPr txBox="1"/>
          <p:nvPr/>
        </p:nvSpPr>
        <p:spPr>
          <a:xfrm>
            <a:off x="265680" y="191340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References</a:t>
            </a:r>
            <a:endParaRPr lang="en-IN" sz="3600" b="0" strike="noStrike" spc="-1">
              <a:solidFill>
                <a:srgbClr val="000000"/>
              </a:solidFill>
              <a:latin typeface="Arial"/>
            </a:endParaRPr>
          </a:p>
        </p:txBody>
      </p:sp>
      <p:sp>
        <p:nvSpPr>
          <p:cNvPr id="490" name="TextShape 2"/>
          <p:cNvSpPr txBox="1"/>
          <p:nvPr/>
        </p:nvSpPr>
        <p:spPr>
          <a:xfrm>
            <a:off x="4680000" y="180000"/>
            <a:ext cx="4320000" cy="4140000"/>
          </a:xfrm>
          <a:prstGeom prst="rect">
            <a:avLst/>
          </a:prstGeom>
          <a:noFill/>
          <a:ln w="0">
            <a:noFill/>
          </a:ln>
        </p:spPr>
        <p:txBody>
          <a:bodyPr tIns="91440" bIns="91440" anchor="ctr">
            <a:noAutofit/>
          </a:bodyPr>
          <a:lstStyle/>
          <a:p>
            <a:pPr>
              <a:lnSpc>
                <a:spcPct val="115000"/>
              </a:lnSpc>
              <a:tabLst>
                <a:tab pos="0" algn="l"/>
              </a:tabLst>
            </a:pPr>
            <a:r>
              <a:rPr lang="en" sz="1400" b="1" strike="noStrike" spc="-1">
                <a:solidFill>
                  <a:srgbClr val="FFFFFF"/>
                </a:solidFill>
                <a:latin typeface="Lato"/>
                <a:ea typeface="Lato"/>
              </a:rPr>
              <a:t>References Websites -</a:t>
            </a:r>
            <a:endParaRPr lang="en-IN" sz="1400" b="0" strike="noStrike" spc="-1">
              <a:solidFill>
                <a:srgbClr val="000000"/>
              </a:solidFill>
              <a:latin typeface="Arial"/>
            </a:endParaRPr>
          </a:p>
          <a:p>
            <a:pPr marL="216000" indent="-216000">
              <a:lnSpc>
                <a:spcPct val="115000"/>
              </a:lnSpc>
              <a:buClr>
                <a:srgbClr val="000000"/>
              </a:buClr>
              <a:buSzPct val="45000"/>
              <a:buFont typeface="Wingdings" charset="2"/>
              <a:buChar char=""/>
              <a:tabLst>
                <a:tab pos="0" algn="l"/>
              </a:tabLst>
            </a:pPr>
            <a:r>
              <a:rPr lang="en" sz="1400" b="1" strike="noStrike" spc="-1">
                <a:solidFill>
                  <a:srgbClr val="FFFFFF"/>
                </a:solidFill>
                <a:latin typeface="Lato"/>
                <a:ea typeface="Lato"/>
              </a:rPr>
              <a:t>Dribbble.com</a:t>
            </a:r>
            <a:endParaRPr lang="en-IN" sz="1400" b="0" strike="noStrike" spc="-1">
              <a:solidFill>
                <a:srgbClr val="000000"/>
              </a:solidFill>
              <a:latin typeface="Arial"/>
            </a:endParaRPr>
          </a:p>
          <a:p>
            <a:pPr marL="216000" indent="-216000">
              <a:lnSpc>
                <a:spcPct val="115000"/>
              </a:lnSpc>
              <a:buClr>
                <a:srgbClr val="000000"/>
              </a:buClr>
              <a:buSzPct val="45000"/>
              <a:buFont typeface="Wingdings" charset="2"/>
              <a:buChar char=""/>
              <a:tabLst>
                <a:tab pos="0" algn="l"/>
              </a:tabLst>
            </a:pPr>
            <a:r>
              <a:rPr lang="en" sz="1400" b="1" strike="noStrike" spc="-1">
                <a:solidFill>
                  <a:srgbClr val="FFFFFF"/>
                </a:solidFill>
                <a:latin typeface="Lato"/>
                <a:ea typeface="Lato"/>
              </a:rPr>
              <a:t>Material-ui.com/</a:t>
            </a:r>
            <a:endParaRPr lang="en-IN" sz="1400" b="0" strike="noStrike" spc="-1">
              <a:solidFill>
                <a:srgbClr val="000000"/>
              </a:solidFill>
              <a:latin typeface="Arial"/>
            </a:endParaRPr>
          </a:p>
          <a:p>
            <a:pPr marL="216000" indent="-216000">
              <a:lnSpc>
                <a:spcPct val="115000"/>
              </a:lnSpc>
              <a:buClr>
                <a:srgbClr val="000000"/>
              </a:buClr>
              <a:buSzPct val="45000"/>
              <a:buFont typeface="Wingdings" charset="2"/>
              <a:buChar char=""/>
              <a:tabLst>
                <a:tab pos="0" algn="l"/>
              </a:tabLst>
            </a:pPr>
            <a:r>
              <a:rPr lang="en" sz="1400" b="1" strike="noStrike" spc="-1">
                <a:solidFill>
                  <a:srgbClr val="FFFFFF"/>
                </a:solidFill>
                <a:latin typeface="Lato"/>
                <a:ea typeface="Lato"/>
              </a:rPr>
              <a:t>linkedin.com/</a:t>
            </a:r>
            <a:endParaRPr lang="en-IN" sz="1400" b="0" strike="noStrike" spc="-1">
              <a:solidFill>
                <a:srgbClr val="000000"/>
              </a:solidFill>
              <a:latin typeface="Arial"/>
            </a:endParaRPr>
          </a:p>
          <a:p>
            <a:pPr marL="216000" indent="-216000">
              <a:lnSpc>
                <a:spcPct val="115000"/>
              </a:lnSpc>
              <a:buClr>
                <a:srgbClr val="000000"/>
              </a:buClr>
              <a:buSzPct val="45000"/>
              <a:buFont typeface="Wingdings" charset="2"/>
              <a:buChar char=""/>
              <a:tabLst>
                <a:tab pos="0" algn="l"/>
              </a:tabLst>
            </a:pPr>
            <a:r>
              <a:rPr lang="en" sz="1400" b="1" strike="noStrike" spc="-1">
                <a:solidFill>
                  <a:srgbClr val="FFFFFF"/>
                </a:solidFill>
                <a:latin typeface="Lato"/>
                <a:ea typeface="Lato"/>
              </a:rPr>
              <a:t>medium.com/</a:t>
            </a:r>
            <a:endParaRPr lang="en-IN" sz="1400" b="0" strike="noStrike" spc="-1">
              <a:solidFill>
                <a:srgbClr val="000000"/>
              </a:solidFill>
              <a:latin typeface="Arial"/>
            </a:endParaRPr>
          </a:p>
          <a:p>
            <a:pPr marL="216000" indent="-216000">
              <a:lnSpc>
                <a:spcPct val="115000"/>
              </a:lnSpc>
              <a:buClr>
                <a:srgbClr val="000000"/>
              </a:buClr>
              <a:buSzPct val="45000"/>
              <a:buFont typeface="Wingdings" charset="2"/>
              <a:buChar char=""/>
              <a:tabLst>
                <a:tab pos="0" algn="l"/>
              </a:tabLst>
            </a:pPr>
            <a:r>
              <a:rPr lang="en" sz="1400" b="1" strike="noStrike" spc="-1">
                <a:solidFill>
                  <a:srgbClr val="FFFFFF"/>
                </a:solidFill>
                <a:latin typeface="Lato"/>
                <a:ea typeface="Lato"/>
              </a:rPr>
              <a:t>W3schools.com/</a:t>
            </a:r>
            <a:endParaRPr lang="en-IN"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406440" y="1806840"/>
            <a:ext cx="8296560" cy="1541520"/>
          </a:xfrm>
          <a:prstGeom prst="rect">
            <a:avLst/>
          </a:prstGeom>
          <a:noFill/>
          <a:ln w="0">
            <a:noFill/>
          </a:ln>
        </p:spPr>
        <p:txBody>
          <a:bodyPr tIns="91440" bIns="91440" anchor="ctr">
            <a:noAutofit/>
          </a:bodyPr>
          <a:lstStyle/>
          <a:p>
            <a:pPr algn="ctr">
              <a:lnSpc>
                <a:spcPct val="100000"/>
              </a:lnSpc>
              <a:tabLst>
                <a:tab pos="0" algn="l"/>
              </a:tabLst>
            </a:pPr>
            <a:r>
              <a:rPr lang="en" sz="4800" b="1" strike="noStrike" spc="-1">
                <a:solidFill>
                  <a:srgbClr val="FFFFFF"/>
                </a:solidFill>
                <a:latin typeface="Raleway"/>
                <a:ea typeface="Raleway"/>
              </a:rPr>
              <a:t>Thank You</a:t>
            </a:r>
            <a:endParaRPr lang="en-IN" sz="4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265680" y="191268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Overview</a:t>
            </a:r>
            <a:endParaRPr lang="en-IN" sz="3600" b="0" strike="noStrike" spc="-1">
              <a:solidFill>
                <a:srgbClr val="000000"/>
              </a:solidFill>
              <a:latin typeface="Arial"/>
            </a:endParaRPr>
          </a:p>
        </p:txBody>
      </p:sp>
      <p:sp>
        <p:nvSpPr>
          <p:cNvPr id="426" name="TextShape 2"/>
          <p:cNvSpPr txBox="1"/>
          <p:nvPr/>
        </p:nvSpPr>
        <p:spPr>
          <a:xfrm>
            <a:off x="4939560" y="724320"/>
            <a:ext cx="3836520" cy="3694680"/>
          </a:xfrm>
          <a:prstGeom prst="rect">
            <a:avLst/>
          </a:prstGeom>
          <a:noFill/>
          <a:ln w="0">
            <a:noFill/>
          </a:ln>
        </p:spPr>
        <p:txBody>
          <a:bodyPr tIns="91440" bIns="91440" anchor="ctr">
            <a:noAutofit/>
          </a:bodyPr>
          <a:lstStyle/>
          <a:p>
            <a:pPr>
              <a:lnSpc>
                <a:spcPct val="115000"/>
              </a:lnSpc>
              <a:tabLst>
                <a:tab pos="0" algn="l"/>
              </a:tabLst>
            </a:pPr>
            <a:r>
              <a:rPr lang="en" sz="1800" b="1" strike="noStrike" spc="-1">
                <a:solidFill>
                  <a:srgbClr val="FFFFFF"/>
                </a:solidFill>
                <a:latin typeface="Lato"/>
                <a:ea typeface="Lato"/>
              </a:rPr>
              <a:t>Objective - </a:t>
            </a:r>
            <a:endParaRPr lang="en-IN" sz="1800" b="0" strike="noStrike" spc="-1">
              <a:solidFill>
                <a:srgbClr val="000000"/>
              </a:solidFill>
              <a:latin typeface="Arial"/>
            </a:endParaRPr>
          </a:p>
          <a:p>
            <a:pPr>
              <a:lnSpc>
                <a:spcPct val="100000"/>
              </a:lnSpc>
              <a:tabLst>
                <a:tab pos="0" algn="l"/>
              </a:tabLst>
            </a:pPr>
            <a:r>
              <a:rPr lang="en" sz="2400" b="1" strike="noStrike" spc="-1">
                <a:solidFill>
                  <a:srgbClr val="FFF2CC"/>
                </a:solidFill>
                <a:latin typeface="Raleway"/>
                <a:ea typeface="Raleway"/>
              </a:rPr>
              <a:t>A Web Platform for Students and Professors to showcase Projects and Research Paper</a:t>
            </a:r>
            <a:endParaRPr lang="en-IN" sz="2400" b="0" strike="noStrike" spc="-1">
              <a:solidFill>
                <a:srgbClr val="000000"/>
              </a:solidFill>
              <a:latin typeface="Arial"/>
            </a:endParaRPr>
          </a:p>
          <a:p>
            <a:pPr>
              <a:lnSpc>
                <a:spcPct val="100000"/>
              </a:lnSpc>
              <a:tabLst>
                <a:tab pos="0" algn="l"/>
              </a:tabLst>
            </a:pPr>
            <a:endParaRPr lang="en-IN" sz="2400" b="0" strike="noStrike" spc="-1">
              <a:solidFill>
                <a:srgbClr val="000000"/>
              </a:solidFill>
              <a:latin typeface="Arial"/>
            </a:endParaRPr>
          </a:p>
          <a:p>
            <a:pPr>
              <a:lnSpc>
                <a:spcPct val="115000"/>
              </a:lnSpc>
              <a:tabLst>
                <a:tab pos="0" algn="l"/>
              </a:tabLst>
            </a:pPr>
            <a:r>
              <a:rPr lang="en" sz="1800" b="1" strike="noStrike" spc="-1">
                <a:solidFill>
                  <a:srgbClr val="FFFFFF"/>
                </a:solidFill>
                <a:latin typeface="Lato"/>
                <a:ea typeface="Lato"/>
              </a:rPr>
              <a:t>Through</a:t>
            </a:r>
            <a:endParaRPr lang="en-IN" sz="1800" b="0" strike="noStrike" spc="-1">
              <a:solidFill>
                <a:srgbClr val="000000"/>
              </a:solidFill>
              <a:latin typeface="Arial"/>
            </a:endParaRPr>
          </a:p>
          <a:p>
            <a:pPr>
              <a:lnSpc>
                <a:spcPct val="115000"/>
              </a:lnSpc>
              <a:tabLst>
                <a:tab pos="0" algn="l"/>
              </a:tabLst>
            </a:pPr>
            <a:r>
              <a:rPr lang="en" sz="2400" b="1" strike="noStrike" spc="-1">
                <a:solidFill>
                  <a:srgbClr val="FFF2CC"/>
                </a:solidFill>
                <a:latin typeface="Raleway"/>
                <a:ea typeface="Raleway"/>
              </a:rPr>
              <a:t>Web Development</a:t>
            </a:r>
            <a:endParaRPr lang="en-IN"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265680" y="191304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Introduction</a:t>
            </a:r>
            <a:endParaRPr lang="en-IN" sz="3600" b="0" strike="noStrike" spc="-1">
              <a:solidFill>
                <a:srgbClr val="000000"/>
              </a:solidFill>
              <a:latin typeface="Arial"/>
            </a:endParaRPr>
          </a:p>
        </p:txBody>
      </p:sp>
      <p:sp>
        <p:nvSpPr>
          <p:cNvPr id="428" name="TextShape 2"/>
          <p:cNvSpPr txBox="1"/>
          <p:nvPr/>
        </p:nvSpPr>
        <p:spPr>
          <a:xfrm>
            <a:off x="4803480" y="360000"/>
            <a:ext cx="4016520" cy="3960000"/>
          </a:xfrm>
          <a:prstGeom prst="rect">
            <a:avLst/>
          </a:prstGeom>
          <a:noFill/>
          <a:ln w="0">
            <a:noFill/>
          </a:ln>
        </p:spPr>
        <p:txBody>
          <a:bodyPr tIns="91440" bIns="91440" anchor="ctr">
            <a:noAutofit/>
          </a:bodyPr>
          <a:lstStyle/>
          <a:p>
            <a:pPr>
              <a:lnSpc>
                <a:spcPct val="115000"/>
              </a:lnSpc>
              <a:tabLst>
                <a:tab pos="0" algn="l"/>
              </a:tabLst>
            </a:pPr>
            <a:r>
              <a:rPr lang="en" sz="1500" b="1" strike="noStrike" spc="-1">
                <a:solidFill>
                  <a:srgbClr val="FFFFFF"/>
                </a:solidFill>
                <a:latin typeface="Lato"/>
                <a:ea typeface="Lato"/>
              </a:rPr>
              <a:t>A platform for all the students and the professors of an university ( later can move to zones and states) , where Students can share their latest products and ideas and research papers and Professors can share new research going on and new developments in their fields .</a:t>
            </a:r>
            <a:endParaRPr lang="en-IN" sz="1500" b="0" strike="noStrike" spc="-1">
              <a:solidFill>
                <a:srgbClr val="000000"/>
              </a:solidFill>
              <a:latin typeface="Arial"/>
            </a:endParaRPr>
          </a:p>
          <a:p>
            <a:pPr>
              <a:lnSpc>
                <a:spcPct val="115000"/>
              </a:lnSpc>
              <a:tabLst>
                <a:tab pos="0" algn="l"/>
              </a:tabLst>
            </a:pPr>
            <a:r>
              <a:rPr lang="en" sz="1500" b="1" strike="noStrike" spc="-1">
                <a:solidFill>
                  <a:srgbClr val="FFFFFF"/>
                </a:solidFill>
                <a:latin typeface="Lato"/>
                <a:ea typeface="Lato"/>
              </a:rPr>
              <a:t>Thus students will learn new things and can work with professors to build something great and showcase their projects too and get reviews and users.</a:t>
            </a:r>
            <a:endParaRPr lang="en-IN" sz="15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406440" y="1806840"/>
            <a:ext cx="8296560" cy="1541520"/>
          </a:xfrm>
          <a:prstGeom prst="rect">
            <a:avLst/>
          </a:prstGeom>
          <a:noFill/>
          <a:ln w="0">
            <a:noFill/>
          </a:ln>
        </p:spPr>
        <p:txBody>
          <a:bodyPr tIns="91440" bIns="91440" anchor="ctr">
            <a:noAutofit/>
          </a:bodyPr>
          <a:lstStyle/>
          <a:p>
            <a:pPr algn="ctr">
              <a:lnSpc>
                <a:spcPct val="100000"/>
              </a:lnSpc>
              <a:tabLst>
                <a:tab pos="0" algn="l"/>
              </a:tabLst>
            </a:pPr>
            <a:r>
              <a:rPr lang="en" sz="4800" b="1" strike="noStrike" spc="-1">
                <a:solidFill>
                  <a:srgbClr val="FFFFFF"/>
                </a:solidFill>
                <a:latin typeface="Raleway"/>
                <a:ea typeface="Raleway"/>
              </a:rPr>
              <a:t>Literature Survey</a:t>
            </a:r>
            <a:endParaRPr lang="en-IN" sz="4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2400480" y="585360"/>
            <a:ext cx="6321240" cy="635040"/>
          </a:xfrm>
          <a:prstGeom prst="rect">
            <a:avLst/>
          </a:prstGeom>
          <a:noFill/>
          <a:ln w="0">
            <a:noFill/>
          </a:ln>
        </p:spPr>
        <p:txBody>
          <a:bodyPr tIns="91440" bIns="91440">
            <a:noAutofit/>
          </a:bodyPr>
          <a:lstStyle/>
          <a:p>
            <a:pPr>
              <a:lnSpc>
                <a:spcPct val="100000"/>
              </a:lnSpc>
              <a:tabLst>
                <a:tab pos="0" algn="l"/>
              </a:tabLst>
            </a:pPr>
            <a:r>
              <a:rPr lang="en" sz="2600" b="1" strike="noStrike" spc="-1">
                <a:solidFill>
                  <a:srgbClr val="000000"/>
                </a:solidFill>
                <a:latin typeface="Raleway"/>
                <a:ea typeface="Raleway"/>
              </a:rPr>
              <a:t>Literature Survey</a:t>
            </a:r>
            <a:endParaRPr lang="en-IN" sz="2600" b="0" strike="noStrike" spc="-1">
              <a:solidFill>
                <a:srgbClr val="000000"/>
              </a:solidFill>
              <a:latin typeface="Arial"/>
            </a:endParaRPr>
          </a:p>
        </p:txBody>
      </p:sp>
      <p:sp>
        <p:nvSpPr>
          <p:cNvPr id="431" name="TextShape 2"/>
          <p:cNvSpPr txBox="1"/>
          <p:nvPr/>
        </p:nvSpPr>
        <p:spPr>
          <a:xfrm>
            <a:off x="2225160" y="1220760"/>
            <a:ext cx="6321240" cy="3384360"/>
          </a:xfrm>
          <a:prstGeom prst="rect">
            <a:avLst/>
          </a:prstGeom>
          <a:noFill/>
          <a:ln w="0">
            <a:noFill/>
          </a:ln>
        </p:spPr>
        <p:txBody>
          <a:bodyPr tIns="91440" bIns="91440">
            <a:noAutofit/>
          </a:bodyPr>
          <a:lstStyle/>
          <a:p>
            <a:pPr marL="457200" indent="-323640" algn="just">
              <a:lnSpc>
                <a:spcPct val="115000"/>
              </a:lnSpc>
              <a:spcBef>
                <a:spcPts val="1001"/>
              </a:spcBef>
              <a:buClr>
                <a:srgbClr val="000000"/>
              </a:buClr>
              <a:buFont typeface="Roboto"/>
              <a:buChar char="●"/>
            </a:pPr>
            <a:r>
              <a:rPr lang="en" sz="1800" b="1" strike="noStrike" spc="-1">
                <a:solidFill>
                  <a:srgbClr val="000000"/>
                </a:solidFill>
                <a:latin typeface="Roboto"/>
                <a:ea typeface="Roboto"/>
              </a:rPr>
              <a:t>LinkedIn</a:t>
            </a:r>
            <a:endParaRPr lang="en-IN" sz="1800" b="0" strike="noStrike" spc="-1">
              <a:solidFill>
                <a:srgbClr val="000000"/>
              </a:solidFill>
              <a:latin typeface="Arial"/>
            </a:endParaRPr>
          </a:p>
          <a:p>
            <a:pPr marL="914400" lvl="1"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A similar platform for sharing work life updates and job and internship opprtunities .</a:t>
            </a:r>
            <a:endParaRPr lang="en-IN" sz="1500" b="0" strike="noStrike" spc="-1">
              <a:solidFill>
                <a:srgbClr val="000000"/>
              </a:solidFill>
              <a:latin typeface="Arial"/>
            </a:endParaRPr>
          </a:p>
          <a:p>
            <a:pPr marL="914400" lvl="1"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Works on similar pattern , as I am going to build , huge userbase .</a:t>
            </a:r>
            <a:endParaRPr lang="en-IN" sz="1500" b="0" strike="noStrike" spc="-1">
              <a:solidFill>
                <a:srgbClr val="000000"/>
              </a:solidFill>
              <a:latin typeface="Arial"/>
            </a:endParaRPr>
          </a:p>
          <a:p>
            <a:pPr marL="914400" lvl="1"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Features like – Photo and papers and clips posting , profile making , job posting , messaging.</a:t>
            </a:r>
            <a:endParaRPr lang="en-IN" sz="1500" b="0" strike="noStrike" spc="-1">
              <a:solidFill>
                <a:srgbClr val="000000"/>
              </a:solidFill>
              <a:latin typeface="Arial"/>
            </a:endParaRPr>
          </a:p>
          <a:p>
            <a:pPr marL="914400" lvl="1"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Built in Java.</a:t>
            </a:r>
            <a:endParaRPr lang="en-IN" sz="1500" b="0" strike="noStrike" spc="-1">
              <a:solidFill>
                <a:srgbClr val="000000"/>
              </a:solidFill>
              <a:latin typeface="Arial"/>
            </a:endParaRPr>
          </a:p>
          <a:p>
            <a:pPr marL="914400" lvl="1" indent="-323640" algn="just">
              <a:lnSpc>
                <a:spcPct val="115000"/>
              </a:lnSpc>
              <a:spcBef>
                <a:spcPts val="1001"/>
              </a:spcBef>
              <a:buClr>
                <a:srgbClr val="000000"/>
              </a:buClr>
              <a:buFont typeface="Roboto"/>
              <a:buChar char="○"/>
            </a:pPr>
            <a:r>
              <a:rPr lang="en" sz="1500" b="0" strike="noStrike" spc="-1">
                <a:solidFill>
                  <a:srgbClr val="000000"/>
                </a:solidFill>
                <a:latin typeface="Roboto"/>
                <a:ea typeface="Roboto"/>
              </a:rPr>
              <a:t>Misses a separate section just for students , more of a corporate thing .</a:t>
            </a:r>
            <a:endParaRPr lang="en-IN" sz="1500" b="0" strike="noStrike" spc="-1">
              <a:solidFill>
                <a:srgbClr val="000000"/>
              </a:solidFill>
              <a:latin typeface="Arial"/>
            </a:endParaRPr>
          </a:p>
          <a:p>
            <a:pPr algn="just">
              <a:lnSpc>
                <a:spcPct val="115000"/>
              </a:lnSpc>
              <a:spcBef>
                <a:spcPts val="1199"/>
              </a:spcBef>
              <a:tabLst>
                <a:tab pos="0" algn="l"/>
              </a:tabLst>
            </a:pPr>
            <a:endParaRPr lang="en-IN" sz="1500" b="0" strike="noStrike" spc="-1">
              <a:solidFill>
                <a:srgbClr val="000000"/>
              </a:solidFill>
              <a:latin typeface="Arial"/>
            </a:endParaRPr>
          </a:p>
        </p:txBody>
      </p:sp>
      <p:sp>
        <p:nvSpPr>
          <p:cNvPr id="432" name="CustomShape 3"/>
          <p:cNvSpPr/>
          <p:nvPr/>
        </p:nvSpPr>
        <p:spPr>
          <a:xfrm>
            <a:off x="0" y="3984840"/>
            <a:ext cx="8296920" cy="61992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marL="457200" algn="just">
              <a:lnSpc>
                <a:spcPct val="115000"/>
              </a:lnSpc>
              <a:spcBef>
                <a:spcPts val="1199"/>
              </a:spcBef>
              <a:tabLst>
                <a:tab pos="0" algn="l"/>
              </a:tabLst>
            </a:pPr>
            <a:endParaRPr lang="en-IN" sz="1800" b="0" strike="noStrike" spc="-1">
              <a:latin typeface="Arial"/>
            </a:endParaRPr>
          </a:p>
          <a:p>
            <a:pPr>
              <a:lnSpc>
                <a:spcPct val="100000"/>
              </a:lnSpc>
              <a:tabLst>
                <a:tab pos="0" algn="l"/>
              </a:tabLst>
            </a:pP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2400120" y="576000"/>
            <a:ext cx="6321240" cy="635040"/>
          </a:xfrm>
          <a:prstGeom prst="rect">
            <a:avLst/>
          </a:prstGeom>
          <a:noFill/>
          <a:ln w="0">
            <a:noFill/>
          </a:ln>
        </p:spPr>
        <p:txBody>
          <a:bodyPr tIns="91440" bIns="91440">
            <a:noAutofit/>
          </a:bodyPr>
          <a:lstStyle/>
          <a:p>
            <a:pPr>
              <a:lnSpc>
                <a:spcPct val="100000"/>
              </a:lnSpc>
              <a:tabLst>
                <a:tab pos="0" algn="l"/>
              </a:tabLst>
            </a:pPr>
            <a:r>
              <a:rPr lang="en" sz="2600" b="1" strike="noStrike" spc="-1">
                <a:solidFill>
                  <a:srgbClr val="000000"/>
                </a:solidFill>
                <a:latin typeface="Raleway"/>
                <a:ea typeface="Raleway"/>
              </a:rPr>
              <a:t>Literature Survey</a:t>
            </a:r>
            <a:endParaRPr lang="en-IN" sz="2600" b="0" strike="noStrike" spc="-1">
              <a:solidFill>
                <a:srgbClr val="000000"/>
              </a:solidFill>
              <a:latin typeface="Arial"/>
            </a:endParaRPr>
          </a:p>
        </p:txBody>
      </p:sp>
      <p:sp>
        <p:nvSpPr>
          <p:cNvPr id="434" name="TextShape 2"/>
          <p:cNvSpPr txBox="1"/>
          <p:nvPr/>
        </p:nvSpPr>
        <p:spPr>
          <a:xfrm>
            <a:off x="2247840" y="1230480"/>
            <a:ext cx="6321240" cy="3450600"/>
          </a:xfrm>
          <a:prstGeom prst="rect">
            <a:avLst/>
          </a:prstGeom>
          <a:noFill/>
          <a:ln w="0">
            <a:noFill/>
          </a:ln>
        </p:spPr>
        <p:txBody>
          <a:bodyPr tIns="91440" bIns="91440">
            <a:noAutofit/>
          </a:bodyPr>
          <a:lstStyle/>
          <a:p>
            <a:pPr marL="457200" indent="-323640" algn="just">
              <a:lnSpc>
                <a:spcPct val="115000"/>
              </a:lnSpc>
              <a:spcBef>
                <a:spcPts val="1199"/>
              </a:spcBef>
              <a:buClr>
                <a:srgbClr val="000000"/>
              </a:buClr>
              <a:buFont typeface="Roboto"/>
              <a:buChar char="●"/>
            </a:pPr>
            <a:r>
              <a:rPr lang="en" sz="1500" b="0" strike="noStrike" spc="-1">
                <a:solidFill>
                  <a:srgbClr val="000000"/>
                </a:solidFill>
                <a:latin typeface="Roboto"/>
                <a:ea typeface="Roboto"/>
              </a:rPr>
              <a:t>Users and Results</a:t>
            </a:r>
            <a:endParaRPr lang="en-IN" sz="15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 sz="1500" b="0" strike="noStrike" spc="-1">
                <a:solidFill>
                  <a:srgbClr val="000000"/>
                </a:solidFill>
                <a:latin typeface="Roboto"/>
                <a:ea typeface="Roboto"/>
              </a:rPr>
              <a:t>Million of users – Students , Professors and corporate sector , Start ups , companies etc</a:t>
            </a:r>
            <a:endParaRPr lang="en-IN" sz="15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 sz="1500" b="0" strike="noStrike" spc="-1">
                <a:solidFill>
                  <a:srgbClr val="000000"/>
                </a:solidFill>
                <a:latin typeface="Roboto"/>
                <a:ea typeface="Roboto"/>
              </a:rPr>
              <a:t>A lot of similar and required features .</a:t>
            </a:r>
            <a:endParaRPr lang="en-IN" sz="15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 sz="1500" b="0" strike="noStrike" spc="-1">
                <a:solidFill>
                  <a:srgbClr val="000000"/>
                </a:solidFill>
                <a:latin typeface="Roboto"/>
                <a:ea typeface="Roboto"/>
              </a:rPr>
              <a:t>Misses a separate most needed part for students to showcase their ideas and projects and link with professors and work with them .</a:t>
            </a:r>
            <a:endParaRPr lang="en-IN" sz="1500" b="0" strike="noStrike" spc="-1">
              <a:solidFill>
                <a:srgbClr val="000000"/>
              </a:solidFill>
              <a:latin typeface="Arial"/>
            </a:endParaRPr>
          </a:p>
          <a:p>
            <a:pPr marL="864000" lvl="1" indent="-324000">
              <a:spcBef>
                <a:spcPts val="1134"/>
              </a:spcBef>
              <a:buClr>
                <a:srgbClr val="000000"/>
              </a:buClr>
              <a:buSzPct val="75000"/>
              <a:buFont typeface="Symbol" charset="2"/>
              <a:buChar char=""/>
            </a:pPr>
            <a:endParaRPr lang="en-IN" sz="1500" b="0" strike="noStrike" spc="-1">
              <a:solidFill>
                <a:srgbClr val="000000"/>
              </a:solidFill>
              <a:latin typeface="Arial"/>
            </a:endParaRPr>
          </a:p>
          <a:p>
            <a:pPr algn="just">
              <a:lnSpc>
                <a:spcPct val="115000"/>
              </a:lnSpc>
              <a:spcBef>
                <a:spcPts val="1199"/>
              </a:spcBef>
            </a:pPr>
            <a:endParaRPr lang="en-IN" sz="15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265680" y="191340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Motivation</a:t>
            </a:r>
            <a:endParaRPr lang="en-IN" sz="3600" b="0" strike="noStrike" spc="-1">
              <a:solidFill>
                <a:srgbClr val="000000"/>
              </a:solidFill>
              <a:latin typeface="Arial"/>
            </a:endParaRPr>
          </a:p>
        </p:txBody>
      </p:sp>
      <p:sp>
        <p:nvSpPr>
          <p:cNvPr id="436" name="TextShape 2"/>
          <p:cNvSpPr txBox="1"/>
          <p:nvPr/>
        </p:nvSpPr>
        <p:spPr>
          <a:xfrm>
            <a:off x="4860000" y="625320"/>
            <a:ext cx="4140000" cy="3694680"/>
          </a:xfrm>
          <a:prstGeom prst="rect">
            <a:avLst/>
          </a:prstGeom>
          <a:noFill/>
          <a:ln w="0">
            <a:noFill/>
          </a:ln>
        </p:spPr>
        <p:txBody>
          <a:bodyPr tIns="91440" bIns="91440" anchor="ctr">
            <a:noAutofit/>
          </a:bodyPr>
          <a:lstStyle/>
          <a:p>
            <a:pPr>
              <a:lnSpc>
                <a:spcPct val="115000"/>
              </a:lnSpc>
              <a:tabLst>
                <a:tab pos="0" algn="l"/>
              </a:tabLst>
            </a:pPr>
            <a:r>
              <a:rPr lang="en" sz="1400" b="1" strike="noStrike" spc="-1">
                <a:solidFill>
                  <a:srgbClr val="FFFFFF"/>
                </a:solidFill>
                <a:latin typeface="Lato"/>
                <a:ea typeface="Lato"/>
              </a:rPr>
              <a:t>We in our student life make a lot of projects that just stay in our local devices and never reaches to others for reviews and real time usage . Few months back I made ‘Corona-tracker’ website and it has received 25k hits yet , this made me think of making more of my projects live . Similarly a lot of students make projects , so to make them able to share it with all others and get reviews and learn new things ,I thought of this platform. With this Professors will also link more with students and students at the same time can collaborate and learn more.</a:t>
            </a:r>
            <a:endParaRPr lang="en-IN" sz="1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265680" y="1913400"/>
            <a:ext cx="4044960" cy="1317960"/>
          </a:xfrm>
          <a:prstGeom prst="rect">
            <a:avLst/>
          </a:prstGeom>
          <a:noFill/>
          <a:ln w="0">
            <a:noFill/>
          </a:ln>
        </p:spPr>
        <p:txBody>
          <a:bodyPr tIns="91440" bIns="91440" anchor="ctr">
            <a:noAutofit/>
          </a:bodyPr>
          <a:lstStyle/>
          <a:p>
            <a:pPr algn="ctr">
              <a:lnSpc>
                <a:spcPct val="100000"/>
              </a:lnSpc>
              <a:tabLst>
                <a:tab pos="0" algn="l"/>
              </a:tabLst>
            </a:pPr>
            <a:r>
              <a:rPr lang="en" sz="3600" b="1" strike="noStrike" spc="-1">
                <a:solidFill>
                  <a:srgbClr val="F46524"/>
                </a:solidFill>
                <a:latin typeface="Raleway"/>
                <a:ea typeface="Raleway"/>
              </a:rPr>
              <a:t>Summary</a:t>
            </a:r>
            <a:endParaRPr lang="en-IN" sz="3600" b="0" strike="noStrike" spc="-1">
              <a:solidFill>
                <a:srgbClr val="000000"/>
              </a:solidFill>
              <a:latin typeface="Arial"/>
            </a:endParaRPr>
          </a:p>
        </p:txBody>
      </p:sp>
      <p:sp>
        <p:nvSpPr>
          <p:cNvPr id="438" name="TextShape 2"/>
          <p:cNvSpPr txBox="1"/>
          <p:nvPr/>
        </p:nvSpPr>
        <p:spPr>
          <a:xfrm>
            <a:off x="4860000" y="625320"/>
            <a:ext cx="4140000" cy="3694680"/>
          </a:xfrm>
          <a:prstGeom prst="rect">
            <a:avLst/>
          </a:prstGeom>
          <a:noFill/>
          <a:ln w="0">
            <a:noFill/>
          </a:ln>
        </p:spPr>
        <p:txBody>
          <a:bodyPr tIns="91440" bIns="91440" anchor="ctr">
            <a:noAutofit/>
          </a:bodyPr>
          <a:lstStyle/>
          <a:p>
            <a:pPr>
              <a:lnSpc>
                <a:spcPct val="115000"/>
              </a:lnSpc>
              <a:tabLst>
                <a:tab pos="0" algn="l"/>
              </a:tabLst>
            </a:pPr>
            <a:r>
              <a:rPr lang="en" sz="1400" b="1" strike="noStrike" spc="-1">
                <a:solidFill>
                  <a:srgbClr val="FFFFFF"/>
                </a:solidFill>
                <a:latin typeface="Lato"/>
                <a:ea typeface="Lato"/>
              </a:rPr>
              <a:t>With this project and platform , it can reach to a lot of students and can have a big userbase and work . In the future it shows a lot of scope in real time thus being one and only secured platform for students and by the students , which is something worth and not just another entertainment platform for wasting time .</a:t>
            </a:r>
            <a:endParaRPr lang="en-IN" sz="1400" b="0" strike="noStrike" spc="-1">
              <a:solidFill>
                <a:srgbClr val="000000"/>
              </a:solidFill>
              <a:latin typeface="Arial"/>
            </a:endParaRPr>
          </a:p>
          <a:p>
            <a:pPr>
              <a:lnSpc>
                <a:spcPct val="115000"/>
              </a:lnSpc>
              <a:tabLst>
                <a:tab pos="0" algn="l"/>
              </a:tabLst>
            </a:pPr>
            <a:r>
              <a:rPr lang="en" sz="1400" b="1" strike="noStrike" spc="-1">
                <a:solidFill>
                  <a:srgbClr val="FFFFFF"/>
                </a:solidFill>
                <a:latin typeface="Lato"/>
                <a:ea typeface="Lato"/>
              </a:rPr>
              <a:t>Moreover it will be providing opportunities for a lot of students to stay motivated and learn and grow together .</a:t>
            </a:r>
            <a:endParaRPr lang="en-IN" sz="1400" b="0" strike="noStrike" spc="-1">
              <a:solidFill>
                <a:srgbClr val="000000"/>
              </a:solidFill>
              <a:latin typeface="Arial"/>
            </a:endParaRPr>
          </a:p>
          <a:p>
            <a:pPr>
              <a:lnSpc>
                <a:spcPct val="115000"/>
              </a:lnSpc>
              <a:tabLst>
                <a:tab pos="0" algn="l"/>
              </a:tabLst>
            </a:pPr>
            <a:endParaRPr lang="en-IN" sz="1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2400120" y="540000"/>
            <a:ext cx="6321240" cy="635040"/>
          </a:xfrm>
          <a:prstGeom prst="rect">
            <a:avLst/>
          </a:prstGeom>
          <a:noFill/>
          <a:ln w="0">
            <a:noFill/>
          </a:ln>
        </p:spPr>
        <p:txBody>
          <a:bodyPr tIns="91440" bIns="91440">
            <a:noAutofit/>
          </a:bodyPr>
          <a:lstStyle/>
          <a:p>
            <a:pPr>
              <a:lnSpc>
                <a:spcPct val="100000"/>
              </a:lnSpc>
              <a:tabLst>
                <a:tab pos="0" algn="l"/>
              </a:tabLst>
            </a:pPr>
            <a:r>
              <a:rPr lang="en" sz="3000" b="1" strike="noStrike" spc="-1">
                <a:solidFill>
                  <a:srgbClr val="000000"/>
                </a:solidFill>
                <a:latin typeface="Raleway"/>
                <a:ea typeface="Raleway"/>
              </a:rPr>
              <a:t> Problem Identification</a:t>
            </a:r>
            <a:br/>
            <a:endParaRPr lang="en-IN" sz="3000" b="0" strike="noStrike" spc="-1">
              <a:solidFill>
                <a:srgbClr val="000000"/>
              </a:solidFill>
              <a:latin typeface="Arial"/>
            </a:endParaRPr>
          </a:p>
        </p:txBody>
      </p:sp>
      <p:sp>
        <p:nvSpPr>
          <p:cNvPr id="440" name="TextShape 2"/>
          <p:cNvSpPr txBox="1"/>
          <p:nvPr/>
        </p:nvSpPr>
        <p:spPr>
          <a:xfrm>
            <a:off x="2400120" y="1080000"/>
            <a:ext cx="6321240" cy="3393360"/>
          </a:xfrm>
          <a:prstGeom prst="rect">
            <a:avLst/>
          </a:prstGeom>
          <a:noFill/>
          <a:ln w="0">
            <a:noFill/>
          </a:ln>
        </p:spPr>
        <p:txBody>
          <a:bodyPr tIns="91440" bIns="91440">
            <a:noAutofit/>
          </a:bodyPr>
          <a:lstStyle/>
          <a:p>
            <a:pPr marL="457200" indent="-323640">
              <a:lnSpc>
                <a:spcPct val="115000"/>
              </a:lnSpc>
              <a:buClr>
                <a:srgbClr val="000000"/>
              </a:buClr>
              <a:buFont typeface="Roboto"/>
              <a:buChar char="●"/>
            </a:pPr>
            <a:r>
              <a:rPr lang="en" sz="1500" b="0" strike="noStrike" spc="-1">
                <a:solidFill>
                  <a:srgbClr val="000000"/>
                </a:solidFill>
                <a:latin typeface="Roboto"/>
                <a:ea typeface="Roboto"/>
              </a:rPr>
              <a:t>These days , students waste a lot of time on social media and gets nothing out of it . LinkedIn is there but it is mainly for jobs and work life . Making a platform that will help students and Professors to gain some knowledge and learn about latest ideas and research.</a:t>
            </a:r>
            <a:endParaRPr lang="en-IN" sz="1500" b="0" strike="noStrike" spc="-1">
              <a:solidFill>
                <a:srgbClr val="000000"/>
              </a:solidFill>
              <a:latin typeface="Arial"/>
            </a:endParaRPr>
          </a:p>
          <a:p>
            <a:pPr marL="457200" indent="-323640">
              <a:lnSpc>
                <a:spcPct val="115000"/>
              </a:lnSpc>
              <a:spcBef>
                <a:spcPts val="1199"/>
              </a:spcBef>
              <a:buClr>
                <a:srgbClr val="000000"/>
              </a:buClr>
              <a:buFont typeface="Roboto"/>
              <a:buChar char="●"/>
            </a:pPr>
            <a:r>
              <a:rPr lang="en" sz="1500" b="0" strike="noStrike" spc="-1">
                <a:solidFill>
                  <a:srgbClr val="000000"/>
                </a:solidFill>
                <a:latin typeface="Roboto"/>
                <a:ea typeface="Roboto"/>
              </a:rPr>
              <a:t>This will be a platform to share Project updates, Ideas and Research papers .</a:t>
            </a:r>
            <a:endParaRPr lang="en-IN" sz="1500" b="0" strike="noStrike" spc="-1">
              <a:solidFill>
                <a:srgbClr val="000000"/>
              </a:solidFill>
              <a:latin typeface="Arial"/>
            </a:endParaRPr>
          </a:p>
          <a:p>
            <a:pPr marL="457200" indent="-323640">
              <a:lnSpc>
                <a:spcPct val="115000"/>
              </a:lnSpc>
              <a:spcBef>
                <a:spcPts val="1199"/>
              </a:spcBef>
              <a:buClr>
                <a:srgbClr val="000000"/>
              </a:buClr>
              <a:buFont typeface="Roboto"/>
              <a:buChar char="●"/>
            </a:pPr>
            <a:r>
              <a:rPr lang="en" sz="1500" b="0" strike="noStrike" spc="-1">
                <a:solidFill>
                  <a:srgbClr val="000000"/>
                </a:solidFill>
                <a:latin typeface="Roboto"/>
                <a:ea typeface="Roboto"/>
              </a:rPr>
              <a:t>Some students make projects but they don’t reach the right audience and thus they don’t get reviews .</a:t>
            </a:r>
            <a:endParaRPr lang="en-IN" sz="1500" b="0" strike="noStrike" spc="-1">
              <a:solidFill>
                <a:srgbClr val="000000"/>
              </a:solidFill>
              <a:latin typeface="Arial"/>
            </a:endParaRPr>
          </a:p>
          <a:p>
            <a:pPr marL="457200" indent="-323640">
              <a:lnSpc>
                <a:spcPct val="115000"/>
              </a:lnSpc>
              <a:spcBef>
                <a:spcPts val="1199"/>
              </a:spcBef>
              <a:buClr>
                <a:srgbClr val="000000"/>
              </a:buClr>
              <a:buFont typeface="Roboto"/>
              <a:buChar char="●"/>
            </a:pPr>
            <a:r>
              <a:rPr lang="en" sz="1500" b="0" strike="noStrike" spc="-1">
                <a:solidFill>
                  <a:srgbClr val="000000"/>
                </a:solidFill>
                <a:latin typeface="Roboto"/>
                <a:ea typeface="Roboto"/>
              </a:rPr>
              <a:t>No dedicated platform for Students and Professors only for such work . </a:t>
            </a:r>
            <a:endParaRPr lang="en-IN" sz="1500" b="0" strike="noStrike" spc="-1">
              <a:solidFill>
                <a:srgbClr val="000000"/>
              </a:solidFill>
              <a:latin typeface="Arial"/>
            </a:endParaRPr>
          </a:p>
          <a:p>
            <a:pPr marL="457200">
              <a:lnSpc>
                <a:spcPct val="115000"/>
              </a:lnSpc>
              <a:spcBef>
                <a:spcPts val="1199"/>
              </a:spcBef>
              <a:spcAft>
                <a:spcPts val="1199"/>
              </a:spcAft>
              <a:tabLst>
                <a:tab pos="0" algn="l"/>
              </a:tabLst>
            </a:pPr>
            <a:endParaRPr lang="en-IN" sz="15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1226</Words>
  <Application>Microsoft Office PowerPoint</Application>
  <PresentationFormat>On-screen Show (16:9)</PresentationFormat>
  <Paragraphs>102</Paragraphs>
  <Slides>19</Slides>
  <Notes>2</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19</vt:i4>
      </vt:variant>
    </vt:vector>
  </HeadingPairs>
  <TitlesOfParts>
    <vt:vector size="36" baseType="lpstr">
      <vt:lpstr>Arial</vt:lpstr>
      <vt:lpstr>Lato</vt:lpstr>
      <vt:lpstr>Raleway</vt:lpstr>
      <vt:lpstr>Roboto</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Sanyam Gupta</cp:lastModifiedBy>
  <cp:revision>4</cp:revision>
  <dcterms:modified xsi:type="dcterms:W3CDTF">2021-09-23T15:19:00Z</dcterms:modified>
  <dc:language>en-IN</dc:language>
</cp:coreProperties>
</file>