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8" r:id="rId7"/>
    <p:sldId id="266" r:id="rId8"/>
    <p:sldId id="267" r:id="rId9"/>
    <p:sldId id="264" r:id="rId10"/>
    <p:sldId id="265" r:id="rId11"/>
  </p:sldIdLst>
  <p:sldSz cx="18288000" cy="10287000"/>
  <p:notesSz cx="6858000" cy="9144000"/>
  <p:embeddedFontLst>
    <p:embeddedFont>
      <p:font typeface="Abadi" panose="020B0604020104020204" pitchFamily="34" charset="0"/>
      <p:regular r:id="rId12"/>
    </p:embeddedFont>
    <p:embeddedFont>
      <p:font typeface="Poppins"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Telegraf Bold" panose="020B0604020202020204" charset="0"/>
      <p:regular r:id="rId21"/>
    </p:embeddedFont>
    <p:embeddedFont>
      <p:font typeface="Telegraf Bol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5" d="100"/>
          <a:sy n="55" d="100"/>
        </p:scale>
        <p:origin x="686"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chemeClr val="accent1">
                <a:lumMod val="5000"/>
                <a:lumOff val="95000"/>
                <a:alpha val="22000"/>
              </a:schemeClr>
            </a:gs>
            <a:gs pos="99875">
              <a:srgbClr val="A2BCDC"/>
            </a:gs>
            <a:gs pos="99750">
              <a:srgbClr val="AEC5E1"/>
            </a:gs>
            <a:gs pos="99500">
              <a:srgbClr val="C6D6EA"/>
            </a:gs>
            <a:gs pos="13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jpg"/><Relationship Id="rId5" Type="http://schemas.openxmlformats.org/officeDocument/2006/relationships/image" Target="../media/image10.svg"/><Relationship Id="rId10"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jpg"/><Relationship Id="rId5" Type="http://schemas.openxmlformats.org/officeDocument/2006/relationships/image" Target="../media/image18.svg"/><Relationship Id="rId10"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2"/>
          <p:cNvSpPr txBox="1"/>
          <p:nvPr/>
        </p:nvSpPr>
        <p:spPr>
          <a:xfrm>
            <a:off x="3632948" y="1604114"/>
            <a:ext cx="11328092" cy="2539862"/>
          </a:xfrm>
          <a:prstGeom prst="rect">
            <a:avLst/>
          </a:prstGeom>
        </p:spPr>
        <p:txBody>
          <a:bodyPr wrap="square" lIns="0" tIns="0" rIns="0" bIns="0" rtlCol="0" anchor="t">
            <a:spAutoFit/>
          </a:bodyPr>
          <a:lstStyle/>
          <a:p>
            <a:pPr algn="ctr">
              <a:lnSpc>
                <a:spcPts val="22457"/>
              </a:lnSpc>
            </a:pPr>
            <a:r>
              <a:rPr lang="en-US" sz="11100" dirty="0">
                <a:solidFill>
                  <a:srgbClr val="000000"/>
                </a:solidFill>
                <a:latin typeface="Telegraf Bold Bold"/>
              </a:rPr>
              <a:t>Pitch Deck</a:t>
            </a:r>
          </a:p>
        </p:txBody>
      </p:sp>
      <p:sp>
        <p:nvSpPr>
          <p:cNvPr id="13" name="TextBox 13"/>
          <p:cNvSpPr txBox="1"/>
          <p:nvPr/>
        </p:nvSpPr>
        <p:spPr>
          <a:xfrm>
            <a:off x="1095374" y="3935878"/>
            <a:ext cx="16230600" cy="750570"/>
          </a:xfrm>
          <a:prstGeom prst="rect">
            <a:avLst/>
          </a:prstGeom>
        </p:spPr>
        <p:txBody>
          <a:bodyPr lIns="0" tIns="0" rIns="0" bIns="0" rtlCol="0" anchor="t">
            <a:spAutoFit/>
          </a:bodyPr>
          <a:lstStyle/>
          <a:p>
            <a:pPr algn="ctr">
              <a:lnSpc>
                <a:spcPts val="5880"/>
              </a:lnSpc>
            </a:pPr>
            <a:r>
              <a:rPr lang="en-US" sz="4200" spc="1058" dirty="0">
                <a:solidFill>
                  <a:srgbClr val="000000"/>
                </a:solidFill>
                <a:latin typeface="Poppins"/>
              </a:rPr>
              <a:t>PRESENTATION</a:t>
            </a:r>
          </a:p>
        </p:txBody>
      </p:sp>
      <p:sp>
        <p:nvSpPr>
          <p:cNvPr id="17" name="TextBox 12">
            <a:extLst>
              <a:ext uri="{FF2B5EF4-FFF2-40B4-BE49-F238E27FC236}">
                <a16:creationId xmlns:a16="http://schemas.microsoft.com/office/drawing/2014/main" id="{0BC9AEEC-AF4C-9961-99B2-A2F752CEA014}"/>
              </a:ext>
            </a:extLst>
          </p:cNvPr>
          <p:cNvSpPr txBox="1"/>
          <p:nvPr/>
        </p:nvSpPr>
        <p:spPr>
          <a:xfrm>
            <a:off x="3357440" y="3900744"/>
            <a:ext cx="11706469" cy="2461956"/>
          </a:xfrm>
          <a:prstGeom prst="rect">
            <a:avLst/>
          </a:prstGeom>
        </p:spPr>
        <p:txBody>
          <a:bodyPr wrap="square" lIns="0" tIns="0" rIns="0" bIns="0" rtlCol="0" anchor="ctr">
            <a:spAutoFit/>
          </a:bodyPr>
          <a:lstStyle/>
          <a:p>
            <a:pPr algn="ctr">
              <a:lnSpc>
                <a:spcPts val="22457"/>
              </a:lnSpc>
            </a:pPr>
            <a:r>
              <a:rPr lang="en-US" sz="8800" dirty="0">
                <a:solidFill>
                  <a:srgbClr val="000000"/>
                </a:solidFill>
                <a:latin typeface="Telegraf Bold Bold"/>
              </a:rPr>
              <a:t>Supply Elites</a:t>
            </a:r>
          </a:p>
        </p:txBody>
      </p:sp>
      <p:sp>
        <p:nvSpPr>
          <p:cNvPr id="34" name="TextBox 33">
            <a:extLst>
              <a:ext uri="{FF2B5EF4-FFF2-40B4-BE49-F238E27FC236}">
                <a16:creationId xmlns:a16="http://schemas.microsoft.com/office/drawing/2014/main" id="{710144DB-86B4-10FF-0EF5-9BDB8ED4A0F9}"/>
              </a:ext>
            </a:extLst>
          </p:cNvPr>
          <p:cNvSpPr txBox="1"/>
          <p:nvPr/>
        </p:nvSpPr>
        <p:spPr>
          <a:xfrm>
            <a:off x="411172" y="8072221"/>
            <a:ext cx="7868732"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Kashish Sharma –  21EARAD043</a:t>
            </a:r>
            <a:endParaRPr lang="en-IN" dirty="0">
              <a:solidFill>
                <a:schemeClr val="bg1"/>
              </a:solidFill>
            </a:endParaRPr>
          </a:p>
        </p:txBody>
      </p:sp>
      <p:sp>
        <p:nvSpPr>
          <p:cNvPr id="36" name="TextBox 35">
            <a:extLst>
              <a:ext uri="{FF2B5EF4-FFF2-40B4-BE49-F238E27FC236}">
                <a16:creationId xmlns:a16="http://schemas.microsoft.com/office/drawing/2014/main" id="{D7EB9E2E-760D-3AE6-52EA-64851A041ACD}"/>
              </a:ext>
            </a:extLst>
          </p:cNvPr>
          <p:cNvSpPr txBox="1"/>
          <p:nvPr/>
        </p:nvSpPr>
        <p:spPr>
          <a:xfrm>
            <a:off x="457200" y="7315393"/>
            <a:ext cx="7750696"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Ishita  – 21EARAD040</a:t>
            </a:r>
            <a:endParaRPr lang="en-IN" dirty="0">
              <a:solidFill>
                <a:schemeClr val="bg1"/>
              </a:solidFill>
            </a:endParaRPr>
          </a:p>
        </p:txBody>
      </p:sp>
      <p:sp>
        <p:nvSpPr>
          <p:cNvPr id="37" name="TextBox 36">
            <a:extLst>
              <a:ext uri="{FF2B5EF4-FFF2-40B4-BE49-F238E27FC236}">
                <a16:creationId xmlns:a16="http://schemas.microsoft.com/office/drawing/2014/main" id="{D560416E-419E-763D-0538-46FD2A734A7A}"/>
              </a:ext>
            </a:extLst>
          </p:cNvPr>
          <p:cNvSpPr txBox="1"/>
          <p:nvPr/>
        </p:nvSpPr>
        <p:spPr>
          <a:xfrm>
            <a:off x="436920" y="8820657"/>
            <a:ext cx="7842983" cy="369332"/>
          </a:xfrm>
          <a:prstGeom prst="rect">
            <a:avLst/>
          </a:prstGeom>
          <a:solidFill>
            <a:schemeClr val="tx2">
              <a:lumMod val="60000"/>
              <a:lumOff val="40000"/>
            </a:schemeClr>
          </a:solidFill>
        </p:spPr>
        <p:txBody>
          <a:bodyPr wrap="square" rtlCol="0">
            <a:spAutoFit/>
          </a:bodyPr>
          <a:lstStyle/>
          <a:p>
            <a:endParaRPr lang="en-IN" dirty="0">
              <a:solidFill>
                <a:schemeClr val="bg1"/>
              </a:solidFill>
            </a:endParaRPr>
          </a:p>
        </p:txBody>
      </p:sp>
      <p:sp>
        <p:nvSpPr>
          <p:cNvPr id="38" name="TextBox 37">
            <a:extLst>
              <a:ext uri="{FF2B5EF4-FFF2-40B4-BE49-F238E27FC236}">
                <a16:creationId xmlns:a16="http://schemas.microsoft.com/office/drawing/2014/main" id="{16C417FF-22E7-BE3E-1FD7-7E6D344DC218}"/>
              </a:ext>
            </a:extLst>
          </p:cNvPr>
          <p:cNvSpPr txBox="1"/>
          <p:nvPr/>
        </p:nvSpPr>
        <p:spPr>
          <a:xfrm>
            <a:off x="457199" y="9522825"/>
            <a:ext cx="7842983" cy="369332"/>
          </a:xfrm>
          <a:prstGeom prst="rect">
            <a:avLst/>
          </a:prstGeom>
          <a:solidFill>
            <a:schemeClr val="tx2">
              <a:lumMod val="60000"/>
              <a:lumOff val="40000"/>
            </a:schemeClr>
          </a:solidFill>
        </p:spPr>
        <p:txBody>
          <a:bodyPr wrap="square" rtlCol="0">
            <a:spAutoFit/>
          </a:bodyPr>
          <a:lstStyle/>
          <a:p>
            <a:endParaRPr lang="en-IN" dirty="0">
              <a:solidFill>
                <a:schemeClr val="bg1"/>
              </a:solidFill>
            </a:endParaRPr>
          </a:p>
        </p:txBody>
      </p:sp>
      <p:pic>
        <p:nvPicPr>
          <p:cNvPr id="4" name="Picture 3">
            <a:extLst>
              <a:ext uri="{FF2B5EF4-FFF2-40B4-BE49-F238E27FC236}">
                <a16:creationId xmlns:a16="http://schemas.microsoft.com/office/drawing/2014/main" id="{4FDD3184-B340-E37D-E699-2824060B5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5" name="Picture 4">
            <a:extLst>
              <a:ext uri="{FF2B5EF4-FFF2-40B4-BE49-F238E27FC236}">
                <a16:creationId xmlns:a16="http://schemas.microsoft.com/office/drawing/2014/main" id="{2E8DD668-346F-47CC-022F-02E16BF9B378}"/>
              </a:ext>
            </a:extLst>
          </p:cNvPr>
          <p:cNvPicPr>
            <a:picLocks noChangeAspect="1"/>
          </p:cNvPicPr>
          <p:nvPr/>
        </p:nvPicPr>
        <p:blipFill>
          <a:blip r:embed="rId3"/>
          <a:stretch>
            <a:fillRect/>
          </a:stretch>
        </p:blipFill>
        <p:spPr>
          <a:xfrm>
            <a:off x="16272792" y="0"/>
            <a:ext cx="1800200" cy="1800200"/>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6" name="Picture 5">
            <a:extLst>
              <a:ext uri="{FF2B5EF4-FFF2-40B4-BE49-F238E27FC236}">
                <a16:creationId xmlns:a16="http://schemas.microsoft.com/office/drawing/2014/main" id="{761A5796-63FE-6D84-249C-94DB869FD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816" y="0"/>
            <a:ext cx="3915420" cy="1218174"/>
          </a:xfrm>
          <a:prstGeom prst="rect">
            <a:avLst/>
          </a:prstGeom>
        </p:spPr>
      </p:pic>
      <p:sp>
        <p:nvSpPr>
          <p:cNvPr id="2" name="TextBox 1">
            <a:extLst>
              <a:ext uri="{FF2B5EF4-FFF2-40B4-BE49-F238E27FC236}">
                <a16:creationId xmlns:a16="http://schemas.microsoft.com/office/drawing/2014/main" id="{7F4ADA5C-6C68-A357-10DC-94E8A05B429D}"/>
              </a:ext>
            </a:extLst>
          </p:cNvPr>
          <p:cNvSpPr txBox="1"/>
          <p:nvPr/>
        </p:nvSpPr>
        <p:spPr>
          <a:xfrm>
            <a:off x="457200" y="6541648"/>
            <a:ext cx="7750696"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Param Sorniya   – 21EARAD066</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2"/>
          <p:cNvSpPr txBox="1"/>
          <p:nvPr/>
        </p:nvSpPr>
        <p:spPr>
          <a:xfrm>
            <a:off x="1257961" y="2050655"/>
            <a:ext cx="15700066" cy="2948138"/>
          </a:xfrm>
          <a:prstGeom prst="rect">
            <a:avLst/>
          </a:prstGeom>
        </p:spPr>
        <p:txBody>
          <a:bodyPr lIns="0" tIns="0" rIns="0" bIns="0" rtlCol="0" anchor="t">
            <a:spAutoFit/>
          </a:bodyPr>
          <a:lstStyle/>
          <a:p>
            <a:pPr algn="ctr">
              <a:lnSpc>
                <a:spcPts val="22741"/>
              </a:lnSpc>
            </a:pPr>
            <a:r>
              <a:rPr lang="en-US" sz="16243" dirty="0">
                <a:solidFill>
                  <a:srgbClr val="1A1A1A"/>
                </a:solidFill>
                <a:latin typeface="Telegraf Bold Bold"/>
              </a:rPr>
              <a:t>Thank You</a:t>
            </a:r>
          </a:p>
        </p:txBody>
      </p:sp>
      <p:sp>
        <p:nvSpPr>
          <p:cNvPr id="14" name="TextBox 14"/>
          <p:cNvSpPr txBox="1"/>
          <p:nvPr/>
        </p:nvSpPr>
        <p:spPr>
          <a:xfrm>
            <a:off x="5310080" y="8959924"/>
            <a:ext cx="7667839" cy="975716"/>
          </a:xfrm>
          <a:prstGeom prst="rect">
            <a:avLst/>
          </a:prstGeom>
        </p:spPr>
        <p:txBody>
          <a:bodyPr wrap="square" lIns="0" tIns="0" rIns="0" bIns="0" rtlCol="0" anchor="t">
            <a:spAutoFit/>
          </a:bodyPr>
          <a:lstStyle/>
          <a:p>
            <a:pPr algn="ctr">
              <a:lnSpc>
                <a:spcPts val="3919"/>
              </a:lnSpc>
            </a:pPr>
            <a:r>
              <a:rPr lang="en-US" sz="2799" dirty="0">
                <a:solidFill>
                  <a:srgbClr val="1A1A1A"/>
                </a:solidFill>
                <a:latin typeface="Poppins"/>
              </a:rPr>
              <a:t>Supported by - Arya Incubation Cell</a:t>
            </a:r>
          </a:p>
          <a:p>
            <a:pPr algn="ctr">
              <a:lnSpc>
                <a:spcPts val="3919"/>
              </a:lnSpc>
            </a:pPr>
            <a:r>
              <a:rPr lang="en-US" sz="2799" dirty="0">
                <a:solidFill>
                  <a:srgbClr val="1A1A1A"/>
                </a:solidFill>
                <a:latin typeface="Poppins"/>
              </a:rPr>
              <a:t> Arya College of Engineering &amp; I.T</a:t>
            </a:r>
          </a:p>
        </p:txBody>
      </p:sp>
      <p:sp>
        <p:nvSpPr>
          <p:cNvPr id="6" name="TextBox 5">
            <a:extLst>
              <a:ext uri="{FF2B5EF4-FFF2-40B4-BE49-F238E27FC236}">
                <a16:creationId xmlns:a16="http://schemas.microsoft.com/office/drawing/2014/main" id="{3FBA2C1D-F049-F27D-10B3-51B6C24A3194}"/>
              </a:ext>
            </a:extLst>
          </p:cNvPr>
          <p:cNvSpPr txBox="1"/>
          <p:nvPr/>
        </p:nvSpPr>
        <p:spPr>
          <a:xfrm>
            <a:off x="359023" y="5466517"/>
            <a:ext cx="17497942" cy="523220"/>
          </a:xfrm>
          <a:prstGeom prst="rect">
            <a:avLst/>
          </a:prstGeom>
          <a:noFill/>
        </p:spPr>
        <p:txBody>
          <a:bodyPr wrap="square" rtlCol="0">
            <a:spAutoFit/>
          </a:bodyPr>
          <a:lstStyle/>
          <a:p>
            <a:pPr algn="ctr"/>
            <a:r>
              <a:rPr lang="en-US" sz="2800" dirty="0">
                <a:latin typeface="Poppins" panose="00000500000000000000" pitchFamily="2" charset="0"/>
                <a:cs typeface="Poppins" panose="00000500000000000000" pitchFamily="2" charset="0"/>
              </a:rPr>
              <a:t>Organized by ACEIT E-Cell Club</a:t>
            </a:r>
            <a:endParaRPr lang="en-IN" sz="28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364492D8-7E63-EC43-4C2A-B554886BB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5" name="Picture 4">
            <a:extLst>
              <a:ext uri="{FF2B5EF4-FFF2-40B4-BE49-F238E27FC236}">
                <a16:creationId xmlns:a16="http://schemas.microsoft.com/office/drawing/2014/main" id="{5549A982-F5AD-9CFA-6397-03B2CE76B3A0}"/>
              </a:ext>
            </a:extLst>
          </p:cNvPr>
          <p:cNvPicPr>
            <a:picLocks noChangeAspect="1"/>
          </p:cNvPicPr>
          <p:nvPr/>
        </p:nvPicPr>
        <p:blipFill>
          <a:blip r:embed="rId3"/>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8" name="Picture 7">
            <a:extLst>
              <a:ext uri="{FF2B5EF4-FFF2-40B4-BE49-F238E27FC236}">
                <a16:creationId xmlns:a16="http://schemas.microsoft.com/office/drawing/2014/main" id="{B0DA6245-27D1-7ECA-A6F2-84FD71483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284" y="6911688"/>
            <a:ext cx="3915420" cy="1126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2879982"/>
            <a:ext cx="5066791" cy="6378318"/>
            <a:chOff x="0" y="0"/>
            <a:chExt cx="1334464" cy="1679886"/>
          </a:xfrm>
        </p:grpSpPr>
        <p:sp>
          <p:nvSpPr>
            <p:cNvPr id="3" name="Freeform 3"/>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6610604" y="2879982"/>
            <a:ext cx="5066791" cy="6378318"/>
            <a:chOff x="0" y="0"/>
            <a:chExt cx="1334464" cy="1679886"/>
          </a:xfrm>
        </p:grpSpPr>
        <p:sp>
          <p:nvSpPr>
            <p:cNvPr id="6" name="Freeform 6"/>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2214113" y="2879982"/>
            <a:ext cx="5066791" cy="6378318"/>
            <a:chOff x="0" y="0"/>
            <a:chExt cx="1334464" cy="1679886"/>
          </a:xfrm>
        </p:grpSpPr>
        <p:sp>
          <p:nvSpPr>
            <p:cNvPr id="9" name="Freeform 9"/>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2" name="Freeform 12"/>
          <p:cNvSpPr/>
          <p:nvPr/>
        </p:nvSpPr>
        <p:spPr>
          <a:xfrm>
            <a:off x="2618334"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5" name="Freeform 15"/>
          <p:cNvSpPr/>
          <p:nvPr/>
        </p:nvSpPr>
        <p:spPr>
          <a:xfrm>
            <a:off x="8200239"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8" name="Freeform 18"/>
          <p:cNvSpPr/>
          <p:nvPr/>
        </p:nvSpPr>
        <p:spPr>
          <a:xfrm>
            <a:off x="13781065"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20" name="TextBox 20"/>
          <p:cNvSpPr txBox="1"/>
          <p:nvPr/>
        </p:nvSpPr>
        <p:spPr>
          <a:xfrm>
            <a:off x="1333815" y="5105400"/>
            <a:ext cx="4456560" cy="695325"/>
          </a:xfrm>
          <a:prstGeom prst="rect">
            <a:avLst/>
          </a:prstGeom>
        </p:spPr>
        <p:txBody>
          <a:bodyPr lIns="0" tIns="0" rIns="0" bIns="0" rtlCol="0" anchor="t">
            <a:spAutoFit/>
          </a:bodyPr>
          <a:lstStyle/>
          <a:p>
            <a:pPr marL="0" lvl="0" indent="0" algn="ctr">
              <a:lnSpc>
                <a:spcPts val="5040"/>
              </a:lnSpc>
            </a:pPr>
            <a:r>
              <a:rPr lang="en-US" sz="4200" u="none" dirty="0">
                <a:solidFill>
                  <a:srgbClr val="1A1A1A"/>
                </a:solidFill>
                <a:latin typeface="Telegraf Bold Bold"/>
              </a:rPr>
              <a:t>Problem 1</a:t>
            </a:r>
          </a:p>
        </p:txBody>
      </p:sp>
      <p:sp>
        <p:nvSpPr>
          <p:cNvPr id="21" name="TextBox 21"/>
          <p:cNvSpPr txBox="1"/>
          <p:nvPr/>
        </p:nvSpPr>
        <p:spPr>
          <a:xfrm>
            <a:off x="1122353" y="6017027"/>
            <a:ext cx="5066791" cy="1283108"/>
          </a:xfrm>
          <a:prstGeom prst="rect">
            <a:avLst/>
          </a:prstGeom>
        </p:spPr>
        <p:txBody>
          <a:bodyPr wrap="square" lIns="0" tIns="0" rIns="0" bIns="0" rtlCol="0" anchor="t">
            <a:spAutoFit/>
          </a:bodyPr>
          <a:lstStyle/>
          <a:p>
            <a:pPr marL="0" lvl="0" indent="0" algn="ctr">
              <a:lnSpc>
                <a:spcPts val="3359"/>
              </a:lnSpc>
            </a:pPr>
            <a:r>
              <a:rPr lang="en-US" sz="2400" b="0" i="0" dirty="0">
                <a:solidFill>
                  <a:srgbClr val="202124"/>
                </a:solidFill>
                <a:effectLst/>
                <a:latin typeface="Roboto" panose="02000000000000000000" pitchFamily="2" charset="0"/>
              </a:rPr>
              <a:t>Supply chains often suffer from inefficiencies, and lack of trust among stakeholders. </a:t>
            </a:r>
            <a:endParaRPr lang="en-US" sz="2400" u="none" dirty="0">
              <a:solidFill>
                <a:srgbClr val="1A1A1A"/>
              </a:solidFill>
              <a:latin typeface="Poppins"/>
            </a:endParaRPr>
          </a:p>
        </p:txBody>
      </p:sp>
      <p:sp>
        <p:nvSpPr>
          <p:cNvPr id="22" name="TextBox 22"/>
          <p:cNvSpPr txBox="1"/>
          <p:nvPr/>
        </p:nvSpPr>
        <p:spPr>
          <a:xfrm>
            <a:off x="6915720" y="5105400"/>
            <a:ext cx="4456560" cy="695325"/>
          </a:xfrm>
          <a:prstGeom prst="rect">
            <a:avLst/>
          </a:prstGeom>
        </p:spPr>
        <p:txBody>
          <a:bodyPr lIns="0" tIns="0" rIns="0" bIns="0" rtlCol="0" anchor="t">
            <a:spAutoFit/>
          </a:bodyPr>
          <a:lstStyle/>
          <a:p>
            <a:pPr marL="0" lvl="0" indent="0" algn="ctr">
              <a:lnSpc>
                <a:spcPts val="5040"/>
              </a:lnSpc>
            </a:pPr>
            <a:r>
              <a:rPr lang="en-US" sz="4200" u="none" dirty="0">
                <a:solidFill>
                  <a:srgbClr val="1A1A1A"/>
                </a:solidFill>
                <a:latin typeface="Telegraf Bold Bold"/>
              </a:rPr>
              <a:t>Problem 2</a:t>
            </a:r>
          </a:p>
        </p:txBody>
      </p:sp>
      <p:sp>
        <p:nvSpPr>
          <p:cNvPr id="23" name="TextBox 23"/>
          <p:cNvSpPr txBox="1"/>
          <p:nvPr/>
        </p:nvSpPr>
        <p:spPr>
          <a:xfrm>
            <a:off x="7314491" y="6017027"/>
            <a:ext cx="3659018" cy="2591159"/>
          </a:xfrm>
          <a:prstGeom prst="rect">
            <a:avLst/>
          </a:prstGeom>
        </p:spPr>
        <p:txBody>
          <a:bodyPr lIns="0" tIns="0" rIns="0" bIns="0" rtlCol="0" anchor="t">
            <a:spAutoFit/>
          </a:bodyPr>
          <a:lstStyle/>
          <a:p>
            <a:pPr marL="0" lvl="0" indent="0" algn="ctr">
              <a:lnSpc>
                <a:spcPts val="3359"/>
              </a:lnSpc>
            </a:pPr>
            <a:r>
              <a:rPr lang="en-US" sz="2400" b="0" i="0" dirty="0">
                <a:solidFill>
                  <a:srgbClr val="202124"/>
                </a:solidFill>
                <a:effectLst/>
                <a:latin typeface="Roboto" panose="02000000000000000000" pitchFamily="2" charset="0"/>
              </a:rPr>
              <a:t>Traditional supply chain management systems struggle to provide real-time visibility, leading to delays, errors, and even fraudulent activities</a:t>
            </a:r>
            <a:endParaRPr lang="en-US" sz="2400" dirty="0">
              <a:solidFill>
                <a:srgbClr val="1A1A1A"/>
              </a:solidFill>
              <a:latin typeface="Poppins"/>
            </a:endParaRPr>
          </a:p>
        </p:txBody>
      </p:sp>
      <p:sp>
        <p:nvSpPr>
          <p:cNvPr id="24" name="TextBox 24"/>
          <p:cNvSpPr txBox="1"/>
          <p:nvPr/>
        </p:nvSpPr>
        <p:spPr>
          <a:xfrm>
            <a:off x="12496546" y="5105400"/>
            <a:ext cx="4456560" cy="695325"/>
          </a:xfrm>
          <a:prstGeom prst="rect">
            <a:avLst/>
          </a:prstGeom>
        </p:spPr>
        <p:txBody>
          <a:bodyPr lIns="0" tIns="0" rIns="0" bIns="0" rtlCol="0" anchor="t">
            <a:spAutoFit/>
          </a:bodyPr>
          <a:lstStyle/>
          <a:p>
            <a:pPr marL="0" lvl="0" indent="0" algn="ctr">
              <a:lnSpc>
                <a:spcPts val="5040"/>
              </a:lnSpc>
            </a:pPr>
            <a:r>
              <a:rPr lang="en-US" sz="4200" u="none" dirty="0">
                <a:solidFill>
                  <a:srgbClr val="1A1A1A"/>
                </a:solidFill>
                <a:latin typeface="Telegraf Bold Bold"/>
              </a:rPr>
              <a:t>Problem 3</a:t>
            </a:r>
          </a:p>
        </p:txBody>
      </p:sp>
      <p:sp>
        <p:nvSpPr>
          <p:cNvPr id="25" name="TextBox 25"/>
          <p:cNvSpPr txBox="1"/>
          <p:nvPr/>
        </p:nvSpPr>
        <p:spPr>
          <a:xfrm>
            <a:off x="12895317" y="6017027"/>
            <a:ext cx="3659018" cy="1719125"/>
          </a:xfrm>
          <a:prstGeom prst="rect">
            <a:avLst/>
          </a:prstGeom>
        </p:spPr>
        <p:txBody>
          <a:bodyPr lIns="0" tIns="0" rIns="0" bIns="0" rtlCol="0" anchor="t">
            <a:spAutoFit/>
          </a:bodyPr>
          <a:lstStyle/>
          <a:p>
            <a:pPr marL="0" lvl="0" indent="0" algn="ctr">
              <a:lnSpc>
                <a:spcPts val="3359"/>
              </a:lnSpc>
            </a:pPr>
            <a:r>
              <a:rPr lang="en-US" sz="2400" dirty="0">
                <a:solidFill>
                  <a:srgbClr val="202124"/>
                </a:solidFill>
                <a:latin typeface="Roboto" panose="02000000000000000000" pitchFamily="2" charset="0"/>
              </a:rPr>
              <a:t>M</a:t>
            </a:r>
            <a:r>
              <a:rPr lang="en-US" sz="2400" b="0" i="0" dirty="0">
                <a:solidFill>
                  <a:srgbClr val="202124"/>
                </a:solidFill>
                <a:effectLst/>
                <a:latin typeface="Roboto" panose="02000000000000000000" pitchFamily="2" charset="0"/>
              </a:rPr>
              <a:t>anual record-keeping processes are prone to inaccuracies and tampering.</a:t>
            </a:r>
            <a:endParaRPr lang="en-US" sz="2400" dirty="0">
              <a:solidFill>
                <a:srgbClr val="1A1A1A"/>
              </a:solidFill>
              <a:latin typeface="Poppins"/>
            </a:endParaRPr>
          </a:p>
        </p:txBody>
      </p:sp>
      <p:sp>
        <p:nvSpPr>
          <p:cNvPr id="26" name="TextBox 26"/>
          <p:cNvSpPr txBox="1"/>
          <p:nvPr/>
        </p:nvSpPr>
        <p:spPr>
          <a:xfrm>
            <a:off x="2790571" y="2389445"/>
            <a:ext cx="1543050" cy="914400"/>
          </a:xfrm>
          <a:prstGeom prst="rect">
            <a:avLst/>
          </a:prstGeom>
        </p:spPr>
        <p:txBody>
          <a:bodyPr lIns="0" tIns="0" rIns="0" bIns="0" rtlCol="0" anchor="t">
            <a:spAutoFit/>
          </a:bodyPr>
          <a:lstStyle/>
          <a:p>
            <a:pPr marL="0" lvl="0" indent="0" algn="ctr">
              <a:lnSpc>
                <a:spcPts val="6720"/>
              </a:lnSpc>
            </a:pPr>
            <a:r>
              <a:rPr lang="en-US" sz="5600" dirty="0">
                <a:solidFill>
                  <a:srgbClr val="F5F5F5"/>
                </a:solidFill>
                <a:latin typeface="Telegraf Bold Bold"/>
              </a:rPr>
              <a:t>01</a:t>
            </a:r>
          </a:p>
        </p:txBody>
      </p:sp>
      <p:sp>
        <p:nvSpPr>
          <p:cNvPr id="27" name="TextBox 27"/>
          <p:cNvSpPr txBox="1"/>
          <p:nvPr/>
        </p:nvSpPr>
        <p:spPr>
          <a:xfrm>
            <a:off x="8372475" y="2389445"/>
            <a:ext cx="1543050" cy="914400"/>
          </a:xfrm>
          <a:prstGeom prst="rect">
            <a:avLst/>
          </a:prstGeom>
        </p:spPr>
        <p:txBody>
          <a:bodyPr lIns="0" tIns="0" rIns="0" bIns="0" rtlCol="0" anchor="t">
            <a:spAutoFit/>
          </a:bodyPr>
          <a:lstStyle/>
          <a:p>
            <a:pPr marL="0" lvl="0" indent="0" algn="ctr">
              <a:lnSpc>
                <a:spcPts val="6720"/>
              </a:lnSpc>
            </a:pPr>
            <a:r>
              <a:rPr lang="en-US" sz="5600" dirty="0">
                <a:solidFill>
                  <a:srgbClr val="F5F5F5"/>
                </a:solidFill>
                <a:latin typeface="Telegraf Bold Bold"/>
              </a:rPr>
              <a:t>02</a:t>
            </a:r>
          </a:p>
        </p:txBody>
      </p:sp>
      <p:sp>
        <p:nvSpPr>
          <p:cNvPr id="28" name="TextBox 28"/>
          <p:cNvSpPr txBox="1"/>
          <p:nvPr/>
        </p:nvSpPr>
        <p:spPr>
          <a:xfrm>
            <a:off x="13953301" y="2389445"/>
            <a:ext cx="1543050" cy="914400"/>
          </a:xfrm>
          <a:prstGeom prst="rect">
            <a:avLst/>
          </a:prstGeom>
        </p:spPr>
        <p:txBody>
          <a:bodyPr lIns="0" tIns="0" rIns="0" bIns="0" rtlCol="0" anchor="t">
            <a:spAutoFit/>
          </a:bodyPr>
          <a:lstStyle/>
          <a:p>
            <a:pPr marL="0" lvl="0" indent="0" algn="ctr">
              <a:lnSpc>
                <a:spcPts val="6720"/>
              </a:lnSpc>
            </a:pPr>
            <a:r>
              <a:rPr lang="en-US" sz="5600" dirty="0">
                <a:solidFill>
                  <a:srgbClr val="F5F5F5"/>
                </a:solidFill>
                <a:latin typeface="Telegraf Bold Bold"/>
              </a:rPr>
              <a:t>03</a:t>
            </a:r>
          </a:p>
        </p:txBody>
      </p:sp>
      <p:pic>
        <p:nvPicPr>
          <p:cNvPr id="14" name="Picture 13">
            <a:extLst>
              <a:ext uri="{FF2B5EF4-FFF2-40B4-BE49-F238E27FC236}">
                <a16:creationId xmlns:a16="http://schemas.microsoft.com/office/drawing/2014/main" id="{943E594B-92EA-E675-3710-A56ACE269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00" y="204338"/>
            <a:ext cx="6322215" cy="1126285"/>
          </a:xfrm>
          <a:prstGeom prst="rect">
            <a:avLst/>
          </a:prstGeom>
        </p:spPr>
      </p:pic>
      <p:pic>
        <p:nvPicPr>
          <p:cNvPr id="16" name="Picture 15">
            <a:extLst>
              <a:ext uri="{FF2B5EF4-FFF2-40B4-BE49-F238E27FC236}">
                <a16:creationId xmlns:a16="http://schemas.microsoft.com/office/drawing/2014/main" id="{BA963C28-AF01-B074-25C5-7256B0800666}"/>
              </a:ext>
            </a:extLst>
          </p:cNvPr>
          <p:cNvPicPr>
            <a:picLocks noChangeAspect="1"/>
          </p:cNvPicPr>
          <p:nvPr/>
        </p:nvPicPr>
        <p:blipFill>
          <a:blip r:embed="rId3"/>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17" name="Picture 16">
            <a:extLst>
              <a:ext uri="{FF2B5EF4-FFF2-40B4-BE49-F238E27FC236}">
                <a16:creationId xmlns:a16="http://schemas.microsoft.com/office/drawing/2014/main" id="{D576B001-AC54-63CF-FF49-459C0186D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7112" y="28668"/>
            <a:ext cx="3915420" cy="12517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9290070" y="1218174"/>
            <a:ext cx="7778730" cy="2284043"/>
            <a:chOff x="0" y="0"/>
            <a:chExt cx="2187552" cy="678980"/>
          </a:xfrm>
        </p:grpSpPr>
        <p:sp>
          <p:nvSpPr>
            <p:cNvPr id="3" name="Freeform 3"/>
            <p:cNvSpPr/>
            <p:nvPr/>
          </p:nvSpPr>
          <p:spPr>
            <a:xfrm>
              <a:off x="0" y="0"/>
              <a:ext cx="2187552" cy="678980"/>
            </a:xfrm>
            <a:custGeom>
              <a:avLst/>
              <a:gdLst/>
              <a:ahLst/>
              <a:cxnLst/>
              <a:rect l="l" t="t" r="r" b="b"/>
              <a:pathLst>
                <a:path w="2187552" h="678980">
                  <a:moveTo>
                    <a:pt x="49545" y="0"/>
                  </a:moveTo>
                  <a:lnTo>
                    <a:pt x="2138007" y="0"/>
                  </a:lnTo>
                  <a:cubicBezTo>
                    <a:pt x="2151147" y="0"/>
                    <a:pt x="2163749" y="5220"/>
                    <a:pt x="2173040" y="14511"/>
                  </a:cubicBezTo>
                  <a:cubicBezTo>
                    <a:pt x="2182332" y="23803"/>
                    <a:pt x="2187552" y="36405"/>
                    <a:pt x="2187552" y="49545"/>
                  </a:cubicBezTo>
                  <a:lnTo>
                    <a:pt x="2187552" y="629435"/>
                  </a:lnTo>
                  <a:cubicBezTo>
                    <a:pt x="2187552" y="642575"/>
                    <a:pt x="2182332" y="655177"/>
                    <a:pt x="2173040" y="664468"/>
                  </a:cubicBezTo>
                  <a:cubicBezTo>
                    <a:pt x="2163749" y="673760"/>
                    <a:pt x="2151147" y="678980"/>
                    <a:pt x="2138007" y="678980"/>
                  </a:cubicBezTo>
                  <a:lnTo>
                    <a:pt x="49545" y="678980"/>
                  </a:lnTo>
                  <a:cubicBezTo>
                    <a:pt x="36405" y="678980"/>
                    <a:pt x="23803" y="673760"/>
                    <a:pt x="14511" y="664468"/>
                  </a:cubicBezTo>
                  <a:cubicBezTo>
                    <a:pt x="5220" y="655177"/>
                    <a:pt x="0" y="642575"/>
                    <a:pt x="0" y="629435"/>
                  </a:cubicBezTo>
                  <a:lnTo>
                    <a:pt x="0" y="49545"/>
                  </a:lnTo>
                  <a:cubicBezTo>
                    <a:pt x="0" y="36405"/>
                    <a:pt x="5220" y="23803"/>
                    <a:pt x="14511" y="14511"/>
                  </a:cubicBezTo>
                  <a:cubicBezTo>
                    <a:pt x="23803" y="5220"/>
                    <a:pt x="36405" y="0"/>
                    <a:pt x="49545"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9290070" y="4096215"/>
            <a:ext cx="7778730" cy="2284043"/>
            <a:chOff x="0" y="0"/>
            <a:chExt cx="2187552" cy="678980"/>
          </a:xfrm>
        </p:grpSpPr>
        <p:sp>
          <p:nvSpPr>
            <p:cNvPr id="6" name="Freeform 6"/>
            <p:cNvSpPr/>
            <p:nvPr/>
          </p:nvSpPr>
          <p:spPr>
            <a:xfrm>
              <a:off x="0" y="0"/>
              <a:ext cx="2187552" cy="678980"/>
            </a:xfrm>
            <a:custGeom>
              <a:avLst/>
              <a:gdLst/>
              <a:ahLst/>
              <a:cxnLst/>
              <a:rect l="l" t="t" r="r" b="b"/>
              <a:pathLst>
                <a:path w="2187552" h="678980">
                  <a:moveTo>
                    <a:pt x="49545" y="0"/>
                  </a:moveTo>
                  <a:lnTo>
                    <a:pt x="2138007" y="0"/>
                  </a:lnTo>
                  <a:cubicBezTo>
                    <a:pt x="2151147" y="0"/>
                    <a:pt x="2163749" y="5220"/>
                    <a:pt x="2173040" y="14511"/>
                  </a:cubicBezTo>
                  <a:cubicBezTo>
                    <a:pt x="2182332" y="23803"/>
                    <a:pt x="2187552" y="36405"/>
                    <a:pt x="2187552" y="49545"/>
                  </a:cubicBezTo>
                  <a:lnTo>
                    <a:pt x="2187552" y="629435"/>
                  </a:lnTo>
                  <a:cubicBezTo>
                    <a:pt x="2187552" y="642575"/>
                    <a:pt x="2182332" y="655177"/>
                    <a:pt x="2173040" y="664468"/>
                  </a:cubicBezTo>
                  <a:cubicBezTo>
                    <a:pt x="2163749" y="673760"/>
                    <a:pt x="2151147" y="678980"/>
                    <a:pt x="2138007" y="678980"/>
                  </a:cubicBezTo>
                  <a:lnTo>
                    <a:pt x="49545" y="678980"/>
                  </a:lnTo>
                  <a:cubicBezTo>
                    <a:pt x="36405" y="678980"/>
                    <a:pt x="23803" y="673760"/>
                    <a:pt x="14511" y="664468"/>
                  </a:cubicBezTo>
                  <a:cubicBezTo>
                    <a:pt x="5220" y="655177"/>
                    <a:pt x="0" y="642575"/>
                    <a:pt x="0" y="629435"/>
                  </a:cubicBezTo>
                  <a:lnTo>
                    <a:pt x="0" y="49545"/>
                  </a:lnTo>
                  <a:cubicBezTo>
                    <a:pt x="0" y="36405"/>
                    <a:pt x="5220" y="23803"/>
                    <a:pt x="14511" y="14511"/>
                  </a:cubicBezTo>
                  <a:cubicBezTo>
                    <a:pt x="23803" y="5220"/>
                    <a:pt x="36405" y="0"/>
                    <a:pt x="49545"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9290070" y="6974257"/>
            <a:ext cx="7778730" cy="2284043"/>
            <a:chOff x="0" y="0"/>
            <a:chExt cx="2187552" cy="678980"/>
          </a:xfrm>
        </p:grpSpPr>
        <p:sp>
          <p:nvSpPr>
            <p:cNvPr id="9" name="Freeform 9"/>
            <p:cNvSpPr/>
            <p:nvPr/>
          </p:nvSpPr>
          <p:spPr>
            <a:xfrm>
              <a:off x="0" y="0"/>
              <a:ext cx="2187552" cy="678980"/>
            </a:xfrm>
            <a:custGeom>
              <a:avLst/>
              <a:gdLst/>
              <a:ahLst/>
              <a:cxnLst/>
              <a:rect l="l" t="t" r="r" b="b"/>
              <a:pathLst>
                <a:path w="2187552" h="678980">
                  <a:moveTo>
                    <a:pt x="49545" y="0"/>
                  </a:moveTo>
                  <a:lnTo>
                    <a:pt x="2138007" y="0"/>
                  </a:lnTo>
                  <a:cubicBezTo>
                    <a:pt x="2151147" y="0"/>
                    <a:pt x="2163749" y="5220"/>
                    <a:pt x="2173040" y="14511"/>
                  </a:cubicBezTo>
                  <a:cubicBezTo>
                    <a:pt x="2182332" y="23803"/>
                    <a:pt x="2187552" y="36405"/>
                    <a:pt x="2187552" y="49545"/>
                  </a:cubicBezTo>
                  <a:lnTo>
                    <a:pt x="2187552" y="629435"/>
                  </a:lnTo>
                  <a:cubicBezTo>
                    <a:pt x="2187552" y="642575"/>
                    <a:pt x="2182332" y="655177"/>
                    <a:pt x="2173040" y="664468"/>
                  </a:cubicBezTo>
                  <a:cubicBezTo>
                    <a:pt x="2163749" y="673760"/>
                    <a:pt x="2151147" y="678980"/>
                    <a:pt x="2138007" y="678980"/>
                  </a:cubicBezTo>
                  <a:lnTo>
                    <a:pt x="49545" y="678980"/>
                  </a:lnTo>
                  <a:cubicBezTo>
                    <a:pt x="36405" y="678980"/>
                    <a:pt x="23803" y="673760"/>
                    <a:pt x="14511" y="664468"/>
                  </a:cubicBezTo>
                  <a:cubicBezTo>
                    <a:pt x="5220" y="655177"/>
                    <a:pt x="0" y="642575"/>
                    <a:pt x="0" y="629435"/>
                  </a:cubicBezTo>
                  <a:lnTo>
                    <a:pt x="0" y="49545"/>
                  </a:lnTo>
                  <a:cubicBezTo>
                    <a:pt x="0" y="36405"/>
                    <a:pt x="5220" y="23803"/>
                    <a:pt x="14511" y="14511"/>
                  </a:cubicBezTo>
                  <a:cubicBezTo>
                    <a:pt x="23803" y="5220"/>
                    <a:pt x="36405" y="0"/>
                    <a:pt x="49545" y="0"/>
                  </a:cubicBezTo>
                  <a:close/>
                </a:path>
              </a:pathLst>
            </a:custGeom>
            <a:solidFill>
              <a:srgbClr val="F5F5F5"/>
            </a:solidFill>
          </p:spPr>
          <p:txBody>
            <a:bodyPr/>
            <a:lstStyle/>
            <a:p>
              <a:endParaRPr lang="en-IN" dirty="0"/>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2" name="Freeform 12"/>
          <p:cNvSpPr/>
          <p:nvPr/>
        </p:nvSpPr>
        <p:spPr>
          <a:xfrm>
            <a:off x="8558615" y="1647632"/>
            <a:ext cx="1427940" cy="1347430"/>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99000">
                <a:srgbClr val="FF0000">
                  <a:alpha val="54000"/>
                  <a:lumMod val="84000"/>
                  <a:lumOff val="16000"/>
                </a:srgbClr>
              </a:gs>
            </a:gsLst>
            <a:lin ang="5400000" scaled="1"/>
          </a:gradFill>
        </p:spPr>
        <p:txBody>
          <a:bodyPr/>
          <a:lstStyle/>
          <a:p>
            <a:endParaRPr lang="en-IN"/>
          </a:p>
        </p:txBody>
      </p:sp>
      <p:sp>
        <p:nvSpPr>
          <p:cNvPr id="15" name="Freeform 15"/>
          <p:cNvSpPr/>
          <p:nvPr/>
        </p:nvSpPr>
        <p:spPr>
          <a:xfrm>
            <a:off x="8558615" y="4525674"/>
            <a:ext cx="1427940" cy="1347430"/>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99000">
                <a:srgbClr val="FF0000">
                  <a:alpha val="54000"/>
                  <a:lumMod val="84000"/>
                  <a:lumOff val="16000"/>
                </a:srgbClr>
              </a:gs>
            </a:gsLst>
            <a:lin ang="5400000" scaled="1"/>
          </a:gradFill>
        </p:spPr>
        <p:txBody>
          <a:bodyPr/>
          <a:lstStyle/>
          <a:p>
            <a:endParaRPr lang="en-IN"/>
          </a:p>
        </p:txBody>
      </p:sp>
      <p:sp>
        <p:nvSpPr>
          <p:cNvPr id="18" name="Freeform 18"/>
          <p:cNvSpPr/>
          <p:nvPr/>
        </p:nvSpPr>
        <p:spPr>
          <a:xfrm>
            <a:off x="8558615" y="7403715"/>
            <a:ext cx="1427940" cy="1347430"/>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99000">
                <a:srgbClr val="FF0000">
                  <a:alpha val="54000"/>
                  <a:lumMod val="84000"/>
                  <a:lumOff val="16000"/>
                </a:srgbClr>
              </a:gs>
            </a:gsLst>
            <a:lin ang="5400000" scaled="1"/>
          </a:gradFill>
        </p:spPr>
        <p:txBody>
          <a:bodyPr/>
          <a:lstStyle/>
          <a:p>
            <a:endParaRPr lang="en-IN"/>
          </a:p>
        </p:txBody>
      </p:sp>
      <p:grpSp>
        <p:nvGrpSpPr>
          <p:cNvPr id="20" name="Group 20"/>
          <p:cNvGrpSpPr/>
          <p:nvPr/>
        </p:nvGrpSpPr>
        <p:grpSpPr>
          <a:xfrm>
            <a:off x="651629" y="1233191"/>
            <a:ext cx="6616756" cy="8040125"/>
            <a:chOff x="0" y="0"/>
            <a:chExt cx="1869559" cy="2286203"/>
          </a:xfrm>
        </p:grpSpPr>
        <p:sp>
          <p:nvSpPr>
            <p:cNvPr id="21" name="Freeform 21"/>
            <p:cNvSpPr/>
            <p:nvPr/>
          </p:nvSpPr>
          <p:spPr>
            <a:xfrm>
              <a:off x="0" y="0"/>
              <a:ext cx="1869559" cy="2286203"/>
            </a:xfrm>
            <a:custGeom>
              <a:avLst/>
              <a:gdLst/>
              <a:ahLst/>
              <a:cxnLst/>
              <a:rect l="l" t="t" r="r" b="b"/>
              <a:pathLst>
                <a:path w="1869559" h="2286203">
                  <a:moveTo>
                    <a:pt x="58670" y="0"/>
                  </a:moveTo>
                  <a:lnTo>
                    <a:pt x="1810889" y="0"/>
                  </a:lnTo>
                  <a:cubicBezTo>
                    <a:pt x="1843292" y="0"/>
                    <a:pt x="1869559" y="26267"/>
                    <a:pt x="1869559" y="58670"/>
                  </a:cubicBezTo>
                  <a:lnTo>
                    <a:pt x="1869559" y="2227533"/>
                  </a:lnTo>
                  <a:cubicBezTo>
                    <a:pt x="1869559" y="2243093"/>
                    <a:pt x="1863378" y="2258016"/>
                    <a:pt x="1852375" y="2269019"/>
                  </a:cubicBezTo>
                  <a:cubicBezTo>
                    <a:pt x="1841372" y="2280022"/>
                    <a:pt x="1826449" y="2286203"/>
                    <a:pt x="1810889" y="2286203"/>
                  </a:cubicBezTo>
                  <a:lnTo>
                    <a:pt x="58670" y="2286203"/>
                  </a:lnTo>
                  <a:cubicBezTo>
                    <a:pt x="43110" y="2286203"/>
                    <a:pt x="28187" y="2280022"/>
                    <a:pt x="17184" y="2269019"/>
                  </a:cubicBezTo>
                  <a:cubicBezTo>
                    <a:pt x="6181" y="2258016"/>
                    <a:pt x="0" y="2243093"/>
                    <a:pt x="0" y="2227533"/>
                  </a:cubicBezTo>
                  <a:lnTo>
                    <a:pt x="0" y="58670"/>
                  </a:lnTo>
                  <a:cubicBezTo>
                    <a:pt x="0" y="26267"/>
                    <a:pt x="26267" y="0"/>
                    <a:pt x="58670" y="0"/>
                  </a:cubicBezTo>
                  <a:close/>
                </a:path>
              </a:pathLst>
            </a:custGeom>
            <a:solidFill>
              <a:srgbClr val="F5F5F5"/>
            </a:solidFill>
          </p:spPr>
          <p:txBody>
            <a:bodyPr/>
            <a:lstStyle/>
            <a:p>
              <a:endParaRPr lang="en-IN"/>
            </a:p>
          </p:txBody>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23" name="Freeform 23"/>
          <p:cNvSpPr/>
          <p:nvPr/>
        </p:nvSpPr>
        <p:spPr>
          <a:xfrm>
            <a:off x="1995441" y="1356533"/>
            <a:ext cx="3789739" cy="7394612"/>
          </a:xfrm>
          <a:custGeom>
            <a:avLst/>
            <a:gdLst/>
            <a:ahLst/>
            <a:cxnLst/>
            <a:rect l="l" t="t" r="r" b="b"/>
            <a:pathLst>
              <a:path w="3789739" h="7394612">
                <a:moveTo>
                  <a:pt x="0" y="0"/>
                </a:moveTo>
                <a:lnTo>
                  <a:pt x="3789739" y="0"/>
                </a:lnTo>
                <a:lnTo>
                  <a:pt x="3789739" y="7394612"/>
                </a:lnTo>
                <a:lnTo>
                  <a:pt x="0" y="7394612"/>
                </a:lnTo>
                <a:lnTo>
                  <a:pt x="0" y="0"/>
                </a:lnTo>
                <a:close/>
              </a:path>
            </a:pathLst>
          </a:custGeom>
          <a:blipFill>
            <a:blip r:embed="rId2"/>
            <a:stretch>
              <a:fillRect/>
            </a:stretch>
          </a:blipFill>
        </p:spPr>
        <p:txBody>
          <a:bodyPr/>
          <a:lstStyle/>
          <a:p>
            <a:endParaRPr lang="en-IN" dirty="0"/>
          </a:p>
        </p:txBody>
      </p:sp>
      <p:sp>
        <p:nvSpPr>
          <p:cNvPr id="25" name="Freeform 25"/>
          <p:cNvSpPr/>
          <p:nvPr/>
        </p:nvSpPr>
        <p:spPr>
          <a:xfrm>
            <a:off x="846607" y="7235290"/>
            <a:ext cx="6087406" cy="1619480"/>
          </a:xfrm>
          <a:custGeom>
            <a:avLst/>
            <a:gdLst/>
            <a:ahLst/>
            <a:cxnLst/>
            <a:rect l="l" t="t" r="r" b="b"/>
            <a:pathLst>
              <a:path w="1603267" h="426530">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gradFill>
            <a:gsLst>
              <a:gs pos="99000">
                <a:schemeClr val="accent1">
                  <a:lumMod val="5000"/>
                  <a:lumOff val="95000"/>
                  <a:alpha val="22000"/>
                </a:schemeClr>
              </a:gs>
              <a:gs pos="98000">
                <a:schemeClr val="tx2">
                  <a:lumMod val="60000"/>
                  <a:lumOff val="40000"/>
                </a:schemeClr>
              </a:gs>
            </a:gsLst>
            <a:lin ang="5400000" scaled="1"/>
          </a:gradFill>
        </p:spPr>
        <p:txBody>
          <a:bodyPr/>
          <a:lstStyle/>
          <a:p>
            <a:endParaRPr lang="en-IN" dirty="0"/>
          </a:p>
        </p:txBody>
      </p:sp>
      <p:sp>
        <p:nvSpPr>
          <p:cNvPr id="27" name="Freeform 27"/>
          <p:cNvSpPr/>
          <p:nvPr/>
        </p:nvSpPr>
        <p:spPr>
          <a:xfrm>
            <a:off x="1621372" y="7615278"/>
            <a:ext cx="888295" cy="754243"/>
          </a:xfrm>
          <a:custGeom>
            <a:avLst/>
            <a:gdLst/>
            <a:ahLst/>
            <a:cxnLst/>
            <a:rect l="l" t="t" r="r" b="b"/>
            <a:pathLst>
              <a:path w="888295" h="754243">
                <a:moveTo>
                  <a:pt x="0" y="0"/>
                </a:moveTo>
                <a:lnTo>
                  <a:pt x="888295" y="0"/>
                </a:lnTo>
                <a:lnTo>
                  <a:pt x="888295" y="754243"/>
                </a:lnTo>
                <a:lnTo>
                  <a:pt x="0" y="7542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28" name="TextBox 28"/>
          <p:cNvSpPr txBox="1"/>
          <p:nvPr/>
        </p:nvSpPr>
        <p:spPr>
          <a:xfrm>
            <a:off x="8692105" y="1934503"/>
            <a:ext cx="1167341" cy="666849"/>
          </a:xfrm>
          <a:prstGeom prst="rect">
            <a:avLst/>
          </a:prstGeom>
        </p:spPr>
        <p:txBody>
          <a:bodyPr wrap="square" lIns="0" tIns="0" rIns="0" bIns="0" rtlCol="0" anchor="t">
            <a:spAutoFit/>
          </a:bodyPr>
          <a:lstStyle/>
          <a:p>
            <a:pPr marL="0" lvl="0" indent="0" algn="ctr">
              <a:lnSpc>
                <a:spcPts val="5208"/>
              </a:lnSpc>
            </a:pPr>
            <a:r>
              <a:rPr lang="en-US" sz="4340" dirty="0">
                <a:solidFill>
                  <a:srgbClr val="F5F5F5"/>
                </a:solidFill>
                <a:latin typeface="Telegraf Bold Bold"/>
              </a:rPr>
              <a:t>01</a:t>
            </a:r>
          </a:p>
        </p:txBody>
      </p:sp>
      <p:sp>
        <p:nvSpPr>
          <p:cNvPr id="29" name="TextBox 29"/>
          <p:cNvSpPr txBox="1"/>
          <p:nvPr/>
        </p:nvSpPr>
        <p:spPr>
          <a:xfrm>
            <a:off x="8692105" y="4812545"/>
            <a:ext cx="1167341" cy="666849"/>
          </a:xfrm>
          <a:prstGeom prst="rect">
            <a:avLst/>
          </a:prstGeom>
        </p:spPr>
        <p:txBody>
          <a:bodyPr wrap="square" lIns="0" tIns="0" rIns="0" bIns="0" rtlCol="0" anchor="t">
            <a:spAutoFit/>
          </a:bodyPr>
          <a:lstStyle/>
          <a:p>
            <a:pPr marL="0" lvl="0" indent="0" algn="ctr">
              <a:lnSpc>
                <a:spcPts val="5208"/>
              </a:lnSpc>
            </a:pPr>
            <a:r>
              <a:rPr lang="en-US" sz="4340" dirty="0">
                <a:solidFill>
                  <a:srgbClr val="F5F5F5"/>
                </a:solidFill>
                <a:latin typeface="Telegraf Bold Bold"/>
              </a:rPr>
              <a:t>02</a:t>
            </a:r>
          </a:p>
        </p:txBody>
      </p:sp>
      <p:sp>
        <p:nvSpPr>
          <p:cNvPr id="30" name="TextBox 30"/>
          <p:cNvSpPr txBox="1"/>
          <p:nvPr/>
        </p:nvSpPr>
        <p:spPr>
          <a:xfrm>
            <a:off x="8692105" y="7690586"/>
            <a:ext cx="1167341" cy="666849"/>
          </a:xfrm>
          <a:prstGeom prst="rect">
            <a:avLst/>
          </a:prstGeom>
        </p:spPr>
        <p:txBody>
          <a:bodyPr wrap="square" lIns="0" tIns="0" rIns="0" bIns="0" rtlCol="0" anchor="t">
            <a:spAutoFit/>
          </a:bodyPr>
          <a:lstStyle/>
          <a:p>
            <a:pPr marL="0" lvl="0" indent="0" algn="ctr">
              <a:lnSpc>
                <a:spcPts val="5208"/>
              </a:lnSpc>
            </a:pPr>
            <a:r>
              <a:rPr lang="en-US" sz="4340" dirty="0">
                <a:solidFill>
                  <a:srgbClr val="F5F5F5"/>
                </a:solidFill>
                <a:latin typeface="Telegraf Bold Bold"/>
              </a:rPr>
              <a:t>03</a:t>
            </a:r>
          </a:p>
        </p:txBody>
      </p:sp>
      <p:sp>
        <p:nvSpPr>
          <p:cNvPr id="31" name="TextBox 31"/>
          <p:cNvSpPr txBox="1"/>
          <p:nvPr/>
        </p:nvSpPr>
        <p:spPr>
          <a:xfrm>
            <a:off x="10536334" y="1299932"/>
            <a:ext cx="4173725" cy="615553"/>
          </a:xfrm>
          <a:prstGeom prst="rect">
            <a:avLst/>
          </a:prstGeom>
        </p:spPr>
        <p:txBody>
          <a:bodyPr wrap="square" lIns="0" tIns="0" rIns="0" bIns="0" rtlCol="0" anchor="t">
            <a:spAutoFit/>
          </a:bodyPr>
          <a:lstStyle/>
          <a:p>
            <a:pPr marL="0" lvl="0" indent="0">
              <a:lnSpc>
                <a:spcPts val="4835"/>
              </a:lnSpc>
            </a:pPr>
            <a:r>
              <a:rPr lang="en-US" sz="4029" dirty="0">
                <a:solidFill>
                  <a:srgbClr val="1A1A1A"/>
                </a:solidFill>
                <a:latin typeface="Telegraf Bold Bold"/>
              </a:rPr>
              <a:t>Solution 1</a:t>
            </a:r>
          </a:p>
        </p:txBody>
      </p:sp>
      <p:sp>
        <p:nvSpPr>
          <p:cNvPr id="32" name="TextBox 32"/>
          <p:cNvSpPr txBox="1"/>
          <p:nvPr/>
        </p:nvSpPr>
        <p:spPr>
          <a:xfrm>
            <a:off x="10684831" y="4421941"/>
            <a:ext cx="4173725" cy="615553"/>
          </a:xfrm>
          <a:prstGeom prst="rect">
            <a:avLst/>
          </a:prstGeom>
        </p:spPr>
        <p:txBody>
          <a:bodyPr wrap="square" lIns="0" tIns="0" rIns="0" bIns="0" rtlCol="0" anchor="t">
            <a:spAutoFit/>
          </a:bodyPr>
          <a:lstStyle/>
          <a:p>
            <a:pPr marL="0" lvl="0" indent="0">
              <a:lnSpc>
                <a:spcPts val="4835"/>
              </a:lnSpc>
            </a:pPr>
            <a:r>
              <a:rPr lang="en-US" sz="4029" dirty="0">
                <a:solidFill>
                  <a:srgbClr val="1A1A1A"/>
                </a:solidFill>
                <a:latin typeface="Telegraf Bold Bold"/>
              </a:rPr>
              <a:t>Solution 2</a:t>
            </a:r>
          </a:p>
        </p:txBody>
      </p:sp>
      <p:sp>
        <p:nvSpPr>
          <p:cNvPr id="33" name="TextBox 33"/>
          <p:cNvSpPr txBox="1"/>
          <p:nvPr/>
        </p:nvSpPr>
        <p:spPr>
          <a:xfrm>
            <a:off x="10684831" y="7299983"/>
            <a:ext cx="4173725" cy="615553"/>
          </a:xfrm>
          <a:prstGeom prst="rect">
            <a:avLst/>
          </a:prstGeom>
        </p:spPr>
        <p:txBody>
          <a:bodyPr wrap="square" lIns="0" tIns="0" rIns="0" bIns="0" rtlCol="0" anchor="t">
            <a:spAutoFit/>
          </a:bodyPr>
          <a:lstStyle/>
          <a:p>
            <a:pPr marL="0" lvl="0" indent="0">
              <a:lnSpc>
                <a:spcPts val="4835"/>
              </a:lnSpc>
            </a:pPr>
            <a:r>
              <a:rPr lang="en-US" sz="4029" dirty="0">
                <a:solidFill>
                  <a:srgbClr val="1A1A1A"/>
                </a:solidFill>
                <a:latin typeface="Telegraf Bold Bold"/>
              </a:rPr>
              <a:t>Solution 3</a:t>
            </a:r>
          </a:p>
        </p:txBody>
      </p:sp>
      <p:sp>
        <p:nvSpPr>
          <p:cNvPr id="34" name="TextBox 34"/>
          <p:cNvSpPr txBox="1"/>
          <p:nvPr/>
        </p:nvSpPr>
        <p:spPr>
          <a:xfrm>
            <a:off x="10120045" y="1883050"/>
            <a:ext cx="6812779" cy="1416606"/>
          </a:xfrm>
          <a:prstGeom prst="rect">
            <a:avLst/>
          </a:prstGeom>
        </p:spPr>
        <p:txBody>
          <a:bodyPr wrap="square" lIns="0" tIns="0" rIns="0" bIns="0" rtlCol="0" anchor="t">
            <a:spAutoFit/>
          </a:bodyPr>
          <a:lstStyle/>
          <a:p>
            <a:pPr marL="0" lvl="0" indent="0">
              <a:lnSpc>
                <a:spcPts val="2820"/>
              </a:lnSpc>
            </a:pPr>
            <a:r>
              <a:rPr lang="en-US" sz="2000" b="0" i="0" dirty="0">
                <a:solidFill>
                  <a:srgbClr val="202124"/>
                </a:solidFill>
                <a:effectLst/>
                <a:latin typeface="Roboto" panose="02000000000000000000" pitchFamily="2" charset="0"/>
              </a:rPr>
              <a:t>My idea is based on Blockchain where we develop a secure and transparent record keeping system for the Supply Chain Management which increases trust and accountability where buyer and seller track the Supply chain</a:t>
            </a:r>
            <a:endParaRPr lang="en-US" sz="2000" dirty="0">
              <a:solidFill>
                <a:srgbClr val="1A1A1A"/>
              </a:solidFill>
              <a:latin typeface="Poppins"/>
            </a:endParaRPr>
          </a:p>
        </p:txBody>
      </p:sp>
      <p:sp>
        <p:nvSpPr>
          <p:cNvPr id="35" name="TextBox 35"/>
          <p:cNvSpPr txBox="1"/>
          <p:nvPr/>
        </p:nvSpPr>
        <p:spPr>
          <a:xfrm>
            <a:off x="10457411" y="5016031"/>
            <a:ext cx="6031405" cy="1416606"/>
          </a:xfrm>
          <a:prstGeom prst="rect">
            <a:avLst/>
          </a:prstGeom>
        </p:spPr>
        <p:txBody>
          <a:bodyPr wrap="square" lIns="0" tIns="0" rIns="0" bIns="0" rtlCol="0" anchor="t">
            <a:spAutoFit/>
          </a:bodyPr>
          <a:lstStyle/>
          <a:p>
            <a:pPr marL="0" lvl="0" indent="0">
              <a:lnSpc>
                <a:spcPts val="2820"/>
              </a:lnSpc>
            </a:pPr>
            <a:r>
              <a:rPr lang="en-US" sz="2000" b="0" i="0" dirty="0">
                <a:solidFill>
                  <a:srgbClr val="202124"/>
                </a:solidFill>
                <a:effectLst/>
                <a:latin typeface="Roboto" panose="02000000000000000000" pitchFamily="2" charset="0"/>
              </a:rPr>
              <a:t>Our business could offer a blockchain-based platform that helps companies track goods &amp; practices throughout the supply chain. By integrating sensors, smart contracts, &amp; tokenized incentives</a:t>
            </a:r>
            <a:endParaRPr lang="en-US" sz="2000" dirty="0">
              <a:solidFill>
                <a:srgbClr val="1A1A1A"/>
              </a:solidFill>
              <a:latin typeface="Poppins"/>
            </a:endParaRPr>
          </a:p>
        </p:txBody>
      </p:sp>
      <p:sp>
        <p:nvSpPr>
          <p:cNvPr id="37" name="TextBox 37"/>
          <p:cNvSpPr txBox="1"/>
          <p:nvPr/>
        </p:nvSpPr>
        <p:spPr>
          <a:xfrm>
            <a:off x="2613563" y="7637558"/>
            <a:ext cx="3673845" cy="709681"/>
          </a:xfrm>
          <a:prstGeom prst="rect">
            <a:avLst/>
          </a:prstGeom>
        </p:spPr>
        <p:txBody>
          <a:bodyPr wrap="square" lIns="0" tIns="0" rIns="0" bIns="0" rtlCol="0" anchor="t">
            <a:spAutoFit/>
          </a:bodyPr>
          <a:lstStyle/>
          <a:p>
            <a:pPr>
              <a:lnSpc>
                <a:spcPts val="5880"/>
              </a:lnSpc>
            </a:pPr>
            <a:r>
              <a:rPr lang="en-US" sz="4200" dirty="0">
                <a:solidFill>
                  <a:srgbClr val="F5F5F5"/>
                </a:solidFill>
                <a:latin typeface="Telegraf Bold"/>
              </a:rPr>
              <a:t>Brand Name</a:t>
            </a:r>
          </a:p>
        </p:txBody>
      </p:sp>
      <p:pic>
        <p:nvPicPr>
          <p:cNvPr id="39" name="Picture 38">
            <a:extLst>
              <a:ext uri="{FF2B5EF4-FFF2-40B4-BE49-F238E27FC236}">
                <a16:creationId xmlns:a16="http://schemas.microsoft.com/office/drawing/2014/main" id="{5659CBED-AA2F-9BCB-A2A3-0BFE3FB43FD2}"/>
              </a:ext>
            </a:extLst>
          </p:cNvPr>
          <p:cNvPicPr>
            <a:picLocks noChangeAspect="1"/>
          </p:cNvPicPr>
          <p:nvPr/>
        </p:nvPicPr>
        <p:blipFill>
          <a:blip r:embed="rId5"/>
          <a:stretch>
            <a:fillRect/>
          </a:stretch>
        </p:blipFill>
        <p:spPr>
          <a:xfrm>
            <a:off x="16931465" y="-29457"/>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13" name="Picture 12">
            <a:extLst>
              <a:ext uri="{FF2B5EF4-FFF2-40B4-BE49-F238E27FC236}">
                <a16:creationId xmlns:a16="http://schemas.microsoft.com/office/drawing/2014/main" id="{6FC51E02-CB3F-EAA7-4979-EFF2EBDAAF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68" y="30932"/>
            <a:ext cx="6322215" cy="1126285"/>
          </a:xfrm>
          <a:prstGeom prst="rect">
            <a:avLst/>
          </a:prstGeom>
        </p:spPr>
      </p:pic>
      <p:pic>
        <p:nvPicPr>
          <p:cNvPr id="14" name="Picture 13">
            <a:extLst>
              <a:ext uri="{FF2B5EF4-FFF2-40B4-BE49-F238E27FC236}">
                <a16:creationId xmlns:a16="http://schemas.microsoft.com/office/drawing/2014/main" id="{67F3BD1E-BF5E-CC5E-9138-2F2280BC32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7816" y="18442"/>
            <a:ext cx="3915420" cy="1211719"/>
          </a:xfrm>
          <a:prstGeom prst="rect">
            <a:avLst/>
          </a:prstGeom>
        </p:spPr>
      </p:pic>
      <p:sp>
        <p:nvSpPr>
          <p:cNvPr id="11" name="TextBox 35">
            <a:extLst>
              <a:ext uri="{FF2B5EF4-FFF2-40B4-BE49-F238E27FC236}">
                <a16:creationId xmlns:a16="http://schemas.microsoft.com/office/drawing/2014/main" id="{57CF97A2-C2C5-3B3B-A246-A852A4CE5D60}"/>
              </a:ext>
            </a:extLst>
          </p:cNvPr>
          <p:cNvSpPr txBox="1"/>
          <p:nvPr/>
        </p:nvSpPr>
        <p:spPr>
          <a:xfrm>
            <a:off x="10457410" y="7717051"/>
            <a:ext cx="6031405" cy="1059264"/>
          </a:xfrm>
          <a:prstGeom prst="rect">
            <a:avLst/>
          </a:prstGeom>
        </p:spPr>
        <p:txBody>
          <a:bodyPr wrap="square" lIns="0" tIns="0" rIns="0" bIns="0" rtlCol="0" anchor="t">
            <a:spAutoFit/>
          </a:bodyPr>
          <a:lstStyle/>
          <a:p>
            <a:pPr marL="0" lvl="0" indent="0">
              <a:lnSpc>
                <a:spcPts val="2820"/>
              </a:lnSpc>
            </a:pPr>
            <a:r>
              <a:rPr lang="en-US" sz="2000" dirty="0">
                <a:solidFill>
                  <a:srgbClr val="1A1A1A"/>
                </a:solidFill>
                <a:latin typeface="Poppins"/>
              </a:rPr>
              <a:t>Our solution creates transparency and </a:t>
            </a:r>
            <a:r>
              <a:rPr lang="en-US" sz="2000" dirty="0" err="1">
                <a:solidFill>
                  <a:srgbClr val="1A1A1A"/>
                </a:solidFill>
                <a:latin typeface="Poppins"/>
              </a:rPr>
              <a:t>effectivenesss</a:t>
            </a:r>
            <a:r>
              <a:rPr lang="en-US" sz="2000" dirty="0">
                <a:solidFill>
                  <a:srgbClr val="1A1A1A"/>
                </a:solidFill>
                <a:latin typeface="Poppins"/>
              </a:rPr>
              <a:t>  in the supply chain ensuring trust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11572473" y="1273202"/>
            <a:ext cx="5358992" cy="3869401"/>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dirty="0"/>
          </a:p>
        </p:txBody>
      </p:sp>
      <p:sp>
        <p:nvSpPr>
          <p:cNvPr id="6" name="Freeform 6"/>
          <p:cNvSpPr/>
          <p:nvPr/>
        </p:nvSpPr>
        <p:spPr>
          <a:xfrm>
            <a:off x="458901" y="1320197"/>
            <a:ext cx="10726433" cy="3653946"/>
          </a:xfrm>
          <a:custGeom>
            <a:avLst/>
            <a:gdLst/>
            <a:ahLst/>
            <a:cxnLst/>
            <a:rect l="l" t="t" r="r" b="b"/>
            <a:pathLst>
              <a:path w="2998640" h="1133469">
                <a:moveTo>
                  <a:pt x="36144" y="0"/>
                </a:moveTo>
                <a:lnTo>
                  <a:pt x="2962496" y="0"/>
                </a:lnTo>
                <a:cubicBezTo>
                  <a:pt x="2972082" y="0"/>
                  <a:pt x="2981275" y="3808"/>
                  <a:pt x="2988054" y="10586"/>
                </a:cubicBezTo>
                <a:cubicBezTo>
                  <a:pt x="2994832" y="17365"/>
                  <a:pt x="2998640" y="26558"/>
                  <a:pt x="2998640" y="36144"/>
                </a:cubicBezTo>
                <a:lnTo>
                  <a:pt x="2998640" y="1097325"/>
                </a:lnTo>
                <a:cubicBezTo>
                  <a:pt x="2998640" y="1106911"/>
                  <a:pt x="2994832" y="1116104"/>
                  <a:pt x="2988054" y="1122883"/>
                </a:cubicBezTo>
                <a:cubicBezTo>
                  <a:pt x="2981275" y="1129661"/>
                  <a:pt x="2972082" y="1133469"/>
                  <a:pt x="2962496" y="1133469"/>
                </a:cubicBezTo>
                <a:lnTo>
                  <a:pt x="36144" y="1133469"/>
                </a:lnTo>
                <a:cubicBezTo>
                  <a:pt x="26558" y="1133469"/>
                  <a:pt x="17365" y="1129661"/>
                  <a:pt x="10586" y="1122883"/>
                </a:cubicBezTo>
                <a:cubicBezTo>
                  <a:pt x="3808" y="1116104"/>
                  <a:pt x="0" y="1106911"/>
                  <a:pt x="0" y="1097325"/>
                </a:cubicBezTo>
                <a:lnTo>
                  <a:pt x="0" y="36144"/>
                </a:lnTo>
                <a:cubicBezTo>
                  <a:pt x="0" y="26558"/>
                  <a:pt x="3808" y="17365"/>
                  <a:pt x="10586" y="10586"/>
                </a:cubicBezTo>
                <a:cubicBezTo>
                  <a:pt x="17365" y="3808"/>
                  <a:pt x="26558" y="0"/>
                  <a:pt x="36144"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dirty="0"/>
          </a:p>
        </p:txBody>
      </p:sp>
      <p:grpSp>
        <p:nvGrpSpPr>
          <p:cNvPr id="8" name="Group 8"/>
          <p:cNvGrpSpPr/>
          <p:nvPr/>
        </p:nvGrpSpPr>
        <p:grpSpPr>
          <a:xfrm>
            <a:off x="11572473" y="5383809"/>
            <a:ext cx="5219121" cy="4129217"/>
            <a:chOff x="0" y="0"/>
            <a:chExt cx="1432647" cy="1133469"/>
          </a:xfrm>
        </p:grpSpPr>
        <p:sp>
          <p:nvSpPr>
            <p:cNvPr id="9" name="Freeform 9"/>
            <p:cNvSpPr/>
            <p:nvPr/>
          </p:nvSpPr>
          <p:spPr>
            <a:xfrm>
              <a:off x="0" y="0"/>
              <a:ext cx="1432647" cy="1133469"/>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6006852" y="5312858"/>
            <a:ext cx="5219121" cy="4129217"/>
            <a:chOff x="0" y="0"/>
            <a:chExt cx="1432647" cy="1133469"/>
          </a:xfrm>
        </p:grpSpPr>
        <p:sp>
          <p:nvSpPr>
            <p:cNvPr id="12" name="Freeform 12"/>
            <p:cNvSpPr/>
            <p:nvPr/>
          </p:nvSpPr>
          <p:spPr>
            <a:xfrm>
              <a:off x="0" y="0"/>
              <a:ext cx="1432647" cy="1133469"/>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412496" y="5383810"/>
            <a:ext cx="5219121" cy="4129217"/>
            <a:chOff x="0" y="0"/>
            <a:chExt cx="1432647" cy="1133469"/>
          </a:xfrm>
        </p:grpSpPr>
        <p:sp>
          <p:nvSpPr>
            <p:cNvPr id="15" name="Freeform 15"/>
            <p:cNvSpPr/>
            <p:nvPr/>
          </p:nvSpPr>
          <p:spPr>
            <a:xfrm>
              <a:off x="0" y="0"/>
              <a:ext cx="1432647" cy="1133469"/>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7" name="TextBox 17"/>
          <p:cNvSpPr txBox="1"/>
          <p:nvPr/>
        </p:nvSpPr>
        <p:spPr>
          <a:xfrm>
            <a:off x="898271" y="1527833"/>
            <a:ext cx="10113349" cy="2626668"/>
          </a:xfrm>
          <a:prstGeom prst="rect">
            <a:avLst/>
          </a:prstGeom>
        </p:spPr>
        <p:txBody>
          <a:bodyPr wrap="square" lIns="0" tIns="0" rIns="0" bIns="0" rtlCol="0" anchor="t">
            <a:spAutoFit/>
          </a:bodyPr>
          <a:lstStyle/>
          <a:p>
            <a:pPr algn="ctr">
              <a:lnSpc>
                <a:spcPts val="9999"/>
              </a:lnSpc>
            </a:pPr>
            <a:r>
              <a:rPr lang="en-US" sz="9999" dirty="0">
                <a:solidFill>
                  <a:srgbClr val="F5F5F5"/>
                </a:solidFill>
                <a:latin typeface="Telegraf Bold Bold"/>
              </a:rPr>
              <a:t>Key</a:t>
            </a:r>
          </a:p>
          <a:p>
            <a:pPr marL="0" lvl="0" indent="0" algn="ctr">
              <a:lnSpc>
                <a:spcPts val="9999"/>
              </a:lnSpc>
            </a:pPr>
            <a:r>
              <a:rPr lang="en-US" sz="9999" dirty="0">
                <a:solidFill>
                  <a:srgbClr val="F5F5F5"/>
                </a:solidFill>
                <a:latin typeface="Telegraf Bold Bold"/>
              </a:rPr>
              <a:t>Features</a:t>
            </a:r>
          </a:p>
        </p:txBody>
      </p:sp>
      <p:sp>
        <p:nvSpPr>
          <p:cNvPr id="18" name="TextBox 18"/>
          <p:cNvSpPr txBox="1"/>
          <p:nvPr/>
        </p:nvSpPr>
        <p:spPr>
          <a:xfrm>
            <a:off x="11743941" y="1584877"/>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1</a:t>
            </a:r>
          </a:p>
        </p:txBody>
      </p:sp>
      <p:sp>
        <p:nvSpPr>
          <p:cNvPr id="19" name="TextBox 19"/>
          <p:cNvSpPr txBox="1"/>
          <p:nvPr/>
        </p:nvSpPr>
        <p:spPr>
          <a:xfrm>
            <a:off x="11687084" y="2276340"/>
            <a:ext cx="5318664" cy="3308983"/>
          </a:xfrm>
          <a:prstGeom prst="rect">
            <a:avLst/>
          </a:prstGeom>
        </p:spPr>
        <p:txBody>
          <a:bodyPr wrap="square" lIns="0" tIns="0" rIns="0" bIns="0" rtlCol="0" anchor="t">
            <a:spAutoFit/>
          </a:bodyPr>
          <a:lstStyle/>
          <a:p>
            <a:pPr algn="l"/>
            <a:r>
              <a:rPr lang="en-US" sz="2400" b="1" i="0" dirty="0">
                <a:solidFill>
                  <a:srgbClr val="1F1F1F"/>
                </a:solidFill>
                <a:effectLst/>
                <a:latin typeface="Abadi" panose="020B0604020104020204" pitchFamily="34" charset="0"/>
              </a:rPr>
              <a:t>Enhanced Transparency and Traceability:</a:t>
            </a:r>
            <a:endParaRPr lang="en-US" sz="2400" b="0" i="0" dirty="0">
              <a:solidFill>
                <a:srgbClr val="1F1F1F"/>
              </a:solidFill>
              <a:effectLst/>
              <a:latin typeface="Abadi" panose="020B0604020104020204" pitchFamily="34" charset="0"/>
            </a:endParaRPr>
          </a:p>
          <a:p>
            <a:pPr algn="l">
              <a:buFont typeface="Arial" panose="020B0604020202020204" pitchFamily="34" charset="0"/>
              <a:buChar char="•"/>
            </a:pPr>
            <a:r>
              <a:rPr lang="en-US" sz="2400" b="0" i="0" dirty="0">
                <a:solidFill>
                  <a:srgbClr val="1F1F1F"/>
                </a:solidFill>
                <a:effectLst/>
                <a:latin typeface="Abadi" panose="020B0604020104020204" pitchFamily="34" charset="0"/>
              </a:rPr>
              <a:t> Blockchain provides an </a:t>
            </a:r>
            <a:r>
              <a:rPr lang="en-US" sz="2400" i="0" dirty="0">
                <a:solidFill>
                  <a:srgbClr val="1F1F1F"/>
                </a:solidFill>
                <a:effectLst/>
                <a:latin typeface="Abadi" panose="020B0604020104020204" pitchFamily="34" charset="0"/>
              </a:rPr>
              <a:t>immutable ledger</a:t>
            </a:r>
            <a:r>
              <a:rPr lang="en-US" sz="2400" b="0" i="0" dirty="0">
                <a:solidFill>
                  <a:srgbClr val="1F1F1F"/>
                </a:solidFill>
                <a:effectLst/>
                <a:latin typeface="Abadi" panose="020B0604020104020204" pitchFamily="34" charset="0"/>
              </a:rPr>
              <a:t> where every step in the supply chain is recorded. This allows participants to track the movement of goods, materials, and documents in real-time, increasing transparency and visibility.</a:t>
            </a:r>
          </a:p>
          <a:p>
            <a:pPr marL="0" lvl="0" indent="0" algn="ctr">
              <a:lnSpc>
                <a:spcPts val="2940"/>
              </a:lnSpc>
            </a:pPr>
            <a:endParaRPr lang="en-US" sz="2100" dirty="0">
              <a:solidFill>
                <a:srgbClr val="1A1A1A"/>
              </a:solidFill>
              <a:latin typeface="Poppins"/>
            </a:endParaRPr>
          </a:p>
        </p:txBody>
      </p:sp>
      <p:sp>
        <p:nvSpPr>
          <p:cNvPr id="20" name="TextBox 20"/>
          <p:cNvSpPr txBox="1"/>
          <p:nvPr/>
        </p:nvSpPr>
        <p:spPr>
          <a:xfrm>
            <a:off x="11770056" y="5983378"/>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4</a:t>
            </a:r>
          </a:p>
        </p:txBody>
      </p:sp>
      <p:sp>
        <p:nvSpPr>
          <p:cNvPr id="21" name="TextBox 21"/>
          <p:cNvSpPr txBox="1"/>
          <p:nvPr/>
        </p:nvSpPr>
        <p:spPr>
          <a:xfrm>
            <a:off x="11743941" y="6735928"/>
            <a:ext cx="4850068" cy="2570319"/>
          </a:xfrm>
          <a:prstGeom prst="rect">
            <a:avLst/>
          </a:prstGeom>
        </p:spPr>
        <p:txBody>
          <a:bodyPr wrap="square" lIns="0" tIns="0" rIns="0" bIns="0" rtlCol="0" anchor="t">
            <a:spAutoFit/>
          </a:bodyPr>
          <a:lstStyle/>
          <a:p>
            <a:pPr algn="l"/>
            <a:r>
              <a:rPr lang="en-US" sz="2400" b="1" i="0" dirty="0">
                <a:solidFill>
                  <a:srgbClr val="1F1F1F"/>
                </a:solidFill>
                <a:effectLst/>
                <a:latin typeface="Abadi" panose="020B0604020104020204" pitchFamily="34" charset="0"/>
              </a:rPr>
              <a:t>Streamlined Logistics and Inventory Management:</a:t>
            </a:r>
            <a:endParaRPr lang="en-US" sz="2400" b="0" i="0" dirty="0">
              <a:solidFill>
                <a:srgbClr val="1F1F1F"/>
              </a:solidFill>
              <a:effectLst/>
              <a:latin typeface="Abadi" panose="020B0604020104020204" pitchFamily="34" charset="0"/>
            </a:endParaRPr>
          </a:p>
          <a:p>
            <a:pPr algn="l">
              <a:buFont typeface="Arial" panose="020B0604020202020204" pitchFamily="34" charset="0"/>
              <a:buChar char="•"/>
            </a:pPr>
            <a:r>
              <a:rPr lang="en-US" sz="2400" b="0" i="0" dirty="0">
                <a:solidFill>
                  <a:srgbClr val="1F1F1F"/>
                </a:solidFill>
                <a:effectLst/>
                <a:latin typeface="Abadi" panose="020B0604020104020204" pitchFamily="34" charset="0"/>
              </a:rPr>
              <a:t>Blockchain's real-time tracking capabilities and automated processes contribute to optimized logistics and inventory management:</a:t>
            </a:r>
          </a:p>
          <a:p>
            <a:pPr marL="0" lvl="0" indent="0" algn="ctr">
              <a:lnSpc>
                <a:spcPts val="2940"/>
              </a:lnSpc>
            </a:pPr>
            <a:endParaRPr lang="en-US" sz="2100" dirty="0">
              <a:solidFill>
                <a:srgbClr val="1A1A1A"/>
              </a:solidFill>
              <a:latin typeface="Poppins"/>
            </a:endParaRPr>
          </a:p>
        </p:txBody>
      </p:sp>
      <p:sp>
        <p:nvSpPr>
          <p:cNvPr id="22" name="TextBox 22"/>
          <p:cNvSpPr txBox="1"/>
          <p:nvPr/>
        </p:nvSpPr>
        <p:spPr>
          <a:xfrm>
            <a:off x="6204435" y="5989539"/>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3</a:t>
            </a:r>
          </a:p>
        </p:txBody>
      </p:sp>
      <p:sp>
        <p:nvSpPr>
          <p:cNvPr id="23" name="TextBox 23"/>
          <p:cNvSpPr txBox="1"/>
          <p:nvPr/>
        </p:nvSpPr>
        <p:spPr>
          <a:xfrm>
            <a:off x="604092" y="5989538"/>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2</a:t>
            </a:r>
          </a:p>
        </p:txBody>
      </p:sp>
      <p:sp>
        <p:nvSpPr>
          <p:cNvPr id="24" name="TextBox 24"/>
          <p:cNvSpPr txBox="1"/>
          <p:nvPr/>
        </p:nvSpPr>
        <p:spPr>
          <a:xfrm>
            <a:off x="6092610" y="6678703"/>
            <a:ext cx="5466827" cy="2570319"/>
          </a:xfrm>
          <a:prstGeom prst="rect">
            <a:avLst/>
          </a:prstGeom>
        </p:spPr>
        <p:txBody>
          <a:bodyPr wrap="square" lIns="0" tIns="0" rIns="0" bIns="0" rtlCol="0" anchor="t">
            <a:spAutoFit/>
          </a:bodyPr>
          <a:lstStyle/>
          <a:p>
            <a:pPr algn="l"/>
            <a:r>
              <a:rPr lang="en-US" sz="2400" b="1" i="0" dirty="0">
                <a:solidFill>
                  <a:srgbClr val="1F1F1F"/>
                </a:solidFill>
                <a:effectLst/>
                <a:latin typeface="Abadi" panose="020B0604020104020204" pitchFamily="34" charset="0"/>
              </a:rPr>
              <a:t>Improved Security and Reduced Fraud:</a:t>
            </a:r>
            <a:endParaRPr lang="en-US" sz="2400" b="0" i="0" dirty="0">
              <a:solidFill>
                <a:srgbClr val="1F1F1F"/>
              </a:solidFill>
              <a:effectLst/>
              <a:latin typeface="Abadi" panose="020B0604020104020204" pitchFamily="34" charset="0"/>
            </a:endParaRPr>
          </a:p>
          <a:p>
            <a:pPr algn="l">
              <a:buFont typeface="Arial" panose="020B0604020202020204" pitchFamily="34" charset="0"/>
              <a:buChar char="•"/>
            </a:pPr>
            <a:r>
              <a:rPr lang="en-US" sz="2400" b="0" i="0" dirty="0">
                <a:solidFill>
                  <a:srgbClr val="1F1F1F"/>
                </a:solidFill>
                <a:effectLst/>
                <a:latin typeface="Abadi" panose="020B0604020104020204" pitchFamily="34" charset="0"/>
              </a:rPr>
              <a:t>Blockchain's cryptography and distributed ledger technology make it tamper-proof, preventing unauthorized access and manipulation of data. This significantly reduces the risk of fraud</a:t>
            </a:r>
          </a:p>
          <a:p>
            <a:pPr marL="0" lvl="0" indent="0" algn="ctr">
              <a:lnSpc>
                <a:spcPts val="2940"/>
              </a:lnSpc>
            </a:pPr>
            <a:r>
              <a:rPr lang="en-US" sz="2100" dirty="0">
                <a:solidFill>
                  <a:srgbClr val="1A1A1A"/>
                </a:solidFill>
                <a:latin typeface="Poppins"/>
              </a:rPr>
              <a:t>.</a:t>
            </a:r>
          </a:p>
        </p:txBody>
      </p:sp>
      <p:sp>
        <p:nvSpPr>
          <p:cNvPr id="25" name="TextBox 25"/>
          <p:cNvSpPr txBox="1"/>
          <p:nvPr/>
        </p:nvSpPr>
        <p:spPr>
          <a:xfrm>
            <a:off x="702886" y="6687577"/>
            <a:ext cx="5027524" cy="2939651"/>
          </a:xfrm>
          <a:prstGeom prst="rect">
            <a:avLst/>
          </a:prstGeom>
        </p:spPr>
        <p:txBody>
          <a:bodyPr wrap="square" lIns="0" tIns="0" rIns="0" bIns="0" rtlCol="0" anchor="t">
            <a:spAutoFit/>
          </a:bodyPr>
          <a:lstStyle/>
          <a:p>
            <a:pPr algn="l"/>
            <a:r>
              <a:rPr lang="en-US" sz="2400" b="1" i="0" dirty="0">
                <a:solidFill>
                  <a:srgbClr val="1F1F1F"/>
                </a:solidFill>
                <a:effectLst/>
                <a:latin typeface="Abadi" panose="020B0604020104020204" pitchFamily="34" charset="0"/>
              </a:rPr>
              <a:t>Automated Smart Contracts:</a:t>
            </a:r>
            <a:endParaRPr lang="en-US" sz="2400" b="0" i="0" dirty="0">
              <a:solidFill>
                <a:srgbClr val="1F1F1F"/>
              </a:solidFill>
              <a:effectLst/>
              <a:latin typeface="Abadi" panose="020B0604020104020204" pitchFamily="34" charset="0"/>
            </a:endParaRPr>
          </a:p>
          <a:p>
            <a:pPr algn="l">
              <a:buFont typeface="Arial" panose="020B0604020202020204" pitchFamily="34" charset="0"/>
              <a:buChar char="•"/>
            </a:pPr>
            <a:r>
              <a:rPr lang="en-US" sz="2400" b="0" i="0" dirty="0">
                <a:solidFill>
                  <a:srgbClr val="1F1F1F"/>
                </a:solidFill>
                <a:effectLst/>
                <a:latin typeface="Abadi" panose="020B0604020104020204" pitchFamily="34" charset="0"/>
              </a:rPr>
              <a:t>These self-executing contracts automate specific actions based on predefined conditions. This eliminates the need for manual processes and paperwork, streamlining workflows and reducing administrative costs.</a:t>
            </a:r>
          </a:p>
          <a:p>
            <a:pPr marL="0" lvl="0" indent="0" algn="ctr">
              <a:lnSpc>
                <a:spcPts val="2940"/>
              </a:lnSpc>
            </a:pPr>
            <a:endParaRPr lang="en-US" sz="2100" dirty="0">
              <a:solidFill>
                <a:srgbClr val="1A1A1A"/>
              </a:solidFill>
              <a:latin typeface="Poppins"/>
            </a:endParaRPr>
          </a:p>
        </p:txBody>
      </p:sp>
      <p:pic>
        <p:nvPicPr>
          <p:cNvPr id="2" name="Picture 1">
            <a:extLst>
              <a:ext uri="{FF2B5EF4-FFF2-40B4-BE49-F238E27FC236}">
                <a16:creationId xmlns:a16="http://schemas.microsoft.com/office/drawing/2014/main" id="{EB2C318C-8746-03F1-7938-079A28816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4" name="Picture 3">
            <a:extLst>
              <a:ext uri="{FF2B5EF4-FFF2-40B4-BE49-F238E27FC236}">
                <a16:creationId xmlns:a16="http://schemas.microsoft.com/office/drawing/2014/main" id="{E9F6AD08-1D55-3FF6-18AF-0CD5EBEA5752}"/>
              </a:ext>
            </a:extLst>
          </p:cNvPr>
          <p:cNvPicPr>
            <a:picLocks noChangeAspect="1"/>
          </p:cNvPicPr>
          <p:nvPr/>
        </p:nvPicPr>
        <p:blipFill>
          <a:blip r:embed="rId3"/>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5" name="Picture 4">
            <a:extLst>
              <a:ext uri="{FF2B5EF4-FFF2-40B4-BE49-F238E27FC236}">
                <a16:creationId xmlns:a16="http://schemas.microsoft.com/office/drawing/2014/main" id="{4C7CD128-A55E-8DFB-E2F7-E8E07D286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364" y="0"/>
            <a:ext cx="3915420" cy="12181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4181217"/>
            <a:ext cx="5066791" cy="5343783"/>
            <a:chOff x="0" y="0"/>
            <a:chExt cx="1334464" cy="1407416"/>
          </a:xfrm>
        </p:grpSpPr>
        <p:sp>
          <p:nvSpPr>
            <p:cNvPr id="3" name="Freeform 3"/>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6509695" y="4082404"/>
            <a:ext cx="5066791" cy="5343783"/>
            <a:chOff x="0" y="0"/>
            <a:chExt cx="1334464" cy="1407416"/>
          </a:xfrm>
        </p:grpSpPr>
        <p:sp>
          <p:nvSpPr>
            <p:cNvPr id="6" name="Freeform 6"/>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2191746" y="4181217"/>
            <a:ext cx="5066791" cy="5343783"/>
            <a:chOff x="0" y="0"/>
            <a:chExt cx="1334464" cy="1407416"/>
          </a:xfrm>
        </p:grpSpPr>
        <p:sp>
          <p:nvSpPr>
            <p:cNvPr id="9" name="Freeform 9"/>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a:grpSpLocks noChangeAspect="1"/>
          </p:cNvGrpSpPr>
          <p:nvPr/>
        </p:nvGrpSpPr>
        <p:grpSpPr>
          <a:xfrm>
            <a:off x="2102762" y="2721883"/>
            <a:ext cx="2918668" cy="2918668"/>
            <a:chOff x="0" y="0"/>
            <a:chExt cx="6350000" cy="6350000"/>
          </a:xfrm>
          <a:gradFill>
            <a:gsLst>
              <a:gs pos="20000">
                <a:schemeClr val="tx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2" name="Freeform 12"/>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endParaRPr lang="en-IN" dirty="0"/>
            </a:p>
          </p:txBody>
        </p:sp>
      </p:grpSp>
      <p:grpSp>
        <p:nvGrpSpPr>
          <p:cNvPr id="13" name="Group 13"/>
          <p:cNvGrpSpPr>
            <a:grpSpLocks noChangeAspect="1"/>
          </p:cNvGrpSpPr>
          <p:nvPr/>
        </p:nvGrpSpPr>
        <p:grpSpPr>
          <a:xfrm>
            <a:off x="7684666" y="2721883"/>
            <a:ext cx="2918668" cy="2918668"/>
            <a:chOff x="0" y="0"/>
            <a:chExt cx="6350000" cy="6350000"/>
          </a:xfrm>
          <a:gradFill>
            <a:gsLst>
              <a:gs pos="24000">
                <a:schemeClr val="tx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4" name="Freeform 14"/>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p:spPr>
          <p:txBody>
            <a:bodyPr/>
            <a:lstStyle/>
            <a:p>
              <a:endParaRPr lang="en-IN"/>
            </a:p>
          </p:txBody>
        </p:sp>
      </p:grpSp>
      <p:grpSp>
        <p:nvGrpSpPr>
          <p:cNvPr id="15" name="Group 15"/>
          <p:cNvGrpSpPr>
            <a:grpSpLocks noChangeAspect="1"/>
          </p:cNvGrpSpPr>
          <p:nvPr/>
        </p:nvGrpSpPr>
        <p:grpSpPr>
          <a:xfrm>
            <a:off x="13268071" y="2721883"/>
            <a:ext cx="2918668" cy="2918668"/>
            <a:chOff x="0" y="0"/>
            <a:chExt cx="6350000" cy="6350000"/>
          </a:xfrm>
          <a:gradFill>
            <a:gsLst>
              <a:gs pos="24000">
                <a:schemeClr val="tx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grpSpPr>
        <p:sp>
          <p:nvSpPr>
            <p:cNvPr id="16" name="Freeform 16"/>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p:spPr>
          <p:txBody>
            <a:bodyPr/>
            <a:lstStyle/>
            <a:p>
              <a:endParaRPr lang="en-IN"/>
            </a:p>
          </p:txBody>
        </p:sp>
      </p:grpSp>
      <p:sp>
        <p:nvSpPr>
          <p:cNvPr id="17" name="TextBox 17"/>
          <p:cNvSpPr txBox="1"/>
          <p:nvPr/>
        </p:nvSpPr>
        <p:spPr>
          <a:xfrm>
            <a:off x="1333815" y="6406634"/>
            <a:ext cx="4456560"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User 1</a:t>
            </a:r>
          </a:p>
        </p:txBody>
      </p:sp>
      <p:sp>
        <p:nvSpPr>
          <p:cNvPr id="18" name="TextBox 18"/>
          <p:cNvSpPr txBox="1"/>
          <p:nvPr/>
        </p:nvSpPr>
        <p:spPr>
          <a:xfrm>
            <a:off x="1733126" y="7261111"/>
            <a:ext cx="3659018" cy="2157257"/>
          </a:xfrm>
          <a:prstGeom prst="rect">
            <a:avLst/>
          </a:prstGeom>
        </p:spPr>
        <p:txBody>
          <a:bodyPr lIns="0" tIns="0" rIns="0" bIns="0" rtlCol="0" anchor="t">
            <a:spAutoFit/>
          </a:bodyPr>
          <a:lstStyle/>
          <a:p>
            <a:pPr marL="0" lvl="0" indent="0" algn="ctr">
              <a:lnSpc>
                <a:spcPts val="3359"/>
              </a:lnSpc>
            </a:pPr>
            <a:r>
              <a:rPr lang="en-US" sz="2400" u="none" dirty="0">
                <a:solidFill>
                  <a:srgbClr val="1A1A1A"/>
                </a:solidFill>
                <a:latin typeface="Poppins"/>
              </a:rPr>
              <a:t>-&gt;Manufacturer</a:t>
            </a:r>
          </a:p>
          <a:p>
            <a:pPr marL="0" lvl="0" indent="0" algn="ctr">
              <a:lnSpc>
                <a:spcPts val="3359"/>
              </a:lnSpc>
            </a:pPr>
            <a:r>
              <a:rPr lang="en-US" sz="2400" dirty="0">
                <a:solidFill>
                  <a:srgbClr val="1A1A1A"/>
                </a:solidFill>
                <a:latin typeface="Poppins"/>
              </a:rPr>
              <a:t>-&gt;Supplier</a:t>
            </a:r>
          </a:p>
          <a:p>
            <a:pPr marL="0" lvl="0" indent="0" algn="ctr">
              <a:lnSpc>
                <a:spcPts val="3359"/>
              </a:lnSpc>
            </a:pPr>
            <a:r>
              <a:rPr lang="en-US" sz="2400" u="none" dirty="0">
                <a:solidFill>
                  <a:srgbClr val="1A1A1A"/>
                </a:solidFill>
                <a:latin typeface="Poppins"/>
              </a:rPr>
              <a:t>-&gt;Distributer</a:t>
            </a:r>
          </a:p>
          <a:p>
            <a:pPr marL="0" lvl="0" indent="0" algn="ctr">
              <a:lnSpc>
                <a:spcPts val="3359"/>
              </a:lnSpc>
            </a:pPr>
            <a:r>
              <a:rPr lang="en-US" sz="2400" dirty="0">
                <a:solidFill>
                  <a:srgbClr val="1A1A1A"/>
                </a:solidFill>
                <a:latin typeface="Poppins"/>
              </a:rPr>
              <a:t>-&gt;Retailer</a:t>
            </a:r>
          </a:p>
          <a:p>
            <a:pPr marL="0" lvl="0" indent="0" algn="ctr">
              <a:lnSpc>
                <a:spcPts val="3359"/>
              </a:lnSpc>
            </a:pPr>
            <a:endParaRPr lang="en-US" sz="2400" u="none" dirty="0">
              <a:solidFill>
                <a:srgbClr val="1A1A1A"/>
              </a:solidFill>
              <a:latin typeface="Poppins"/>
            </a:endParaRPr>
          </a:p>
        </p:txBody>
      </p:sp>
      <p:sp>
        <p:nvSpPr>
          <p:cNvPr id="19" name="TextBox 19"/>
          <p:cNvSpPr txBox="1"/>
          <p:nvPr/>
        </p:nvSpPr>
        <p:spPr>
          <a:xfrm>
            <a:off x="6915720" y="6406634"/>
            <a:ext cx="4456560" cy="695325"/>
          </a:xfrm>
          <a:prstGeom prst="rect">
            <a:avLst/>
          </a:prstGeom>
        </p:spPr>
        <p:txBody>
          <a:bodyPr lIns="0" tIns="0" rIns="0" bIns="0" rtlCol="0" anchor="t">
            <a:spAutoFit/>
          </a:bodyPr>
          <a:lstStyle/>
          <a:p>
            <a:pPr marL="0" lvl="0" indent="0" algn="ctr">
              <a:lnSpc>
                <a:spcPts val="5040"/>
              </a:lnSpc>
            </a:pPr>
            <a:r>
              <a:rPr lang="en-US" sz="4200">
                <a:solidFill>
                  <a:srgbClr val="1A1A1A"/>
                </a:solidFill>
                <a:latin typeface="Telegraf Bold Bold"/>
              </a:rPr>
              <a:t>User 2</a:t>
            </a:r>
          </a:p>
        </p:txBody>
      </p:sp>
      <p:sp>
        <p:nvSpPr>
          <p:cNvPr id="20" name="TextBox 20"/>
          <p:cNvSpPr txBox="1"/>
          <p:nvPr/>
        </p:nvSpPr>
        <p:spPr>
          <a:xfrm>
            <a:off x="7314490" y="7543297"/>
            <a:ext cx="4057789" cy="849207"/>
          </a:xfrm>
          <a:prstGeom prst="rect">
            <a:avLst/>
          </a:prstGeom>
        </p:spPr>
        <p:txBody>
          <a:bodyPr wrap="square" lIns="0" tIns="0" rIns="0" bIns="0" rtlCol="0" anchor="t">
            <a:spAutoFit/>
          </a:bodyPr>
          <a:lstStyle/>
          <a:p>
            <a:pPr marL="0" lvl="0" indent="0" algn="ctr">
              <a:lnSpc>
                <a:spcPts val="3359"/>
              </a:lnSpc>
            </a:pPr>
            <a:r>
              <a:rPr lang="en-US" sz="2400" dirty="0">
                <a:solidFill>
                  <a:srgbClr val="1A1A1A"/>
                </a:solidFill>
                <a:latin typeface="Poppins"/>
              </a:rPr>
              <a:t>-&gt; Government Authorities</a:t>
            </a:r>
          </a:p>
          <a:p>
            <a:pPr marL="0" lvl="0" indent="0" algn="ctr">
              <a:lnSpc>
                <a:spcPts val="3359"/>
              </a:lnSpc>
            </a:pPr>
            <a:r>
              <a:rPr lang="en-US" sz="2400" dirty="0">
                <a:solidFill>
                  <a:srgbClr val="1A1A1A"/>
                </a:solidFill>
                <a:latin typeface="Poppins"/>
              </a:rPr>
              <a:t>-&gt;Financial Institutions</a:t>
            </a:r>
          </a:p>
        </p:txBody>
      </p:sp>
      <p:sp>
        <p:nvSpPr>
          <p:cNvPr id="21" name="TextBox 21"/>
          <p:cNvSpPr txBox="1"/>
          <p:nvPr/>
        </p:nvSpPr>
        <p:spPr>
          <a:xfrm>
            <a:off x="12496546" y="6406634"/>
            <a:ext cx="4456560" cy="695325"/>
          </a:xfrm>
          <a:prstGeom prst="rect">
            <a:avLst/>
          </a:prstGeom>
        </p:spPr>
        <p:txBody>
          <a:bodyPr lIns="0" tIns="0" rIns="0" bIns="0" rtlCol="0" anchor="t">
            <a:spAutoFit/>
          </a:bodyPr>
          <a:lstStyle/>
          <a:p>
            <a:pPr marL="0" lvl="0" indent="0" algn="ctr">
              <a:lnSpc>
                <a:spcPts val="5040"/>
              </a:lnSpc>
            </a:pPr>
            <a:r>
              <a:rPr lang="en-US" sz="4200">
                <a:solidFill>
                  <a:srgbClr val="1A1A1A"/>
                </a:solidFill>
                <a:latin typeface="Telegraf Bold Bold"/>
              </a:rPr>
              <a:t>User 3</a:t>
            </a:r>
          </a:p>
        </p:txBody>
      </p:sp>
      <p:sp>
        <p:nvSpPr>
          <p:cNvPr id="22" name="TextBox 22"/>
          <p:cNvSpPr txBox="1"/>
          <p:nvPr/>
        </p:nvSpPr>
        <p:spPr>
          <a:xfrm>
            <a:off x="12895856" y="7261111"/>
            <a:ext cx="3659018" cy="849207"/>
          </a:xfrm>
          <a:prstGeom prst="rect">
            <a:avLst/>
          </a:prstGeom>
        </p:spPr>
        <p:txBody>
          <a:bodyPr lIns="0" tIns="0" rIns="0" bIns="0" rtlCol="0" anchor="t">
            <a:spAutoFit/>
          </a:bodyPr>
          <a:lstStyle/>
          <a:p>
            <a:pPr marL="0" lvl="0" indent="0" algn="ctr">
              <a:lnSpc>
                <a:spcPts val="3359"/>
              </a:lnSpc>
            </a:pPr>
            <a:r>
              <a:rPr lang="en-US" sz="2400" dirty="0">
                <a:solidFill>
                  <a:srgbClr val="1A1A1A"/>
                </a:solidFill>
                <a:latin typeface="Poppins"/>
              </a:rPr>
              <a:t>-&gt;Social Organization</a:t>
            </a:r>
          </a:p>
          <a:p>
            <a:pPr marL="0" lvl="0" indent="0" algn="ctr">
              <a:lnSpc>
                <a:spcPts val="3359"/>
              </a:lnSpc>
            </a:pPr>
            <a:r>
              <a:rPr lang="en-US" sz="2400" dirty="0">
                <a:solidFill>
                  <a:srgbClr val="1A1A1A"/>
                </a:solidFill>
                <a:latin typeface="Poppins"/>
              </a:rPr>
              <a:t>-&gt;Auditors</a:t>
            </a:r>
          </a:p>
        </p:txBody>
      </p:sp>
      <p:sp>
        <p:nvSpPr>
          <p:cNvPr id="23" name="TextBox 23"/>
          <p:cNvSpPr txBox="1"/>
          <p:nvPr/>
        </p:nvSpPr>
        <p:spPr>
          <a:xfrm>
            <a:off x="2173296" y="1193801"/>
            <a:ext cx="13941409" cy="1300356"/>
          </a:xfrm>
          <a:prstGeom prst="rect">
            <a:avLst/>
          </a:prstGeom>
        </p:spPr>
        <p:txBody>
          <a:bodyPr lIns="0" tIns="0" rIns="0" bIns="0" rtlCol="0" anchor="t">
            <a:spAutoFit/>
          </a:bodyPr>
          <a:lstStyle/>
          <a:p>
            <a:pPr marL="0" lvl="0" indent="0" algn="ctr">
              <a:lnSpc>
                <a:spcPts val="9999"/>
              </a:lnSpc>
            </a:pPr>
            <a:r>
              <a:rPr lang="en-US" sz="9999" dirty="0">
                <a:solidFill>
                  <a:schemeClr val="tx2">
                    <a:lumMod val="60000"/>
                    <a:lumOff val="40000"/>
                  </a:schemeClr>
                </a:solidFill>
                <a:latin typeface="Telegraf Bold Bold"/>
              </a:rPr>
              <a:t>Target User</a:t>
            </a:r>
          </a:p>
        </p:txBody>
      </p:sp>
      <p:pic>
        <p:nvPicPr>
          <p:cNvPr id="26" name="Picture 25">
            <a:extLst>
              <a:ext uri="{FF2B5EF4-FFF2-40B4-BE49-F238E27FC236}">
                <a16:creationId xmlns:a16="http://schemas.microsoft.com/office/drawing/2014/main" id="{93D16DD5-E30E-FD97-1428-8E2888F2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27" name="Picture 26">
            <a:extLst>
              <a:ext uri="{FF2B5EF4-FFF2-40B4-BE49-F238E27FC236}">
                <a16:creationId xmlns:a16="http://schemas.microsoft.com/office/drawing/2014/main" id="{66EC3E19-1065-5C10-CE74-241FCD41DDA4}"/>
              </a:ext>
            </a:extLst>
          </p:cNvPr>
          <p:cNvPicPr>
            <a:picLocks noChangeAspect="1"/>
          </p:cNvPicPr>
          <p:nvPr/>
        </p:nvPicPr>
        <p:blipFill>
          <a:blip r:embed="rId3"/>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28" name="Picture 27">
            <a:extLst>
              <a:ext uri="{FF2B5EF4-FFF2-40B4-BE49-F238E27FC236}">
                <a16:creationId xmlns:a16="http://schemas.microsoft.com/office/drawing/2014/main" id="{A94678D8-06B1-278B-E424-7427431E0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6860" y="10448"/>
            <a:ext cx="3915420" cy="12077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1404553"/>
            <a:ext cx="16230602" cy="3357947"/>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028700" y="5143500"/>
            <a:ext cx="3761490" cy="4185556"/>
            <a:chOff x="0" y="-38100"/>
            <a:chExt cx="2025441" cy="2253788"/>
          </a:xfrm>
        </p:grpSpPr>
        <p:sp>
          <p:nvSpPr>
            <p:cNvPr id="6" name="Freeform 6"/>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dirty="0"/>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5185071" y="5143500"/>
            <a:ext cx="3761488" cy="4114800"/>
            <a:chOff x="0" y="0"/>
            <a:chExt cx="2025440" cy="2215688"/>
          </a:xfrm>
        </p:grpSpPr>
        <p:sp>
          <p:nvSpPr>
            <p:cNvPr id="9" name="Freeform 9"/>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9341441" y="5143500"/>
            <a:ext cx="3761488" cy="4114800"/>
            <a:chOff x="0" y="0"/>
            <a:chExt cx="2025440" cy="2215688"/>
          </a:xfrm>
        </p:grpSpPr>
        <p:sp>
          <p:nvSpPr>
            <p:cNvPr id="12" name="Freeform 12"/>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13497812" y="5143500"/>
            <a:ext cx="3761488" cy="4114800"/>
            <a:chOff x="0" y="0"/>
            <a:chExt cx="2025440" cy="2215688"/>
          </a:xfrm>
        </p:grpSpPr>
        <p:sp>
          <p:nvSpPr>
            <p:cNvPr id="15" name="Freeform 15"/>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7" name="Freeform 17"/>
          <p:cNvSpPr/>
          <p:nvPr/>
        </p:nvSpPr>
        <p:spPr>
          <a:xfrm>
            <a:off x="2300388" y="5668047"/>
            <a:ext cx="1218113" cy="1063080"/>
          </a:xfrm>
          <a:custGeom>
            <a:avLst/>
            <a:gdLst/>
            <a:ahLst/>
            <a:cxnLst/>
            <a:rect l="l" t="t" r="r" b="b"/>
            <a:pathLst>
              <a:path w="1218113" h="1063080">
                <a:moveTo>
                  <a:pt x="0" y="0"/>
                </a:moveTo>
                <a:lnTo>
                  <a:pt x="1218112" y="0"/>
                </a:lnTo>
                <a:lnTo>
                  <a:pt x="1218112" y="1063080"/>
                </a:lnTo>
                <a:lnTo>
                  <a:pt x="0" y="1063080"/>
                </a:lnTo>
                <a:lnTo>
                  <a:pt x="0" y="0"/>
                </a:lnTo>
                <a:close/>
              </a:path>
            </a:pathLst>
          </a:custGeom>
          <a:blipFill dpi="0" rotWithShape="1">
            <a:blip r:embed="rId2">
              <a:extLst>
                <a:ext uri="{96DAC541-7B7A-43D3-8B79-37D633B846F1}">
                  <asvg:svgBlip xmlns:asvg="http://schemas.microsoft.com/office/drawing/2016/SVG/main" r:embed="rId3"/>
                </a:ext>
              </a:extLst>
            </a:blip>
            <a:srcRect/>
            <a:stretch>
              <a:fillRect/>
            </a:stretch>
          </a:blipFill>
        </p:spPr>
        <p:txBody>
          <a:bodyPr/>
          <a:lstStyle/>
          <a:p>
            <a:endParaRPr lang="en-IN"/>
          </a:p>
        </p:txBody>
      </p:sp>
      <p:sp>
        <p:nvSpPr>
          <p:cNvPr id="18" name="Freeform 18"/>
          <p:cNvSpPr/>
          <p:nvPr/>
        </p:nvSpPr>
        <p:spPr>
          <a:xfrm>
            <a:off x="6662798" y="5668047"/>
            <a:ext cx="856263" cy="1063080"/>
          </a:xfrm>
          <a:custGeom>
            <a:avLst/>
            <a:gdLst/>
            <a:ahLst/>
            <a:cxnLst/>
            <a:rect l="l" t="t" r="r" b="b"/>
            <a:pathLst>
              <a:path w="856263" h="1063080">
                <a:moveTo>
                  <a:pt x="0" y="0"/>
                </a:moveTo>
                <a:lnTo>
                  <a:pt x="856263" y="0"/>
                </a:lnTo>
                <a:lnTo>
                  <a:pt x="856263" y="1063080"/>
                </a:lnTo>
                <a:lnTo>
                  <a:pt x="0" y="10630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a:off x="10606284" y="5668047"/>
            <a:ext cx="1231803" cy="1063080"/>
          </a:xfrm>
          <a:custGeom>
            <a:avLst/>
            <a:gdLst/>
            <a:ahLst/>
            <a:cxnLst/>
            <a:rect l="l" t="t" r="r" b="b"/>
            <a:pathLst>
              <a:path w="1231803" h="1063080">
                <a:moveTo>
                  <a:pt x="0" y="0"/>
                </a:moveTo>
                <a:lnTo>
                  <a:pt x="1231803" y="0"/>
                </a:lnTo>
                <a:lnTo>
                  <a:pt x="1231803" y="1063080"/>
                </a:lnTo>
                <a:lnTo>
                  <a:pt x="0" y="1063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0" name="Freeform 20"/>
          <p:cNvSpPr/>
          <p:nvPr/>
        </p:nvSpPr>
        <p:spPr>
          <a:xfrm>
            <a:off x="14817429" y="5668047"/>
            <a:ext cx="1122253" cy="1063080"/>
          </a:xfrm>
          <a:custGeom>
            <a:avLst/>
            <a:gdLst/>
            <a:ahLst/>
            <a:cxnLst/>
            <a:rect l="l" t="t" r="r" b="b"/>
            <a:pathLst>
              <a:path w="1122253" h="1063080">
                <a:moveTo>
                  <a:pt x="0" y="0"/>
                </a:moveTo>
                <a:lnTo>
                  <a:pt x="1122254" y="0"/>
                </a:lnTo>
                <a:lnTo>
                  <a:pt x="1122254" y="1063080"/>
                </a:lnTo>
                <a:lnTo>
                  <a:pt x="0" y="10630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1" name="TextBox 21"/>
          <p:cNvSpPr txBox="1"/>
          <p:nvPr/>
        </p:nvSpPr>
        <p:spPr>
          <a:xfrm>
            <a:off x="3858437" y="3213060"/>
            <a:ext cx="10571125" cy="849207"/>
          </a:xfrm>
          <a:prstGeom prst="rect">
            <a:avLst/>
          </a:prstGeom>
        </p:spPr>
        <p:txBody>
          <a:bodyPr wrap="square" lIns="0" tIns="0" rIns="0" bIns="0" rtlCol="0" anchor="t">
            <a:spAutoFit/>
          </a:bodyPr>
          <a:lstStyle/>
          <a:p>
            <a:pPr marL="0" lvl="0" indent="0" algn="ctr">
              <a:lnSpc>
                <a:spcPts val="3359"/>
              </a:lnSpc>
            </a:pPr>
            <a:r>
              <a:rPr lang="en-US" sz="2400" dirty="0">
                <a:solidFill>
                  <a:srgbClr val="1A1A1A"/>
                </a:solidFill>
                <a:latin typeface="Poppins"/>
              </a:rPr>
              <a:t>Your main Competitors and their products, how are they different and what value do you provide to your customers?</a:t>
            </a:r>
          </a:p>
        </p:txBody>
      </p:sp>
      <p:sp>
        <p:nvSpPr>
          <p:cNvPr id="22" name="TextBox 22"/>
          <p:cNvSpPr txBox="1"/>
          <p:nvPr/>
        </p:nvSpPr>
        <p:spPr>
          <a:xfrm>
            <a:off x="3319799" y="2050818"/>
            <a:ext cx="11648402" cy="1072578"/>
          </a:xfrm>
          <a:prstGeom prst="rect">
            <a:avLst/>
          </a:prstGeom>
        </p:spPr>
        <p:txBody>
          <a:bodyPr wrap="square" lIns="0" tIns="0" rIns="0" bIns="0" rtlCol="0" anchor="t">
            <a:spAutoFit/>
          </a:bodyPr>
          <a:lstStyle/>
          <a:p>
            <a:pPr marL="0" lvl="0" indent="0" algn="ctr">
              <a:lnSpc>
                <a:spcPts val="8000"/>
              </a:lnSpc>
            </a:pPr>
            <a:r>
              <a:rPr lang="en-US" sz="8000" dirty="0">
                <a:solidFill>
                  <a:srgbClr val="1A1A1A"/>
                </a:solidFill>
                <a:latin typeface="Telegraf Bold Bold"/>
              </a:rPr>
              <a:t>Competitive Analysis </a:t>
            </a:r>
          </a:p>
        </p:txBody>
      </p:sp>
      <p:sp>
        <p:nvSpPr>
          <p:cNvPr id="23" name="TextBox 23"/>
          <p:cNvSpPr txBox="1"/>
          <p:nvPr/>
        </p:nvSpPr>
        <p:spPr>
          <a:xfrm>
            <a:off x="1228743" y="7134225"/>
            <a:ext cx="3361402" cy="1715213"/>
          </a:xfrm>
          <a:prstGeom prst="rect">
            <a:avLst/>
          </a:prstGeom>
        </p:spPr>
        <p:txBody>
          <a:bodyPr lIns="0" tIns="0" rIns="0" bIns="0" rtlCol="0" anchor="t">
            <a:spAutoFit/>
          </a:bodyPr>
          <a:lstStyle/>
          <a:p>
            <a:pPr marL="0" lvl="0" indent="0" algn="ctr">
              <a:lnSpc>
                <a:spcPts val="3359"/>
              </a:lnSpc>
            </a:pPr>
            <a:r>
              <a:rPr lang="en-US" sz="2400" u="none" dirty="0">
                <a:solidFill>
                  <a:srgbClr val="1A1A1A"/>
                </a:solidFill>
                <a:latin typeface="Abadi" panose="020B0604020104020204" pitchFamily="34" charset="0"/>
              </a:rPr>
              <a:t>-&gt;Walmart</a:t>
            </a:r>
          </a:p>
          <a:p>
            <a:pPr marL="0" lvl="0" indent="0" algn="ctr">
              <a:lnSpc>
                <a:spcPts val="3359"/>
              </a:lnSpc>
            </a:pPr>
            <a:r>
              <a:rPr lang="en-US" sz="2400" dirty="0">
                <a:solidFill>
                  <a:srgbClr val="1A1A1A"/>
                </a:solidFill>
                <a:latin typeface="Abadi" panose="020B0604020104020204" pitchFamily="34" charset="0"/>
              </a:rPr>
              <a:t>-&gt;</a:t>
            </a:r>
            <a:r>
              <a:rPr lang="en-US" sz="2400" dirty="0" err="1">
                <a:solidFill>
                  <a:srgbClr val="1A1A1A"/>
                </a:solidFill>
                <a:latin typeface="Abadi" panose="020B0604020104020204" pitchFamily="34" charset="0"/>
              </a:rPr>
              <a:t>Modum</a:t>
            </a:r>
            <a:endParaRPr lang="en-US" sz="2400" dirty="0">
              <a:solidFill>
                <a:srgbClr val="1A1A1A"/>
              </a:solidFill>
              <a:latin typeface="Abadi" panose="020B0604020104020204" pitchFamily="34" charset="0"/>
            </a:endParaRPr>
          </a:p>
          <a:p>
            <a:pPr marL="0" lvl="0" indent="0" algn="ctr">
              <a:lnSpc>
                <a:spcPts val="3359"/>
              </a:lnSpc>
            </a:pPr>
            <a:r>
              <a:rPr lang="en-US" sz="2400" u="none" dirty="0">
                <a:solidFill>
                  <a:srgbClr val="1A1A1A"/>
                </a:solidFill>
                <a:latin typeface="Abadi" panose="020B0604020104020204" pitchFamily="34" charset="0"/>
              </a:rPr>
              <a:t>-&gt;</a:t>
            </a:r>
            <a:r>
              <a:rPr lang="en-US" sz="2400" u="none" dirty="0" err="1">
                <a:solidFill>
                  <a:srgbClr val="1A1A1A"/>
                </a:solidFill>
                <a:latin typeface="Abadi" panose="020B0604020104020204" pitchFamily="34" charset="0"/>
              </a:rPr>
              <a:t>Shipchain</a:t>
            </a:r>
            <a:endParaRPr lang="en-US" sz="2400" u="none" dirty="0">
              <a:solidFill>
                <a:srgbClr val="1A1A1A"/>
              </a:solidFill>
              <a:latin typeface="Abadi" panose="020B0604020104020204" pitchFamily="34" charset="0"/>
            </a:endParaRPr>
          </a:p>
          <a:p>
            <a:pPr marL="0" lvl="0" indent="0" algn="ctr">
              <a:lnSpc>
                <a:spcPts val="3359"/>
              </a:lnSpc>
            </a:pPr>
            <a:r>
              <a:rPr lang="en-US" sz="2400" dirty="0">
                <a:solidFill>
                  <a:srgbClr val="1A1A1A"/>
                </a:solidFill>
                <a:latin typeface="Abadi" panose="020B0604020104020204" pitchFamily="34" charset="0"/>
              </a:rPr>
              <a:t>-&gt;</a:t>
            </a:r>
            <a:r>
              <a:rPr lang="en-US" sz="2400" dirty="0" err="1">
                <a:solidFill>
                  <a:srgbClr val="1A1A1A"/>
                </a:solidFill>
                <a:latin typeface="Abadi" panose="020B0604020104020204" pitchFamily="34" charset="0"/>
              </a:rPr>
              <a:t>Ambrosus</a:t>
            </a:r>
            <a:endParaRPr lang="en-US" sz="2400" u="none" dirty="0">
              <a:solidFill>
                <a:srgbClr val="1A1A1A"/>
              </a:solidFill>
              <a:latin typeface="Abadi" panose="020B0604020104020204" pitchFamily="34" charset="0"/>
            </a:endParaRPr>
          </a:p>
        </p:txBody>
      </p:sp>
      <p:sp>
        <p:nvSpPr>
          <p:cNvPr id="24" name="TextBox 24"/>
          <p:cNvSpPr txBox="1"/>
          <p:nvPr/>
        </p:nvSpPr>
        <p:spPr>
          <a:xfrm>
            <a:off x="5385114" y="7134225"/>
            <a:ext cx="3361402" cy="1715213"/>
          </a:xfrm>
          <a:prstGeom prst="rect">
            <a:avLst/>
          </a:prstGeom>
        </p:spPr>
        <p:txBody>
          <a:bodyPr lIns="0" tIns="0" rIns="0" bIns="0" rtlCol="0" anchor="t">
            <a:spAutoFit/>
          </a:bodyPr>
          <a:lstStyle/>
          <a:p>
            <a:pPr marL="0" lvl="0" indent="0" algn="ctr">
              <a:lnSpc>
                <a:spcPts val="3359"/>
              </a:lnSpc>
            </a:pPr>
            <a:r>
              <a:rPr lang="en-US" sz="2400" u="none" dirty="0">
                <a:solidFill>
                  <a:srgbClr val="1A1A1A"/>
                </a:solidFill>
                <a:latin typeface="Abadi" panose="020B0604020104020204" pitchFamily="34" charset="0"/>
              </a:rPr>
              <a:t>Our Competitor mainly focus on </a:t>
            </a:r>
            <a:r>
              <a:rPr lang="en-US" sz="2400" u="none" dirty="0" err="1">
                <a:solidFill>
                  <a:srgbClr val="1A1A1A"/>
                </a:solidFill>
                <a:latin typeface="Abadi" panose="020B0604020104020204" pitchFamily="34" charset="0"/>
              </a:rPr>
              <a:t>specifc</a:t>
            </a:r>
            <a:r>
              <a:rPr lang="en-US" sz="2400" u="none" dirty="0">
                <a:solidFill>
                  <a:srgbClr val="1A1A1A"/>
                </a:solidFill>
                <a:latin typeface="Abadi" panose="020B0604020104020204" pitchFamily="34" charset="0"/>
              </a:rPr>
              <a:t> section </a:t>
            </a:r>
          </a:p>
          <a:p>
            <a:pPr marL="0" lvl="0" indent="0" algn="ctr">
              <a:lnSpc>
                <a:spcPts val="3359"/>
              </a:lnSpc>
            </a:pPr>
            <a:r>
              <a:rPr lang="en-US" sz="2400" dirty="0">
                <a:solidFill>
                  <a:srgbClr val="1A1A1A"/>
                </a:solidFill>
                <a:latin typeface="Abadi" panose="020B0604020104020204" pitchFamily="34" charset="0"/>
              </a:rPr>
              <a:t>We are </a:t>
            </a:r>
            <a:r>
              <a:rPr lang="en-US" sz="2400" dirty="0" err="1">
                <a:solidFill>
                  <a:srgbClr val="1A1A1A"/>
                </a:solidFill>
                <a:latin typeface="Abadi" panose="020B0604020104020204" pitchFamily="34" charset="0"/>
              </a:rPr>
              <a:t>ot</a:t>
            </a:r>
            <a:r>
              <a:rPr lang="en-US" sz="2400" dirty="0">
                <a:solidFill>
                  <a:srgbClr val="1A1A1A"/>
                </a:solidFill>
                <a:latin typeface="Abadi" panose="020B0604020104020204" pitchFamily="34" charset="0"/>
              </a:rPr>
              <a:t> going with any specific field</a:t>
            </a:r>
            <a:endParaRPr lang="en-US" sz="2400" u="none" dirty="0">
              <a:solidFill>
                <a:srgbClr val="1A1A1A"/>
              </a:solidFill>
              <a:latin typeface="Abadi" panose="020B0604020104020204" pitchFamily="34" charset="0"/>
            </a:endParaRPr>
          </a:p>
        </p:txBody>
      </p:sp>
      <p:sp>
        <p:nvSpPr>
          <p:cNvPr id="26" name="TextBox 26"/>
          <p:cNvSpPr txBox="1"/>
          <p:nvPr/>
        </p:nvSpPr>
        <p:spPr>
          <a:xfrm>
            <a:off x="13697855" y="7134225"/>
            <a:ext cx="3361402" cy="369332"/>
          </a:xfrm>
          <a:prstGeom prst="rect">
            <a:avLst/>
          </a:prstGeom>
        </p:spPr>
        <p:txBody>
          <a:bodyPr wrap="square" lIns="0" tIns="0" rIns="0" bIns="0" rtlCol="0" anchor="t">
            <a:spAutoFit/>
          </a:bodyPr>
          <a:lstStyle/>
          <a:p>
            <a:pPr algn="l"/>
            <a:r>
              <a:rPr lang="en-US" sz="2400" b="0" i="0" dirty="0">
                <a:solidFill>
                  <a:srgbClr val="202124"/>
                </a:solidFill>
                <a:effectLst/>
                <a:latin typeface="Abadi" panose="020B0604020104020204" pitchFamily="34" charset="0"/>
              </a:rPr>
              <a:t>Supply Chain Processes</a:t>
            </a:r>
          </a:p>
        </p:txBody>
      </p:sp>
      <p:sp>
        <p:nvSpPr>
          <p:cNvPr id="34" name="TextBox 24">
            <a:extLst>
              <a:ext uri="{FF2B5EF4-FFF2-40B4-BE49-F238E27FC236}">
                <a16:creationId xmlns:a16="http://schemas.microsoft.com/office/drawing/2014/main" id="{C194B701-F52D-2F92-171B-045C96F0FCA8}"/>
              </a:ext>
            </a:extLst>
          </p:cNvPr>
          <p:cNvSpPr txBox="1"/>
          <p:nvPr/>
        </p:nvSpPr>
        <p:spPr>
          <a:xfrm>
            <a:off x="9541484" y="7134225"/>
            <a:ext cx="3361402" cy="2151230"/>
          </a:xfrm>
          <a:prstGeom prst="rect">
            <a:avLst/>
          </a:prstGeom>
        </p:spPr>
        <p:txBody>
          <a:bodyPr lIns="0" tIns="0" rIns="0" bIns="0" rtlCol="0" anchor="t">
            <a:spAutoFit/>
          </a:bodyPr>
          <a:lstStyle/>
          <a:p>
            <a:pPr marL="0" lvl="0" indent="0" algn="ctr">
              <a:lnSpc>
                <a:spcPts val="3359"/>
              </a:lnSpc>
            </a:pPr>
            <a:r>
              <a:rPr lang="en-US" sz="2400" u="none" dirty="0">
                <a:solidFill>
                  <a:srgbClr val="1A1A1A"/>
                </a:solidFill>
                <a:latin typeface="Abadi" panose="020B0604020104020204" pitchFamily="34" charset="0"/>
              </a:rPr>
              <a:t>Our project will mainly focus on complete distribution System , where multiple layers are present</a:t>
            </a:r>
          </a:p>
        </p:txBody>
      </p:sp>
      <p:pic>
        <p:nvPicPr>
          <p:cNvPr id="28" name="Picture 27">
            <a:extLst>
              <a:ext uri="{FF2B5EF4-FFF2-40B4-BE49-F238E27FC236}">
                <a16:creationId xmlns:a16="http://schemas.microsoft.com/office/drawing/2014/main" id="{16CEA93A-27B6-7236-320B-03B3908D26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29" name="Picture 28">
            <a:extLst>
              <a:ext uri="{FF2B5EF4-FFF2-40B4-BE49-F238E27FC236}">
                <a16:creationId xmlns:a16="http://schemas.microsoft.com/office/drawing/2014/main" id="{CCCF81B6-2334-FAFB-C75D-9481F82E8D1E}"/>
              </a:ext>
            </a:extLst>
          </p:cNvPr>
          <p:cNvPicPr>
            <a:picLocks noChangeAspect="1"/>
          </p:cNvPicPr>
          <p:nvPr/>
        </p:nvPicPr>
        <p:blipFill>
          <a:blip r:embed="rId11"/>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30" name="Picture 29">
            <a:extLst>
              <a:ext uri="{FF2B5EF4-FFF2-40B4-BE49-F238E27FC236}">
                <a16:creationId xmlns:a16="http://schemas.microsoft.com/office/drawing/2014/main" id="{1F7498AC-2E5C-4102-D16F-66A3C18858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19061" y="6143"/>
            <a:ext cx="3915420" cy="1212031"/>
          </a:xfrm>
          <a:prstGeom prst="rect">
            <a:avLst/>
          </a:prstGeom>
        </p:spPr>
      </p:pic>
    </p:spTree>
    <p:extLst>
      <p:ext uri="{BB962C8B-B14F-4D97-AF65-F5344CB8AC3E}">
        <p14:creationId xmlns:p14="http://schemas.microsoft.com/office/powerpoint/2010/main" val="340760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863080" y="1276548"/>
            <a:ext cx="16230600" cy="1212391"/>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8" name="TextBox 38"/>
          <p:cNvSpPr txBox="1"/>
          <p:nvPr/>
        </p:nvSpPr>
        <p:spPr>
          <a:xfrm>
            <a:off x="4010836" y="2567711"/>
            <a:ext cx="10571124" cy="1721240"/>
          </a:xfrm>
          <a:prstGeom prst="rect">
            <a:avLst/>
          </a:prstGeom>
        </p:spPr>
        <p:txBody>
          <a:bodyPr lIns="0" tIns="0" rIns="0" bIns="0" rtlCol="0" anchor="t">
            <a:spAutoFit/>
          </a:bodyPr>
          <a:lstStyle/>
          <a:p>
            <a:pPr marL="0" lvl="0" indent="0" algn="ctr">
              <a:lnSpc>
                <a:spcPts val="3359"/>
              </a:lnSpc>
            </a:pPr>
            <a:r>
              <a:rPr lang="en-US" sz="2400" dirty="0">
                <a:solidFill>
                  <a:srgbClr val="1A1A1A"/>
                </a:solidFill>
                <a:latin typeface="Poppins"/>
              </a:rPr>
              <a:t>-&gt;Revenue Streams</a:t>
            </a:r>
          </a:p>
          <a:p>
            <a:pPr marL="0" lvl="0" indent="0" algn="ctr">
              <a:lnSpc>
                <a:spcPts val="3359"/>
              </a:lnSpc>
            </a:pPr>
            <a:r>
              <a:rPr lang="en-US" sz="2400" dirty="0">
                <a:solidFill>
                  <a:srgbClr val="1A1A1A"/>
                </a:solidFill>
                <a:latin typeface="Poppins"/>
              </a:rPr>
              <a:t>-&gt;Development Cost</a:t>
            </a:r>
          </a:p>
          <a:p>
            <a:pPr marL="0" lvl="0" indent="0" algn="ctr">
              <a:lnSpc>
                <a:spcPts val="3359"/>
              </a:lnSpc>
            </a:pPr>
            <a:r>
              <a:rPr lang="en-US" sz="2400" dirty="0">
                <a:solidFill>
                  <a:srgbClr val="1A1A1A"/>
                </a:solidFill>
                <a:latin typeface="Poppins"/>
              </a:rPr>
              <a:t>-&gt;Market Analysis</a:t>
            </a:r>
          </a:p>
          <a:p>
            <a:pPr marL="0" lvl="0" indent="0" algn="ctr">
              <a:lnSpc>
                <a:spcPts val="3359"/>
              </a:lnSpc>
            </a:pPr>
            <a:r>
              <a:rPr lang="en-US" sz="2400" dirty="0">
                <a:solidFill>
                  <a:srgbClr val="1A1A1A"/>
                </a:solidFill>
                <a:latin typeface="Poppins"/>
              </a:rPr>
              <a:t>-&gt;Monitoring and Evaluation Cost </a:t>
            </a:r>
          </a:p>
        </p:txBody>
      </p:sp>
      <p:sp>
        <p:nvSpPr>
          <p:cNvPr id="39" name="TextBox 39"/>
          <p:cNvSpPr txBox="1"/>
          <p:nvPr/>
        </p:nvSpPr>
        <p:spPr>
          <a:xfrm>
            <a:off x="3472198" y="1376066"/>
            <a:ext cx="11648401" cy="1040285"/>
          </a:xfrm>
          <a:prstGeom prst="rect">
            <a:avLst/>
          </a:prstGeom>
        </p:spPr>
        <p:txBody>
          <a:bodyPr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Financial Assessment </a:t>
            </a:r>
          </a:p>
        </p:txBody>
      </p:sp>
      <p:pic>
        <p:nvPicPr>
          <p:cNvPr id="7" name="Picture 6">
            <a:extLst>
              <a:ext uri="{FF2B5EF4-FFF2-40B4-BE49-F238E27FC236}">
                <a16:creationId xmlns:a16="http://schemas.microsoft.com/office/drawing/2014/main" id="{C8A9DA95-C31A-5FB6-B0BC-BE7F22E5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91"/>
            <a:ext cx="6322215" cy="1126285"/>
          </a:xfrm>
          <a:prstGeom prst="rect">
            <a:avLst/>
          </a:prstGeom>
        </p:spPr>
      </p:pic>
      <p:pic>
        <p:nvPicPr>
          <p:cNvPr id="8" name="Picture 7">
            <a:extLst>
              <a:ext uri="{FF2B5EF4-FFF2-40B4-BE49-F238E27FC236}">
                <a16:creationId xmlns:a16="http://schemas.microsoft.com/office/drawing/2014/main" id="{B35E6B07-95DC-A0CF-8766-51A57CD1F307}"/>
              </a:ext>
            </a:extLst>
          </p:cNvPr>
          <p:cNvPicPr>
            <a:picLocks noChangeAspect="1"/>
          </p:cNvPicPr>
          <p:nvPr/>
        </p:nvPicPr>
        <p:blipFill>
          <a:blip r:embed="rId3"/>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9" name="Picture 8">
            <a:extLst>
              <a:ext uri="{FF2B5EF4-FFF2-40B4-BE49-F238E27FC236}">
                <a16:creationId xmlns:a16="http://schemas.microsoft.com/office/drawing/2014/main" id="{11AE05D0-0A83-02D4-59B5-110B82181D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816" y="-6070"/>
            <a:ext cx="3915420" cy="1203846"/>
          </a:xfrm>
          <a:prstGeom prst="rect">
            <a:avLst/>
          </a:prstGeom>
        </p:spPr>
      </p:pic>
    </p:spTree>
    <p:extLst>
      <p:ext uri="{BB962C8B-B14F-4D97-AF65-F5344CB8AC3E}">
        <p14:creationId xmlns:p14="http://schemas.microsoft.com/office/powerpoint/2010/main" val="181755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685800" y="1333500"/>
            <a:ext cx="16230600" cy="1212391"/>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8" name="TextBox 38"/>
          <p:cNvSpPr txBox="1"/>
          <p:nvPr/>
        </p:nvSpPr>
        <p:spPr>
          <a:xfrm>
            <a:off x="1905000" y="2591611"/>
            <a:ext cx="14401800" cy="1284069"/>
          </a:xfrm>
          <a:prstGeom prst="rect">
            <a:avLst/>
          </a:prstGeom>
        </p:spPr>
        <p:txBody>
          <a:bodyPr wrap="square" lIns="0" tIns="0" rIns="0" bIns="0" rtlCol="0" anchor="t">
            <a:spAutoFit/>
          </a:bodyPr>
          <a:lstStyle/>
          <a:p>
            <a:pPr marL="0" lvl="0" indent="0" algn="ctr">
              <a:lnSpc>
                <a:spcPts val="3359"/>
              </a:lnSpc>
            </a:pPr>
            <a:r>
              <a:rPr lang="en-US" sz="2400" b="0" i="0" dirty="0">
                <a:solidFill>
                  <a:srgbClr val="202124"/>
                </a:solidFill>
                <a:effectLst/>
                <a:latin typeface="Abadi" panose="020B0604020104020204" pitchFamily="34" charset="0"/>
              </a:rPr>
              <a:t>A revenue model is </a:t>
            </a:r>
            <a:r>
              <a:rPr lang="en-US" sz="2400" b="0" i="0" dirty="0">
                <a:solidFill>
                  <a:srgbClr val="040C28"/>
                </a:solidFill>
                <a:effectLst/>
                <a:latin typeface="Abadi" panose="020B0604020104020204" pitchFamily="34" charset="0"/>
              </a:rPr>
              <a:t>a framework for generating financial income</a:t>
            </a:r>
            <a:r>
              <a:rPr lang="en-US" sz="2400" b="0" i="0" dirty="0">
                <a:solidFill>
                  <a:srgbClr val="202124"/>
                </a:solidFill>
                <a:effectLst/>
                <a:latin typeface="Abadi" panose="020B0604020104020204" pitchFamily="34" charset="0"/>
              </a:rPr>
              <a:t>. It identifies which revenue source to pursue, what value to offer, how to price the value, and who pays for the value. It is a key component of a company's business model.</a:t>
            </a:r>
            <a:endParaRPr lang="en-US" sz="2400" dirty="0">
              <a:solidFill>
                <a:srgbClr val="1A1A1A"/>
              </a:solidFill>
              <a:latin typeface="Abadi" panose="020B0604020104020204" pitchFamily="34" charset="0"/>
            </a:endParaRPr>
          </a:p>
        </p:txBody>
      </p:sp>
      <p:sp>
        <p:nvSpPr>
          <p:cNvPr id="39" name="TextBox 39"/>
          <p:cNvSpPr txBox="1"/>
          <p:nvPr/>
        </p:nvSpPr>
        <p:spPr>
          <a:xfrm>
            <a:off x="3319798" y="1528466"/>
            <a:ext cx="11648401" cy="1040285"/>
          </a:xfrm>
          <a:prstGeom prst="rect">
            <a:avLst/>
          </a:prstGeom>
        </p:spPr>
        <p:txBody>
          <a:bodyPr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Revenue Model</a:t>
            </a:r>
          </a:p>
        </p:txBody>
      </p:sp>
      <p:pic>
        <p:nvPicPr>
          <p:cNvPr id="7" name="Picture 6">
            <a:extLst>
              <a:ext uri="{FF2B5EF4-FFF2-40B4-BE49-F238E27FC236}">
                <a16:creationId xmlns:a16="http://schemas.microsoft.com/office/drawing/2014/main" id="{5537FD75-AEC3-A03E-F0D8-7F3B40CF3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8" name="Picture 7">
            <a:extLst>
              <a:ext uri="{FF2B5EF4-FFF2-40B4-BE49-F238E27FC236}">
                <a16:creationId xmlns:a16="http://schemas.microsoft.com/office/drawing/2014/main" id="{4F7E69BC-CB87-C411-9B52-30E204736FA7}"/>
              </a:ext>
            </a:extLst>
          </p:cNvPr>
          <p:cNvPicPr>
            <a:picLocks noChangeAspect="1"/>
          </p:cNvPicPr>
          <p:nvPr/>
        </p:nvPicPr>
        <p:blipFill>
          <a:blip r:embed="rId3"/>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9" name="Picture 8">
            <a:extLst>
              <a:ext uri="{FF2B5EF4-FFF2-40B4-BE49-F238E27FC236}">
                <a16:creationId xmlns:a16="http://schemas.microsoft.com/office/drawing/2014/main" id="{0107A1CA-43C2-9330-EB1F-2FEFD390F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816" y="0"/>
            <a:ext cx="3915420" cy="1212391"/>
          </a:xfrm>
          <a:prstGeom prst="rect">
            <a:avLst/>
          </a:prstGeom>
        </p:spPr>
      </p:pic>
      <p:sp>
        <p:nvSpPr>
          <p:cNvPr id="5" name="TextBox 4">
            <a:extLst>
              <a:ext uri="{FF2B5EF4-FFF2-40B4-BE49-F238E27FC236}">
                <a16:creationId xmlns:a16="http://schemas.microsoft.com/office/drawing/2014/main" id="{4F23E0F7-67DF-4979-3878-3FC8BAA3CDC7}"/>
              </a:ext>
            </a:extLst>
          </p:cNvPr>
          <p:cNvSpPr txBox="1"/>
          <p:nvPr/>
        </p:nvSpPr>
        <p:spPr>
          <a:xfrm>
            <a:off x="2248134" y="4495427"/>
            <a:ext cx="14401800" cy="3785652"/>
          </a:xfrm>
          <a:prstGeom prst="rect">
            <a:avLst/>
          </a:prstGeom>
          <a:noFill/>
        </p:spPr>
        <p:txBody>
          <a:bodyPr wrap="square" rtlCol="0">
            <a:spAutoFit/>
          </a:bodyPr>
          <a:lstStyle/>
          <a:p>
            <a:r>
              <a:rPr lang="en-US" sz="2400" dirty="0">
                <a:latin typeface="Abadi" panose="020B0604020104020204" pitchFamily="34" charset="0"/>
              </a:rPr>
              <a:t>Subscription-Based Model: Customers pay a recurring subscription fee to access and use the blockchain supply chain platform. The subscription fee can be based on factors such as the number of users, volume of transactions, or level of features and support provided.</a:t>
            </a:r>
          </a:p>
          <a:p>
            <a:endParaRPr lang="en-US" sz="2400" dirty="0">
              <a:latin typeface="Abadi" panose="020B0604020104020204" pitchFamily="34" charset="0"/>
            </a:endParaRPr>
          </a:p>
          <a:p>
            <a:r>
              <a:rPr lang="en-US" sz="2400" dirty="0">
                <a:latin typeface="Abadi" panose="020B0604020104020204" pitchFamily="34" charset="0"/>
              </a:rPr>
              <a:t>Per-Transaction Fees: The company charges a fee for each transaction processed on the blockchain platform. This model is often suitable for businesses that have a high volume of transactions or require a pay-as-you-go pricing structure.</a:t>
            </a:r>
          </a:p>
          <a:p>
            <a:endParaRPr lang="en-US" sz="2400" dirty="0">
              <a:latin typeface="Abadi" panose="020B0604020104020204" pitchFamily="34" charset="0"/>
            </a:endParaRPr>
          </a:p>
          <a:p>
            <a:r>
              <a:rPr lang="en-US" sz="2400" dirty="0">
                <a:latin typeface="Abadi" panose="020B0604020104020204" pitchFamily="34" charset="0"/>
              </a:rPr>
              <a:t>Licensing Fees: Companies may charge licensing fees for the use of their blockchain supply chain software. This can involve one-time upfront payments or ongoing royalties based on usage.</a:t>
            </a:r>
            <a:endParaRPr lang="en-IN" sz="2400" dirty="0">
              <a:latin typeface="Abadi" panose="020B0604020104020204" pitchFamily="34" charset="0"/>
            </a:endParaRPr>
          </a:p>
        </p:txBody>
      </p:sp>
    </p:spTree>
    <p:extLst>
      <p:ext uri="{BB962C8B-B14F-4D97-AF65-F5344CB8AC3E}">
        <p14:creationId xmlns:p14="http://schemas.microsoft.com/office/powerpoint/2010/main" val="17039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1567894"/>
            <a:ext cx="16040100" cy="3270806"/>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417220" y="5443121"/>
            <a:ext cx="3372968" cy="3060445"/>
            <a:chOff x="0" y="0"/>
            <a:chExt cx="1816235" cy="1647951"/>
          </a:xfrm>
        </p:grpSpPr>
        <p:sp>
          <p:nvSpPr>
            <p:cNvPr id="6" name="Freeform 6"/>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5446880" y="5443121"/>
            <a:ext cx="3372968" cy="3060445"/>
            <a:chOff x="0" y="0"/>
            <a:chExt cx="1816235" cy="1647951"/>
          </a:xfrm>
        </p:grpSpPr>
        <p:sp>
          <p:nvSpPr>
            <p:cNvPr id="9" name="Freeform 9"/>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9470948" y="5443121"/>
            <a:ext cx="3372968" cy="3060445"/>
            <a:chOff x="0" y="0"/>
            <a:chExt cx="1816235" cy="1647951"/>
          </a:xfrm>
        </p:grpSpPr>
        <p:sp>
          <p:nvSpPr>
            <p:cNvPr id="12" name="Freeform 12"/>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13501141" y="5426037"/>
            <a:ext cx="3372968" cy="3060445"/>
            <a:chOff x="0" y="0"/>
            <a:chExt cx="1816235" cy="1647951"/>
          </a:xfrm>
        </p:grpSpPr>
        <p:sp>
          <p:nvSpPr>
            <p:cNvPr id="15" name="Freeform 15"/>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8" name="Freeform 18"/>
          <p:cNvSpPr/>
          <p:nvPr/>
        </p:nvSpPr>
        <p:spPr>
          <a:xfrm>
            <a:off x="2348970"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p:spPr>
        <p:style>
          <a:lnRef idx="0">
            <a:schemeClr val="accent1"/>
          </a:lnRef>
          <a:fillRef idx="3">
            <a:schemeClr val="accent1"/>
          </a:fillRef>
          <a:effectRef idx="3">
            <a:schemeClr val="accent1"/>
          </a:effectRef>
          <a:fontRef idx="minor">
            <a:schemeClr val="lt1"/>
          </a:fontRef>
        </p:style>
        <p:txBody>
          <a:bodyPr/>
          <a:lstStyle/>
          <a:p>
            <a:endParaRPr lang="en-IN" dirty="0"/>
          </a:p>
        </p:txBody>
      </p:sp>
      <p:sp>
        <p:nvSpPr>
          <p:cNvPr id="21" name="Freeform 21"/>
          <p:cNvSpPr/>
          <p:nvPr/>
        </p:nvSpPr>
        <p:spPr>
          <a:xfrm>
            <a:off x="6378630"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ln/>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24" name="Freeform 24"/>
          <p:cNvSpPr/>
          <p:nvPr/>
        </p:nvSpPr>
        <p:spPr>
          <a:xfrm>
            <a:off x="10402698"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27" name="Freeform 27"/>
          <p:cNvSpPr/>
          <p:nvPr/>
        </p:nvSpPr>
        <p:spPr>
          <a:xfrm>
            <a:off x="14426766"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29" name="AutoShape 29"/>
          <p:cNvSpPr/>
          <p:nvPr/>
        </p:nvSpPr>
        <p:spPr>
          <a:xfrm>
            <a:off x="3858438" y="8465466"/>
            <a:ext cx="2529526" cy="21016"/>
          </a:xfrm>
          <a:prstGeom prst="line">
            <a:avLst/>
          </a:prstGeom>
          <a:ln w="76200" cap="flat">
            <a:solidFill>
              <a:srgbClr val="1A1A1A"/>
            </a:solidFill>
            <a:prstDash val="solid"/>
            <a:headEnd type="none" w="sm" len="sm"/>
            <a:tailEnd type="triangle" w="lg" len="med"/>
          </a:ln>
        </p:spPr>
        <p:txBody>
          <a:bodyPr/>
          <a:lstStyle/>
          <a:p>
            <a:endParaRPr lang="en-IN"/>
          </a:p>
        </p:txBody>
      </p:sp>
      <p:sp>
        <p:nvSpPr>
          <p:cNvPr id="30" name="AutoShape 30"/>
          <p:cNvSpPr/>
          <p:nvPr/>
        </p:nvSpPr>
        <p:spPr>
          <a:xfrm>
            <a:off x="7888098" y="8465466"/>
            <a:ext cx="2520192" cy="0"/>
          </a:xfrm>
          <a:prstGeom prst="line">
            <a:avLst/>
          </a:prstGeom>
          <a:ln w="76200" cap="flat">
            <a:solidFill>
              <a:srgbClr val="1A1A1A"/>
            </a:solidFill>
            <a:prstDash val="solid"/>
            <a:headEnd type="none" w="sm" len="sm"/>
            <a:tailEnd type="triangle" w="lg" len="med"/>
          </a:ln>
        </p:spPr>
        <p:txBody>
          <a:bodyPr/>
          <a:lstStyle/>
          <a:p>
            <a:endParaRPr lang="en-IN"/>
          </a:p>
        </p:txBody>
      </p:sp>
      <p:sp>
        <p:nvSpPr>
          <p:cNvPr id="31" name="AutoShape 31"/>
          <p:cNvSpPr/>
          <p:nvPr/>
        </p:nvSpPr>
        <p:spPr>
          <a:xfrm>
            <a:off x="11912166" y="8465466"/>
            <a:ext cx="2520192" cy="0"/>
          </a:xfrm>
          <a:prstGeom prst="line">
            <a:avLst/>
          </a:prstGeom>
          <a:ln w="76200" cap="flat">
            <a:solidFill>
              <a:srgbClr val="1A1A1A"/>
            </a:solidFill>
            <a:prstDash val="solid"/>
            <a:headEnd type="none" w="sm" len="sm"/>
            <a:tailEnd type="triangle" w="lg" len="med"/>
          </a:ln>
        </p:spPr>
        <p:txBody>
          <a:bodyPr/>
          <a:lstStyle/>
          <a:p>
            <a:endParaRPr lang="en-IN"/>
          </a:p>
        </p:txBody>
      </p:sp>
      <p:sp>
        <p:nvSpPr>
          <p:cNvPr id="32" name="Freeform 32"/>
          <p:cNvSpPr/>
          <p:nvPr/>
        </p:nvSpPr>
        <p:spPr>
          <a:xfrm>
            <a:off x="2624010" y="7978697"/>
            <a:ext cx="959388" cy="839028"/>
          </a:xfrm>
          <a:custGeom>
            <a:avLst/>
            <a:gdLst/>
            <a:ahLst/>
            <a:cxnLst/>
            <a:rect l="l" t="t" r="r" b="b"/>
            <a:pathLst>
              <a:path w="959388" h="839028">
                <a:moveTo>
                  <a:pt x="0" y="0"/>
                </a:moveTo>
                <a:lnTo>
                  <a:pt x="959388" y="0"/>
                </a:lnTo>
                <a:lnTo>
                  <a:pt x="959388" y="839028"/>
                </a:lnTo>
                <a:lnTo>
                  <a:pt x="0" y="839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3" name="Freeform 33"/>
          <p:cNvSpPr/>
          <p:nvPr/>
        </p:nvSpPr>
        <p:spPr>
          <a:xfrm>
            <a:off x="6602094" y="8244400"/>
            <a:ext cx="1056948" cy="594533"/>
          </a:xfrm>
          <a:custGeom>
            <a:avLst/>
            <a:gdLst/>
            <a:ahLst/>
            <a:cxnLst/>
            <a:rect l="l" t="t" r="r" b="b"/>
            <a:pathLst>
              <a:path w="1056948" h="594533">
                <a:moveTo>
                  <a:pt x="0" y="0"/>
                </a:moveTo>
                <a:lnTo>
                  <a:pt x="1056948" y="0"/>
                </a:lnTo>
                <a:lnTo>
                  <a:pt x="1056948" y="594533"/>
                </a:lnTo>
                <a:lnTo>
                  <a:pt x="0" y="5945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4" name="Freeform 34"/>
          <p:cNvSpPr/>
          <p:nvPr/>
        </p:nvSpPr>
        <p:spPr>
          <a:xfrm>
            <a:off x="10616828" y="8155239"/>
            <a:ext cx="1081208" cy="662486"/>
          </a:xfrm>
          <a:custGeom>
            <a:avLst/>
            <a:gdLst/>
            <a:ahLst/>
            <a:cxnLst/>
            <a:rect l="l" t="t" r="r" b="b"/>
            <a:pathLst>
              <a:path w="1081208" h="662486">
                <a:moveTo>
                  <a:pt x="0" y="0"/>
                </a:moveTo>
                <a:lnTo>
                  <a:pt x="1081208" y="0"/>
                </a:lnTo>
                <a:lnTo>
                  <a:pt x="1081208" y="662486"/>
                </a:lnTo>
                <a:lnTo>
                  <a:pt x="0" y="6624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5" name="Freeform 35"/>
          <p:cNvSpPr/>
          <p:nvPr/>
        </p:nvSpPr>
        <p:spPr>
          <a:xfrm>
            <a:off x="14840287" y="7976629"/>
            <a:ext cx="694675" cy="1019707"/>
          </a:xfrm>
          <a:custGeom>
            <a:avLst/>
            <a:gdLst/>
            <a:ahLst/>
            <a:cxnLst/>
            <a:rect l="l" t="t" r="r" b="b"/>
            <a:pathLst>
              <a:path w="694675" h="1019707">
                <a:moveTo>
                  <a:pt x="0" y="0"/>
                </a:moveTo>
                <a:lnTo>
                  <a:pt x="694675" y="0"/>
                </a:lnTo>
                <a:lnTo>
                  <a:pt x="694675" y="1019707"/>
                </a:lnTo>
                <a:lnTo>
                  <a:pt x="0" y="10197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36" name="TextBox 36"/>
          <p:cNvSpPr txBox="1"/>
          <p:nvPr/>
        </p:nvSpPr>
        <p:spPr>
          <a:xfrm>
            <a:off x="1845487" y="6956260"/>
            <a:ext cx="2516435" cy="365100"/>
          </a:xfrm>
          <a:prstGeom prst="rect">
            <a:avLst/>
          </a:prstGeom>
        </p:spPr>
        <p:txBody>
          <a:bodyPr lIns="0" tIns="0" rIns="0" bIns="0" rtlCol="0" anchor="t">
            <a:spAutoFit/>
          </a:bodyPr>
          <a:lstStyle/>
          <a:p>
            <a:pPr marL="0" lvl="0" indent="0" algn="ctr">
              <a:lnSpc>
                <a:spcPts val="2879"/>
              </a:lnSpc>
            </a:pPr>
            <a:r>
              <a:rPr lang="en-US" sz="2400" dirty="0">
                <a:solidFill>
                  <a:srgbClr val="1A1A1A"/>
                </a:solidFill>
                <a:latin typeface="Poppins"/>
              </a:rPr>
              <a:t>Q1 2024</a:t>
            </a:r>
          </a:p>
        </p:txBody>
      </p:sp>
      <p:sp>
        <p:nvSpPr>
          <p:cNvPr id="37" name="TextBox 37"/>
          <p:cNvSpPr txBox="1"/>
          <p:nvPr/>
        </p:nvSpPr>
        <p:spPr>
          <a:xfrm>
            <a:off x="1620401" y="6134252"/>
            <a:ext cx="2966607" cy="778002"/>
          </a:xfrm>
          <a:prstGeom prst="rect">
            <a:avLst/>
          </a:prstGeom>
        </p:spPr>
        <p:txBody>
          <a:bodyPr lIns="0" tIns="0" rIns="0" bIns="0" rtlCol="0" anchor="t">
            <a:spAutoFit/>
          </a:bodyPr>
          <a:lstStyle/>
          <a:p>
            <a:pPr marL="0" lvl="0" indent="0" algn="ctr">
              <a:lnSpc>
                <a:spcPts val="5964"/>
              </a:lnSpc>
            </a:pPr>
            <a:r>
              <a:rPr lang="en-US" sz="4200" dirty="0">
                <a:solidFill>
                  <a:srgbClr val="1A1A1A"/>
                </a:solidFill>
                <a:latin typeface="Telegraf Bold"/>
              </a:rPr>
              <a:t>Prototype</a:t>
            </a:r>
          </a:p>
        </p:txBody>
      </p:sp>
      <p:sp>
        <p:nvSpPr>
          <p:cNvPr id="38" name="TextBox 38"/>
          <p:cNvSpPr txBox="1"/>
          <p:nvPr/>
        </p:nvSpPr>
        <p:spPr>
          <a:xfrm>
            <a:off x="3858438" y="3309584"/>
            <a:ext cx="10447050" cy="849207"/>
          </a:xfrm>
          <a:prstGeom prst="rect">
            <a:avLst/>
          </a:prstGeom>
        </p:spPr>
        <p:txBody>
          <a:bodyPr wrap="square" lIns="0" tIns="0" rIns="0" bIns="0" rtlCol="0" anchor="t">
            <a:spAutoFit/>
          </a:bodyPr>
          <a:lstStyle/>
          <a:p>
            <a:pPr marL="0" lvl="0" indent="0" algn="ctr">
              <a:lnSpc>
                <a:spcPts val="3359"/>
              </a:lnSpc>
            </a:pPr>
            <a:r>
              <a:rPr lang="en-US" sz="2400" dirty="0">
                <a:solidFill>
                  <a:srgbClr val="1A1A1A"/>
                </a:solidFill>
                <a:latin typeface="Poppins"/>
              </a:rPr>
              <a:t>What are your next steps and goals? How much support do you need from investors and what will it get you?</a:t>
            </a:r>
          </a:p>
        </p:txBody>
      </p:sp>
      <p:sp>
        <p:nvSpPr>
          <p:cNvPr id="39" name="TextBox 39"/>
          <p:cNvSpPr txBox="1"/>
          <p:nvPr/>
        </p:nvSpPr>
        <p:spPr>
          <a:xfrm>
            <a:off x="3319799" y="2154851"/>
            <a:ext cx="11511683" cy="1044744"/>
          </a:xfrm>
          <a:prstGeom prst="rect">
            <a:avLst/>
          </a:prstGeom>
        </p:spPr>
        <p:txBody>
          <a:bodyPr wrap="square"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Future Roadmap</a:t>
            </a:r>
          </a:p>
        </p:txBody>
      </p:sp>
      <p:sp>
        <p:nvSpPr>
          <p:cNvPr id="40" name="TextBox 40"/>
          <p:cNvSpPr txBox="1"/>
          <p:nvPr/>
        </p:nvSpPr>
        <p:spPr>
          <a:xfrm>
            <a:off x="5872351" y="6956260"/>
            <a:ext cx="2516435" cy="365100"/>
          </a:xfrm>
          <a:prstGeom prst="rect">
            <a:avLst/>
          </a:prstGeom>
        </p:spPr>
        <p:txBody>
          <a:bodyPr lIns="0" tIns="0" rIns="0" bIns="0" rtlCol="0" anchor="t">
            <a:spAutoFit/>
          </a:bodyPr>
          <a:lstStyle/>
          <a:p>
            <a:pPr marL="0" lvl="0" indent="0" algn="ctr">
              <a:lnSpc>
                <a:spcPts val="2879"/>
              </a:lnSpc>
            </a:pPr>
            <a:r>
              <a:rPr lang="en-US" sz="2400" dirty="0">
                <a:solidFill>
                  <a:srgbClr val="1A1A1A"/>
                </a:solidFill>
                <a:latin typeface="Poppins"/>
              </a:rPr>
              <a:t>Q4 2024</a:t>
            </a:r>
          </a:p>
        </p:txBody>
      </p:sp>
      <p:sp>
        <p:nvSpPr>
          <p:cNvPr id="41" name="TextBox 41"/>
          <p:cNvSpPr txBox="1"/>
          <p:nvPr/>
        </p:nvSpPr>
        <p:spPr>
          <a:xfrm>
            <a:off x="5647265" y="6134252"/>
            <a:ext cx="2966607" cy="778002"/>
          </a:xfrm>
          <a:prstGeom prst="rect">
            <a:avLst/>
          </a:prstGeom>
        </p:spPr>
        <p:txBody>
          <a:bodyPr lIns="0" tIns="0" rIns="0" bIns="0" rtlCol="0" anchor="t">
            <a:spAutoFit/>
          </a:bodyPr>
          <a:lstStyle/>
          <a:p>
            <a:pPr marL="0" lvl="0" indent="0" algn="ctr">
              <a:lnSpc>
                <a:spcPts val="5964"/>
              </a:lnSpc>
            </a:pPr>
            <a:r>
              <a:rPr lang="en-US" sz="4200" dirty="0">
                <a:solidFill>
                  <a:srgbClr val="1A1A1A"/>
                </a:solidFill>
                <a:latin typeface="Telegraf Bold"/>
              </a:rPr>
              <a:t>Launch</a:t>
            </a:r>
          </a:p>
        </p:txBody>
      </p:sp>
      <p:sp>
        <p:nvSpPr>
          <p:cNvPr id="42" name="TextBox 42"/>
          <p:cNvSpPr txBox="1"/>
          <p:nvPr/>
        </p:nvSpPr>
        <p:spPr>
          <a:xfrm>
            <a:off x="9899215" y="6956260"/>
            <a:ext cx="2516435" cy="365100"/>
          </a:xfrm>
          <a:prstGeom prst="rect">
            <a:avLst/>
          </a:prstGeom>
        </p:spPr>
        <p:txBody>
          <a:bodyPr lIns="0" tIns="0" rIns="0" bIns="0" rtlCol="0" anchor="t">
            <a:spAutoFit/>
          </a:bodyPr>
          <a:lstStyle/>
          <a:p>
            <a:pPr marL="0" lvl="0" indent="0" algn="ctr">
              <a:lnSpc>
                <a:spcPts val="2879"/>
              </a:lnSpc>
            </a:pPr>
            <a:r>
              <a:rPr lang="en-US" sz="2400" dirty="0">
                <a:solidFill>
                  <a:srgbClr val="1A1A1A"/>
                </a:solidFill>
                <a:latin typeface="Poppins"/>
              </a:rPr>
              <a:t>Q1 2025</a:t>
            </a:r>
          </a:p>
        </p:txBody>
      </p:sp>
      <p:sp>
        <p:nvSpPr>
          <p:cNvPr id="43" name="TextBox 43"/>
          <p:cNvSpPr txBox="1"/>
          <p:nvPr/>
        </p:nvSpPr>
        <p:spPr>
          <a:xfrm>
            <a:off x="9674129" y="6134252"/>
            <a:ext cx="2966607" cy="778002"/>
          </a:xfrm>
          <a:prstGeom prst="rect">
            <a:avLst/>
          </a:prstGeom>
        </p:spPr>
        <p:txBody>
          <a:bodyPr lIns="0" tIns="0" rIns="0" bIns="0" rtlCol="0" anchor="t">
            <a:spAutoFit/>
          </a:bodyPr>
          <a:lstStyle/>
          <a:p>
            <a:pPr marL="0" lvl="0" indent="0" algn="ctr">
              <a:lnSpc>
                <a:spcPts val="5964"/>
              </a:lnSpc>
            </a:pPr>
            <a:r>
              <a:rPr lang="en-US" sz="4200">
                <a:solidFill>
                  <a:srgbClr val="1A1A1A"/>
                </a:solidFill>
                <a:latin typeface="Telegraf Bold"/>
              </a:rPr>
              <a:t>V2.0</a:t>
            </a:r>
          </a:p>
        </p:txBody>
      </p:sp>
      <p:sp>
        <p:nvSpPr>
          <p:cNvPr id="44" name="TextBox 44"/>
          <p:cNvSpPr txBox="1"/>
          <p:nvPr/>
        </p:nvSpPr>
        <p:spPr>
          <a:xfrm>
            <a:off x="13926079" y="6956260"/>
            <a:ext cx="2516435" cy="365100"/>
          </a:xfrm>
          <a:prstGeom prst="rect">
            <a:avLst/>
          </a:prstGeom>
        </p:spPr>
        <p:txBody>
          <a:bodyPr lIns="0" tIns="0" rIns="0" bIns="0" rtlCol="0" anchor="t">
            <a:spAutoFit/>
          </a:bodyPr>
          <a:lstStyle/>
          <a:p>
            <a:pPr marL="0" lvl="0" indent="0" algn="ctr">
              <a:lnSpc>
                <a:spcPts val="2879"/>
              </a:lnSpc>
            </a:pPr>
            <a:r>
              <a:rPr lang="en-US" sz="2400" dirty="0">
                <a:solidFill>
                  <a:srgbClr val="1A1A1A"/>
                </a:solidFill>
                <a:latin typeface="Poppins"/>
              </a:rPr>
              <a:t>Q4 2025</a:t>
            </a:r>
          </a:p>
        </p:txBody>
      </p:sp>
      <p:sp>
        <p:nvSpPr>
          <p:cNvPr id="45" name="TextBox 45"/>
          <p:cNvSpPr txBox="1"/>
          <p:nvPr/>
        </p:nvSpPr>
        <p:spPr>
          <a:xfrm>
            <a:off x="13700993" y="6134252"/>
            <a:ext cx="2966607" cy="778002"/>
          </a:xfrm>
          <a:prstGeom prst="rect">
            <a:avLst/>
          </a:prstGeom>
        </p:spPr>
        <p:txBody>
          <a:bodyPr lIns="0" tIns="0" rIns="0" bIns="0" rtlCol="0" anchor="t">
            <a:spAutoFit/>
          </a:bodyPr>
          <a:lstStyle/>
          <a:p>
            <a:pPr marL="0" lvl="0" indent="0" algn="ctr">
              <a:lnSpc>
                <a:spcPts val="5964"/>
              </a:lnSpc>
            </a:pPr>
            <a:r>
              <a:rPr lang="en-US" sz="4200">
                <a:solidFill>
                  <a:srgbClr val="1A1A1A"/>
                </a:solidFill>
                <a:latin typeface="Telegraf Bold"/>
              </a:rPr>
              <a:t>V2.2</a:t>
            </a:r>
          </a:p>
        </p:txBody>
      </p:sp>
      <p:pic>
        <p:nvPicPr>
          <p:cNvPr id="17" name="Picture 16">
            <a:extLst>
              <a:ext uri="{FF2B5EF4-FFF2-40B4-BE49-F238E27FC236}">
                <a16:creationId xmlns:a16="http://schemas.microsoft.com/office/drawing/2014/main" id="{90125F53-CD6C-4CE9-BAEF-BA7D512D1A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968" y="91889"/>
            <a:ext cx="6322215" cy="1126285"/>
          </a:xfrm>
          <a:prstGeom prst="rect">
            <a:avLst/>
          </a:prstGeom>
        </p:spPr>
      </p:pic>
      <p:pic>
        <p:nvPicPr>
          <p:cNvPr id="19" name="Picture 18">
            <a:extLst>
              <a:ext uri="{FF2B5EF4-FFF2-40B4-BE49-F238E27FC236}">
                <a16:creationId xmlns:a16="http://schemas.microsoft.com/office/drawing/2014/main" id="{A25B689A-6CF8-827E-B184-4193B3F4342E}"/>
              </a:ext>
            </a:extLst>
          </p:cNvPr>
          <p:cNvPicPr>
            <a:picLocks noChangeAspect="1"/>
          </p:cNvPicPr>
          <p:nvPr/>
        </p:nvPicPr>
        <p:blipFill>
          <a:blip r:embed="rId11"/>
          <a:stretch>
            <a:fillRect/>
          </a:stretch>
        </p:blipFill>
        <p:spPr>
          <a:xfrm>
            <a:off x="16931465" y="0"/>
            <a:ext cx="1356533" cy="1356533"/>
          </a:xfrm>
          <a:prstGeom prst="rect">
            <a:avLst/>
          </a:prstGeom>
          <a:solidFill>
            <a:schemeClr val="accent1">
              <a:alpha val="0"/>
            </a:schemeClr>
          </a:solidFill>
          <a:effectLst>
            <a:outerShdw dir="5400000" sx="200000" sy="200000" algn="ctr" rotWithShape="0">
              <a:schemeClr val="tx2">
                <a:lumMod val="60000"/>
                <a:lumOff val="40000"/>
                <a:alpha val="0"/>
              </a:schemeClr>
            </a:outerShdw>
            <a:reflection stA="0" endPos="65000" dist="50800" dir="5400000" sy="-100000" algn="bl" rotWithShape="0"/>
            <a:softEdge rad="215900"/>
          </a:effectLst>
        </p:spPr>
      </p:pic>
      <p:pic>
        <p:nvPicPr>
          <p:cNvPr id="25" name="Picture 24">
            <a:extLst>
              <a:ext uri="{FF2B5EF4-FFF2-40B4-BE49-F238E27FC236}">
                <a16:creationId xmlns:a16="http://schemas.microsoft.com/office/drawing/2014/main" id="{C57A1C05-4DAE-F538-3D62-68DC6CFE75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13238" y="5780"/>
            <a:ext cx="3915420" cy="12123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tch Deck for SEm VI-Template" id="{3A8F7FCA-7A54-4C46-9F97-69CC3D1727AA}" vid="{5D6A5128-5061-43BC-8C12-9CB9404F0386}"/>
    </a:ext>
  </a:extLst>
</a:theme>
</file>

<file path=docProps/app.xml><?xml version="1.0" encoding="utf-8"?>
<Properties xmlns="http://schemas.openxmlformats.org/officeDocument/2006/extended-properties" xmlns:vt="http://schemas.openxmlformats.org/officeDocument/2006/docPropsVTypes">
  <Template>Pitch Deck for SEm VI-Template</Template>
  <TotalTime>181</TotalTime>
  <Words>626</Words>
  <Application>Microsoft Office PowerPoint</Application>
  <PresentationFormat>Custom</PresentationFormat>
  <Paragraphs>88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vt:lpstr>
      <vt:lpstr>Telegraf Bold Bold</vt:lpstr>
      <vt:lpstr>Calibri</vt:lpstr>
      <vt:lpstr>Telegraf Bold</vt:lpstr>
      <vt:lpstr>Arial</vt:lpstr>
      <vt:lpstr>Roboto</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Vyas</dc:creator>
  <cp:lastModifiedBy>Param Sorniya</cp:lastModifiedBy>
  <cp:revision>12</cp:revision>
  <dcterms:created xsi:type="dcterms:W3CDTF">2023-06-03T08:00:31Z</dcterms:created>
  <dcterms:modified xsi:type="dcterms:W3CDTF">2024-02-29T08:04:57Z</dcterms:modified>
  <dc:identifier>DAFkpUhujCc</dc:identifier>
</cp:coreProperties>
</file>