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70" r:id="rId10"/>
    <p:sldId id="260" r:id="rId11"/>
    <p:sldId id="263" r:id="rId12"/>
    <p:sldId id="264" r:id="rId13"/>
    <p:sldId id="262" r:id="rId14"/>
    <p:sldId id="271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DCA8-435A-891A-017D-2AB6C5FE8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D0EE04-14F6-868E-BC5A-B58F0B917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8A2009-D7BF-8DB1-B72F-F1C2016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9DADE-1123-4F63-C0F1-EED8F5E6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88719-D539-7ED4-860E-776C7CAC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9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31421-436B-E1B9-D5D6-AD6D0C1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1BFA2-3ED1-C462-34C1-717C68E4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3101F-B1D3-39D6-A6F5-AD1C796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E443E-A496-B6E1-8BBB-FB9E554D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40BA2-E036-0600-1AB1-B04A5EF1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4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6900DD-CF7E-AA46-A441-517E39C94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DA42A-CC50-9E0E-BA06-CD4F28A8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41176-D2C0-3301-EF53-28EBE725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2CC3C-AB8B-2849-B6EE-0A7D8487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F78A-2C6D-1AC6-B29B-E63B1DCF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2613-A26F-14D4-E2E8-B1FF6216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168F5-0562-902F-9331-CF03F7E8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9C50B-4A2C-0F65-4422-EB2B0C5D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59A1-A437-88CB-EC8E-B8C85F01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F86AA-60FF-F565-71BD-6708862C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84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590E-DBEE-C995-048A-941CB67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3DB0B-2162-88C4-9128-A14E6361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3E992-B56E-342A-289F-3EF250FB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E288D-C717-7056-BA4B-EBC343E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84784-4009-55A4-8E4E-F5665ADD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8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80C62-89C0-A3CD-98CB-4FBC4DC5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01A56-4073-3EEA-7958-B37E73F23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0C9ABA-3E19-DB34-8D75-86F251E5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2A41E7-5F25-3E0B-5311-814A946D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C714A-069B-F651-4393-DF2295D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CBB74-B8AE-EFB2-B95B-33378AE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3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826AB-56B7-1BCF-F633-D5B585C4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150AED-CCA3-F839-EDF5-FBE8D253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0481E9-0E7C-6D4C-B48E-D75CDA79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AF7FA-A7BB-EE92-A27C-B6948B94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A5E826-7C23-F259-DEAF-35ED37054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63C753-F37B-381E-C167-38CACEA1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BF383-5520-3BFB-0E3B-F3692538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483563-6C88-F7A4-9E49-A5AB286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EC7FC-CD03-D3FF-DE8F-7F2B70BB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812F6-A721-CA6E-3FA0-3534B36D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E11F53-F045-72FA-2217-905120C4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C7CA6E-383B-BAB0-E975-3BD5174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DB10-F713-D101-0EC3-6782D7D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8AC401-B2DE-C787-ED23-E95120A2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E8399-C04A-92F5-002D-C5681B63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7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9325F-A89D-7C1C-F73B-8B312AB0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7A04E-7004-E865-8423-F4A6DCB2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D30E52-B05E-E0E6-B7EE-B7FFDB10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62F33-3061-9C10-BD88-70E3B9E5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2A86C2-A6FB-9CF4-FE85-38D7E480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A5211-F793-D738-4D60-66E4E8C2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69116-012D-F8C2-5181-E67B966F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E89990-96AA-B768-2C8F-ECCD3F012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B82FB3-67FE-B48A-52CB-C876ED19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A84985-0F30-EB4F-5608-8D42A107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E1526-78B2-5044-0574-A4BDB313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82466-A9F1-2AAD-8996-447132C7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7E1F60-20A3-9965-1348-D919588A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D2493-2C97-B6D8-C2FF-00B1D2B0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210D0-7104-5A51-F31B-F9EA3A1E4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D126-49B9-485F-91CF-406C6AD52C72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B055C-A6E1-20F5-61FA-21D29B786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70C82-8ED0-62A3-5DBC-E5AC6E74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CA2D-3D82-414E-AF82-453B777FC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3CFAC-CD0B-9B89-B1FB-BC991F32C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2 : Analyse des données du système éducatifs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124DAA-B6ED-D371-62D8-2622E35A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85848"/>
          </a:xfrm>
        </p:spPr>
        <p:txBody>
          <a:bodyPr/>
          <a:lstStyle/>
          <a:p>
            <a:pPr algn="l"/>
            <a:endParaRPr lang="fr-FR" dirty="0"/>
          </a:p>
          <a:p>
            <a:pPr algn="l"/>
            <a:r>
              <a:rPr lang="fr-F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NOVEMBRE 2022</a:t>
            </a:r>
          </a:p>
        </p:txBody>
      </p:sp>
    </p:spTree>
    <p:extLst>
      <p:ext uri="{BB962C8B-B14F-4D97-AF65-F5344CB8AC3E}">
        <p14:creationId xmlns:p14="http://schemas.microsoft.com/office/powerpoint/2010/main" val="404400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38DFA-71F4-86E8-A7D9-3FC02E53A1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de la temporalité d’analyse selon le nombres de données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9E7A0A0-D7E6-221F-1136-D211010CD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57" y="3428999"/>
            <a:ext cx="7207286" cy="2747963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4D7F16-3BE8-9E96-94D4-8ED7953A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11" y="1774031"/>
            <a:ext cx="11639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AAA5B41-1D79-6418-D161-14D0B26931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Sélection des indicateur pertinents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79D6D2-6F09-BCD4-EA06-AB5D24F0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42" y="3641003"/>
            <a:ext cx="8124825" cy="21621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E00DD05-E99D-64A2-CDD6-A14F7F49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45" y="2270558"/>
            <a:ext cx="7696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B4C6F9-FCCC-6464-4C24-6DDB481E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1" y="2041397"/>
            <a:ext cx="10516511" cy="13229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E63E94-D6E5-B128-80BB-E28153C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des pays de la population cible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B27E7A-94EF-1874-DF32-AC28639B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18" y="2392106"/>
            <a:ext cx="10516511" cy="13229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DF75EB-1525-4D56-00AD-4F116945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3" y="3592945"/>
            <a:ext cx="8109527" cy="27221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0C57C7-D1E0-52A8-1B67-033F7F7A2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60" y="1852049"/>
            <a:ext cx="7667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4C40B-00A5-0556-6314-22865E367A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des pays cibles selon les indicateurs pertinents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019F88D-2C3E-2F82-33B4-C9B672174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13" y="3325091"/>
            <a:ext cx="6668373" cy="28518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307AE2-A954-5625-11FF-E8704476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6" y="1875703"/>
            <a:ext cx="7743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3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925B9-76B4-8F68-3FFB-FF4D343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5239656"/>
            <a:ext cx="10515600" cy="980849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F470E9-6312-AB2E-98E0-FA56795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04"/>
          </a:xfrm>
          <a:solidFill>
            <a:schemeClr val="bg1"/>
          </a:solidFill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Conclusion</a:t>
            </a:r>
          </a:p>
        </p:txBody>
      </p:sp>
    </p:spTree>
    <p:extLst>
      <p:ext uri="{BB962C8B-B14F-4D97-AF65-F5344CB8AC3E}">
        <p14:creationId xmlns:p14="http://schemas.microsoft.com/office/powerpoint/2010/main" val="209379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652B2-808F-4B4F-4CE2-5BC6B9DD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pays à prospecter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8ED669-126E-2917-F92D-14750B086B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</a:t>
            </a:r>
          </a:p>
          <a:p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ETATS-UNIS </a:t>
            </a:r>
          </a:p>
        </p:txBody>
      </p:sp>
    </p:spTree>
    <p:extLst>
      <p:ext uri="{BB962C8B-B14F-4D97-AF65-F5344CB8AC3E}">
        <p14:creationId xmlns:p14="http://schemas.microsoft.com/office/powerpoint/2010/main" val="41174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470E9-6312-AB2E-98E0-FA56795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925B9-76B4-8F68-3FFB-FF4D3439909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I. Rappel de l’objectif de  la mission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II. Importation et présentation du jeu des données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III. Analyse pré-exploratoire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IV. 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2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925B9-76B4-8F68-3FFB-FF4D343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5239656"/>
            <a:ext cx="10515600" cy="980849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F470E9-6312-AB2E-98E0-FA56795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04"/>
          </a:xfrm>
          <a:solidFill>
            <a:schemeClr val="bg1"/>
          </a:solidFill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Rappel de l’objectif de la mission </a:t>
            </a:r>
          </a:p>
        </p:txBody>
      </p:sp>
    </p:spTree>
    <p:extLst>
      <p:ext uri="{BB962C8B-B14F-4D97-AF65-F5344CB8AC3E}">
        <p14:creationId xmlns:p14="http://schemas.microsoft.com/office/powerpoint/2010/main" val="321589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C88DD-E6FE-5051-8F8D-7572614C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Mission</a:t>
            </a:r>
            <a:r>
              <a:rPr lang="fr-FR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D1951-3F2A-E89D-21E8-3F3D7293A58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fr-FR" u="sng" dirty="0" err="1">
                <a:solidFill>
                  <a:schemeClr val="bg1"/>
                </a:solidFill>
              </a:rPr>
              <a:t>Academy</a:t>
            </a:r>
            <a:endParaRPr lang="fr-FR" u="sng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solidFill>
                  <a:schemeClr val="bg1"/>
                </a:solidFill>
              </a:rPr>
              <a:t>start-up de la </a:t>
            </a:r>
            <a:r>
              <a:rPr lang="fr-FR" dirty="0" err="1">
                <a:solidFill>
                  <a:schemeClr val="bg1"/>
                </a:solidFill>
              </a:rPr>
              <a:t>EdTech</a:t>
            </a:r>
            <a:r>
              <a:rPr lang="fr-FR" dirty="0">
                <a:solidFill>
                  <a:schemeClr val="bg1"/>
                </a:solidFill>
              </a:rPr>
              <a:t>, spécialisée dans les contenus de formation en ligne pour un public de niveau lycée et université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</a:rPr>
              <a:t>Objectif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Identifier les pays/régions les plus adaptés à une politique de développement commercial à l'international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Réalisation d’une analyse pré-exploratoire d’un jeu de données de la banque mondiale décrivant l’accès à l’éducation</a:t>
            </a:r>
          </a:p>
        </p:txBody>
      </p:sp>
    </p:spTree>
    <p:extLst>
      <p:ext uri="{BB962C8B-B14F-4D97-AF65-F5344CB8AC3E}">
        <p14:creationId xmlns:p14="http://schemas.microsoft.com/office/powerpoint/2010/main" val="250778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925B9-76B4-8F68-3FFB-FF4D343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5239656"/>
            <a:ext cx="10515600" cy="980849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F470E9-6312-AB2E-98E0-FA56795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04"/>
          </a:xfrm>
          <a:solidFill>
            <a:schemeClr val="bg1"/>
          </a:solidFill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Importation et présentation du jeux des données </a:t>
            </a:r>
          </a:p>
        </p:txBody>
      </p:sp>
    </p:spTree>
    <p:extLst>
      <p:ext uri="{BB962C8B-B14F-4D97-AF65-F5344CB8AC3E}">
        <p14:creationId xmlns:p14="http://schemas.microsoft.com/office/powerpoint/2010/main" val="40492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6A28D-EDD1-11AE-08E8-C605FFC5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Présentation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57F7A-C818-A094-7D22-7EF0C72E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904"/>
            <a:ext cx="10515600" cy="1023712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EdStCo_df(EdStatsCountry): </a:t>
            </a:r>
            <a:r>
              <a:rPr lang="fr-FR" sz="2000" dirty="0">
                <a:solidFill>
                  <a:schemeClr val="bg1"/>
                </a:solidFill>
              </a:rPr>
              <a:t>contient la liste de tous les pays présents dans les données (241 pays au total) - ainsi que d'autres caractéristiques spécifiques au pays, comme la région, le groupe de revenu spécifique au pays, etc. [241 lignes x 32 colonnes]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4ECBA2-707C-6BCC-92FB-694BFF91A0C5}"/>
              </a:ext>
            </a:extLst>
          </p:cNvPr>
          <p:cNvSpPr txBox="1">
            <a:spLocks/>
          </p:cNvSpPr>
          <p:nvPr/>
        </p:nvSpPr>
        <p:spPr>
          <a:xfrm>
            <a:off x="838199" y="2769960"/>
            <a:ext cx="10515600" cy="78150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EdStCoSe_df(EdStatsCountriy-Series): </a:t>
            </a:r>
            <a:r>
              <a:rPr lang="fr-FR" sz="2000" dirty="0">
                <a:solidFill>
                  <a:schemeClr val="bg1"/>
                </a:solidFill>
              </a:rPr>
              <a:t>contient les indicateurs et les sources de données pour certains pays  [631 lignes x 04 colonnes]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0A2D4E7-D534-F0C5-48E3-3C2F5B11BA41}"/>
              </a:ext>
            </a:extLst>
          </p:cNvPr>
          <p:cNvSpPr txBox="1">
            <a:spLocks/>
          </p:cNvSpPr>
          <p:nvPr/>
        </p:nvSpPr>
        <p:spPr>
          <a:xfrm>
            <a:off x="838199" y="3601808"/>
            <a:ext cx="10515600" cy="78150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EdStDa_df(EdStatsData): </a:t>
            </a:r>
            <a:r>
              <a:rPr lang="fr-FR" sz="2000" dirty="0">
                <a:solidFill>
                  <a:schemeClr val="bg1"/>
                </a:solidFill>
              </a:rPr>
              <a:t>contient les indicateurs et les sources de données pour tous les  pays et des projections sur </a:t>
            </a:r>
            <a:r>
              <a:rPr lang="fr-FR" sz="2000">
                <a:solidFill>
                  <a:schemeClr val="bg1"/>
                </a:solidFill>
              </a:rPr>
              <a:t>plusieurs années  </a:t>
            </a:r>
            <a:r>
              <a:rPr lang="fr-FR" sz="2000" dirty="0">
                <a:solidFill>
                  <a:schemeClr val="bg1"/>
                </a:solidFill>
              </a:rPr>
              <a:t>[886929 lignes x 70 colonnes]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C702C93-92F3-96DD-5306-9DBBC6BB8ED7}"/>
              </a:ext>
            </a:extLst>
          </p:cNvPr>
          <p:cNvSpPr txBox="1">
            <a:spLocks/>
          </p:cNvSpPr>
          <p:nvPr/>
        </p:nvSpPr>
        <p:spPr>
          <a:xfrm>
            <a:off x="838199" y="4470398"/>
            <a:ext cx="10515600" cy="78150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EdStFoNo_df(EdStatsFootNote): </a:t>
            </a:r>
            <a:r>
              <a:rPr lang="fr-FR" sz="2000" dirty="0">
                <a:solidFill>
                  <a:schemeClr val="bg1"/>
                </a:solidFill>
              </a:rPr>
              <a:t>contient les estimations et les limites d’incertitude pour chaque année – il semble que certains années manques [643638 lignes x 05 colonnes]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9D7AEA5-4974-C33E-F10E-2419538830AC}"/>
              </a:ext>
            </a:extLst>
          </p:cNvPr>
          <p:cNvSpPr txBox="1">
            <a:spLocks/>
          </p:cNvSpPr>
          <p:nvPr/>
        </p:nvSpPr>
        <p:spPr>
          <a:xfrm>
            <a:off x="838199" y="5338989"/>
            <a:ext cx="10515600" cy="78150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EdStCoSe_df(EdStatsCountriy-Series): </a:t>
            </a:r>
            <a:r>
              <a:rPr lang="fr-FR" sz="2000" dirty="0">
                <a:solidFill>
                  <a:schemeClr val="bg1"/>
                </a:solidFill>
              </a:rPr>
              <a:t>contient  la liste et la définition de chaque indicateur [3665 lignes x 21 colonnes]</a:t>
            </a:r>
          </a:p>
        </p:txBody>
      </p:sp>
    </p:spTree>
    <p:extLst>
      <p:ext uri="{BB962C8B-B14F-4D97-AF65-F5344CB8AC3E}">
        <p14:creationId xmlns:p14="http://schemas.microsoft.com/office/powerpoint/2010/main" val="204327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925B9-76B4-8F68-3FFB-FF4D343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5239656"/>
            <a:ext cx="10515600" cy="980849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F470E9-6312-AB2E-98E0-FA56795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04"/>
          </a:xfrm>
          <a:solidFill>
            <a:schemeClr val="bg1"/>
          </a:solidFill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Analyse pré-exploratoire</a:t>
            </a:r>
          </a:p>
        </p:txBody>
      </p:sp>
    </p:spTree>
    <p:extLst>
      <p:ext uri="{BB962C8B-B14F-4D97-AF65-F5344CB8AC3E}">
        <p14:creationId xmlns:p14="http://schemas.microsoft.com/office/powerpoint/2010/main" val="25622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F8EF0-7C02-398E-1F36-337CDAA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Démarche de l’analyse pré-exploratoire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B4D74-1B37-2F43-F323-93CDBDD0E44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Sélection des jeux de données  à analyser </a:t>
            </a:r>
          </a:p>
          <a:p>
            <a:pPr marL="514350" indent="-51435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Sélection des indicateurs de la population cible</a:t>
            </a:r>
          </a:p>
          <a:p>
            <a:pPr marL="514350" indent="-51435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Sélection des pays</a:t>
            </a:r>
          </a:p>
        </p:txBody>
      </p:sp>
    </p:spTree>
    <p:extLst>
      <p:ext uri="{BB962C8B-B14F-4D97-AF65-F5344CB8AC3E}">
        <p14:creationId xmlns:p14="http://schemas.microsoft.com/office/powerpoint/2010/main" val="4206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C0CBD-B14C-A814-E696-E114C8C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du jeux des données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631834-DDA1-6694-35A3-0BF4E4FA7A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6911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EdStDa_df(EdStatsData): </a:t>
            </a:r>
            <a:r>
              <a:rPr lang="fr-FR" sz="2000" dirty="0">
                <a:solidFill>
                  <a:schemeClr val="bg1"/>
                </a:solidFill>
              </a:rPr>
              <a:t>contient les indicateurs et les sources de données pour certains pays et sur plusieurs années   [886929 lignes x 70 colonnes]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05B1E2-167B-B583-A5FA-4DBA9CE5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0332"/>
            <a:ext cx="10589670" cy="1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0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372</Words>
  <Application>Microsoft Office PowerPoint</Application>
  <PresentationFormat>Grand écran</PresentationFormat>
  <Paragraphs>45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Projet 2 : Analyse des données du système éducatifs </vt:lpstr>
      <vt:lpstr>Plan</vt:lpstr>
      <vt:lpstr>I. Rappel de l’objectif de la mission </vt:lpstr>
      <vt:lpstr>Mission </vt:lpstr>
      <vt:lpstr>II. Importation et présentation du jeux des données </vt:lpstr>
      <vt:lpstr>Présentation du Jeu de données</vt:lpstr>
      <vt:lpstr>III. Analyse pré-exploratoire</vt:lpstr>
      <vt:lpstr>Démarche de l’analyse pré-exploratoire</vt:lpstr>
      <vt:lpstr>Choix du jeux des données </vt:lpstr>
      <vt:lpstr>Choix de la temporalité d’analyse selon le nombres de données </vt:lpstr>
      <vt:lpstr>Sélection des indicateur pertinents </vt:lpstr>
      <vt:lpstr>Choix des pays de la population cible</vt:lpstr>
      <vt:lpstr>Choix des pays cibles selon les indicateurs pertinents </vt:lpstr>
      <vt:lpstr>III. Conclusion</vt:lpstr>
      <vt:lpstr>Les pays à prospecter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 Analyse des données du système éducatifs </dc:title>
  <dc:creator>Serge-Alain Nyamsin</dc:creator>
  <cp:lastModifiedBy>Serge-Alain Nyamsin</cp:lastModifiedBy>
  <cp:revision>5</cp:revision>
  <dcterms:created xsi:type="dcterms:W3CDTF">2022-11-27T15:42:10Z</dcterms:created>
  <dcterms:modified xsi:type="dcterms:W3CDTF">2022-11-30T07:31:56Z</dcterms:modified>
</cp:coreProperties>
</file>