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72" r:id="rId2"/>
    <p:sldId id="292" r:id="rId3"/>
    <p:sldId id="256" r:id="rId4"/>
    <p:sldId id="268" r:id="rId5"/>
    <p:sldId id="273" r:id="rId6"/>
    <p:sldId id="260" r:id="rId7"/>
    <p:sldId id="274" r:id="rId8"/>
    <p:sldId id="257" r:id="rId9"/>
    <p:sldId id="275" r:id="rId10"/>
    <p:sldId id="258" r:id="rId11"/>
    <p:sldId id="276" r:id="rId12"/>
    <p:sldId id="262" r:id="rId13"/>
    <p:sldId id="269" r:id="rId14"/>
    <p:sldId id="277" r:id="rId15"/>
    <p:sldId id="261" r:id="rId16"/>
    <p:sldId id="278" r:id="rId17"/>
    <p:sldId id="263" r:id="rId18"/>
    <p:sldId id="279" r:id="rId19"/>
    <p:sldId id="265" r:id="rId20"/>
    <p:sldId id="282" r:id="rId21"/>
    <p:sldId id="264" r:id="rId22"/>
    <p:sldId id="283" r:id="rId23"/>
    <p:sldId id="266" r:id="rId24"/>
    <p:sldId id="284" r:id="rId25"/>
    <p:sldId id="259" r:id="rId26"/>
    <p:sldId id="267" r:id="rId27"/>
    <p:sldId id="270" r:id="rId28"/>
    <p:sldId id="290" r:id="rId29"/>
    <p:sldId id="293" r:id="rId30"/>
    <p:sldId id="289" r:id="rId31"/>
    <p:sldId id="296" r:id="rId32"/>
    <p:sldId id="29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998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2CB-A232-476C-BB63-7F6F758BFB7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1A13-B68F-4578-B043-FDB27FA96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11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2CB-A232-476C-BB63-7F6F758BFB7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1A13-B68F-4578-B043-FDB27FA96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9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2CB-A232-476C-BB63-7F6F758BFB7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1A13-B68F-4578-B043-FDB27FA965A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134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2CB-A232-476C-BB63-7F6F758BFB7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1A13-B68F-4578-B043-FDB27FA96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898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2CB-A232-476C-BB63-7F6F758BFB7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1A13-B68F-4578-B043-FDB27FA965A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07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2CB-A232-476C-BB63-7F6F758BFB7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1A13-B68F-4578-B043-FDB27FA96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615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2CB-A232-476C-BB63-7F6F758BFB7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1A13-B68F-4578-B043-FDB27FA96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085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2CB-A232-476C-BB63-7F6F758BFB7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1A13-B68F-4578-B043-FDB27FA96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577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5231-0E7B-5F2D-EEFD-830CF822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95C-96FB-57A5-8BA3-B11CC6A9A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9D211-70F4-3D14-5578-48B76DAD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2CB-A232-476C-BB63-7F6F758BFB7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C383B-0206-8F2F-DC93-82D9D25F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939DE-CEEC-5E8F-DEE9-7E13C8FE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1A13-B68F-4578-B043-FDB27FA96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76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2CB-A232-476C-BB63-7F6F758BFB7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1A13-B68F-4578-B043-FDB27FA96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06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2CB-A232-476C-BB63-7F6F758BFB7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1A13-B68F-4578-B043-FDB27FA96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35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2CB-A232-476C-BB63-7F6F758BFB7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1A13-B68F-4578-B043-FDB27FA96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6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2CB-A232-476C-BB63-7F6F758BFB7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1A13-B68F-4578-B043-FDB27FA96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22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2CB-A232-476C-BB63-7F6F758BFB7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1A13-B68F-4578-B043-FDB27FA96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54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2CB-A232-476C-BB63-7F6F758BFB7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1A13-B68F-4578-B043-FDB27FA96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12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2CB-A232-476C-BB63-7F6F758BFB7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1A13-B68F-4578-B043-FDB27FA96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12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2CB-A232-476C-BB63-7F6F758BFB7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1A13-B68F-4578-B043-FDB27FA96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53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302CB-A232-476C-BB63-7F6F758BFB7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A31A13-B68F-4578-B043-FDB27FA96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62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CE1B-B778-12BC-672F-1224418D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257"/>
            <a:ext cx="10515600" cy="4702630"/>
          </a:xfrm>
        </p:spPr>
        <p:txBody>
          <a:bodyPr>
            <a:norm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6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Exploratory Data Analysis Report</a:t>
            </a:r>
            <a:br>
              <a:rPr lang="en-IN" sz="6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85068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C1E7-C006-CD6D-F103-7063F59E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Patterns or Trends in Speech Speed, Confidence, Hesitance, Conciseness, or Enthusiasm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FCD43-9DBE-F025-AE82-1E5E0D994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C511F-C8D8-A71B-AFBD-0FEF4520A90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68" y="1690688"/>
            <a:ext cx="73152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8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9E66-F1EE-6FCA-D8C4-025AAEF7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result on speech speed of different candidate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A47FB-7396-4962-13C2-0A1D46896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514" y="2160589"/>
            <a:ext cx="9132488" cy="388077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 set up the thresholds for acceptable speech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speed and then filter the candidates based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 those thresholds</a:t>
            </a:r>
          </a:p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Min threshold speed = 2.0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Max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threshold speed=3.5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613660-B2D8-879F-3BEB-79567A637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384651"/>
              </p:ext>
            </p:extLst>
          </p:nvPr>
        </p:nvGraphicFramePr>
        <p:xfrm>
          <a:off x="4549698" y="1930400"/>
          <a:ext cx="5610302" cy="4682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151">
                  <a:extLst>
                    <a:ext uri="{9D8B030D-6E8A-4147-A177-3AD203B41FA5}">
                      <a16:colId xmlns:a16="http://schemas.microsoft.com/office/drawing/2014/main" val="4197154325"/>
                    </a:ext>
                  </a:extLst>
                </a:gridCol>
                <a:gridCol w="2805151">
                  <a:extLst>
                    <a:ext uri="{9D8B030D-6E8A-4147-A177-3AD203B41FA5}">
                      <a16:colId xmlns:a16="http://schemas.microsoft.com/office/drawing/2014/main" val="578238323"/>
                    </a:ext>
                  </a:extLst>
                </a:gridCol>
              </a:tblGrid>
              <a:tr h="42566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SPEECH SPEED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101404"/>
                  </a:ext>
                </a:extLst>
              </a:tr>
              <a:tr h="42566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Too 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733313"/>
                  </a:ext>
                </a:extLst>
              </a:tr>
              <a:tr h="42566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Too 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961299"/>
                  </a:ext>
                </a:extLst>
              </a:tr>
              <a:tr h="42566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Too fast and Too 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325928"/>
                  </a:ext>
                </a:extLst>
              </a:tr>
              <a:tr h="42566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suitable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415255"/>
                  </a:ext>
                </a:extLst>
              </a:tr>
              <a:tr h="42566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Too fast and too 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999651"/>
                  </a:ext>
                </a:extLst>
              </a:tr>
              <a:tr h="42566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Too 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1049"/>
                  </a:ext>
                </a:extLst>
              </a:tr>
              <a:tr h="42566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Too 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34575"/>
                  </a:ext>
                </a:extLst>
              </a:tr>
              <a:tr h="42566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Too slow and too 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49657"/>
                  </a:ext>
                </a:extLst>
              </a:tr>
              <a:tr h="42566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Too 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12881"/>
                  </a:ext>
                </a:extLst>
              </a:tr>
              <a:tr h="42566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Too 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82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95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E7E9-CD4F-9A89-4826-BB1E0C06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Positive and Negative Language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99A92-1FBC-CE3F-3766-383EC9B42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7707F-71F3-865C-6F3B-A9DC2024418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3" y="1393371"/>
            <a:ext cx="9122229" cy="529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66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4397-F359-0E76-618F-B0AAA548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of </a:t>
            </a:r>
            <a:r>
              <a:rPr lang="en-US" dirty="0"/>
              <a:t>Balancing Positive and Negative Language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3688B-BDE4-DB40-3C8C-3DE95B7B0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Positive Score (Blue Bars):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blue bars represent the positive scores of each candidate. The height of each blue bar corresponds to the total positive score for that candidate.</a:t>
            </a:r>
          </a:p>
          <a:p>
            <a:r>
              <a:rPr lang="en-US" b="1" i="0" dirty="0">
                <a:effectLst/>
                <a:latin typeface="Söhne"/>
              </a:rPr>
              <a:t>Neutral Score (Red Bars):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red bars represent the neutral scores of each candidate. The height of each red bar corresponds to the total neutral score for that candidate.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If the red (neutral) bar is taller than the blue (positive) bar for a candidate, it indicates that the candidate used more neutral language than positive language in their speech. Conversely, if the blue bar is taller, it means the candidate used more positive language.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021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05E9-050E-DCD9-1566-32AF8736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whether candidates are able to showcase creativity or adaptability in their speech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0EF4-EDD2-B0FB-90FE-559BD8CA1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876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whether candidates are able to showcase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creativity or adaptability in their speech I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 calculated a score that considers their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enthusiasm score (indicating creativity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or passion) and their hesitance score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(indicating adaptability or fluency).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A higher enthusiasm score suggests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creativity,while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a lower hesitance score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suggests adaptability.</a:t>
            </a:r>
            <a:endParaRPr lang="en-IN" sz="16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F353AEF-A3F0-B62D-7B82-A127B82FB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080534"/>
              </p:ext>
            </p:extLst>
          </p:nvPr>
        </p:nvGraphicFramePr>
        <p:xfrm>
          <a:off x="4354286" y="1580436"/>
          <a:ext cx="6999514" cy="4567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752">
                  <a:extLst>
                    <a:ext uri="{9D8B030D-6E8A-4147-A177-3AD203B41FA5}">
                      <a16:colId xmlns:a16="http://schemas.microsoft.com/office/drawing/2014/main" val="1786792747"/>
                    </a:ext>
                  </a:extLst>
                </a:gridCol>
                <a:gridCol w="4135762">
                  <a:extLst>
                    <a:ext uri="{9D8B030D-6E8A-4147-A177-3AD203B41FA5}">
                      <a16:colId xmlns:a16="http://schemas.microsoft.com/office/drawing/2014/main" val="1055094361"/>
                    </a:ext>
                  </a:extLst>
                </a:gridCol>
              </a:tblGrid>
              <a:tr h="3505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CREATIVITY AND ADAPTABILITY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893539"/>
                  </a:ext>
                </a:extLst>
              </a:tr>
              <a:tr h="3505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Showcase adaptability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581906"/>
                  </a:ext>
                </a:extLst>
              </a:tr>
              <a:tr h="4192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Showcase creativity and adaptability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355042"/>
                  </a:ext>
                </a:extLst>
              </a:tr>
              <a:tr h="4192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Neither creativity and adaptability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91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Neither creativity and adaptability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31774"/>
                  </a:ext>
                </a:extLst>
              </a:tr>
              <a:tr h="4439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Showcase adaptability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34912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Showcase adaptability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99459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Showcase adaptability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616026"/>
                  </a:ext>
                </a:extLst>
              </a:tr>
              <a:tr h="3505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Neither creativity and adaptability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68605"/>
                  </a:ext>
                </a:extLst>
              </a:tr>
              <a:tr h="3505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Showcase creativity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304761"/>
                  </a:ext>
                </a:extLst>
              </a:tr>
              <a:tr h="3505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Neither creativity and adaptability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0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596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7416-C9D0-D91D-C342-1881974F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Different Emotions on Different Movie IDs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5C366-1886-F5F3-EE91-FBF1D6222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98168-27A8-2761-8245-A154C575A0F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7" y="1643742"/>
            <a:ext cx="9198428" cy="51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87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5DCA-1556-8256-2C4E-FFD9A9C4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 who show signs of hesitance in their speech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A0452-0101-614F-CD51-B49DEDCF5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0B26455-D7B3-F07A-12F1-B1B3C585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35941"/>
              </p:ext>
            </p:extLst>
          </p:nvPr>
        </p:nvGraphicFramePr>
        <p:xfrm>
          <a:off x="677334" y="2018007"/>
          <a:ext cx="859666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334">
                  <a:extLst>
                    <a:ext uri="{9D8B030D-6E8A-4147-A177-3AD203B41FA5}">
                      <a16:colId xmlns:a16="http://schemas.microsoft.com/office/drawing/2014/main" val="2702830103"/>
                    </a:ext>
                  </a:extLst>
                </a:gridCol>
                <a:gridCol w="4298334">
                  <a:extLst>
                    <a:ext uri="{9D8B030D-6E8A-4147-A177-3AD203B41FA5}">
                      <a16:colId xmlns:a16="http://schemas.microsoft.com/office/drawing/2014/main" val="4273844831"/>
                    </a:ext>
                  </a:extLst>
                </a:gridCol>
              </a:tblGrid>
              <a:tr h="35279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HESITATE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537095"/>
                  </a:ext>
                </a:extLst>
              </a:tr>
              <a:tr h="35279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Does not show hesitation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623670"/>
                  </a:ext>
                </a:extLst>
              </a:tr>
              <a:tr h="35279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Does not show hesitation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061878"/>
                  </a:ext>
                </a:extLst>
              </a:tr>
              <a:tr h="352798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Show hesitation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551384"/>
                  </a:ext>
                </a:extLst>
              </a:tr>
              <a:tr h="352798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Show hesitation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13628"/>
                  </a:ext>
                </a:extLst>
              </a:tr>
              <a:tr h="352798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Does not show hesitation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782421"/>
                  </a:ext>
                </a:extLst>
              </a:tr>
              <a:tr h="352798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Does not show hesitation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644538"/>
                  </a:ext>
                </a:extLst>
              </a:tr>
              <a:tr h="352798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Does not show hesitation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40489"/>
                  </a:ext>
                </a:extLst>
              </a:tr>
              <a:tr h="352798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Show hesitation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572735"/>
                  </a:ext>
                </a:extLst>
              </a:tr>
              <a:tr h="352798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Show hesitation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6832"/>
                  </a:ext>
                </a:extLst>
              </a:tr>
              <a:tr h="352798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Show hesitation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67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169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881D-F531-1392-915C-ED4D664C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Conciseness and Enthusiasm Analysis by Candidate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DD5C-D214-DB74-7DC6-3C5AEE52BE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A9988-DF94-0BB7-A292-C2CA70F4B9D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57" y="1554955"/>
            <a:ext cx="8795657" cy="502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08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EAAA-268C-2999-4281-F0EB59B9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239486"/>
            <a:ext cx="8903888" cy="6281056"/>
          </a:xfrm>
        </p:spPr>
        <p:txBody>
          <a:bodyPr>
            <a:normAutofit/>
          </a:bodyPr>
          <a:lstStyle/>
          <a:p>
            <a:r>
              <a:rPr lang="en-US" sz="2800" dirty="0"/>
              <a:t>Which candidate exhibited the most positive dominant emotion (e.g., happy) throughout their video</a:t>
            </a:r>
            <a:br>
              <a:rPr lang="en-US" sz="2800" dirty="0"/>
            </a:br>
            <a:r>
              <a:rPr lang="en-US" sz="2800" dirty="0"/>
              <a:t>  - </a:t>
            </a:r>
            <a:r>
              <a:rPr lang="en-US" sz="2400" dirty="0">
                <a:solidFill>
                  <a:schemeClr val="tx1"/>
                </a:solidFill>
              </a:rPr>
              <a:t>Candidate 2 has most positive dominant emotion with the  movie id baa26895-85b2-a972-649b41d9870e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/>
              <a:t>Candidates who consistently display nervousness or discomfort?</a:t>
            </a:r>
            <a:br>
              <a:rPr lang="en-US" sz="3200" dirty="0"/>
            </a:br>
            <a:r>
              <a:rPr lang="en-US" sz="2400" dirty="0"/>
              <a:t>   -</a:t>
            </a:r>
            <a:r>
              <a:rPr lang="en-US" sz="2400" dirty="0">
                <a:solidFill>
                  <a:schemeClr val="tx1"/>
                </a:solidFill>
              </a:rPr>
              <a:t>  Candidate 5 and 6 display nervousness or discomfort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DABED-6562-A5B5-5D8E-50281EDEF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86" y="4535898"/>
            <a:ext cx="6302829" cy="152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85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1EB9-6B69-B75C-BC4E-FB86F47B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Speech Speed Analysis by Candidates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2AA12-9DF4-224A-5C21-1EBA15B32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14F67-097F-2F12-9D06-1AC98F0276B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4" y="1515618"/>
            <a:ext cx="9122229" cy="517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1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1303-3D1F-4D98-CCE8-B463CC58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186543"/>
            <a:ext cx="9283095" cy="3461657"/>
          </a:xfrm>
        </p:spPr>
        <p:txBody>
          <a:bodyPr/>
          <a:lstStyle/>
          <a:p>
            <a:pPr algn="ctr"/>
            <a:r>
              <a:rPr lang="en-IN" sz="5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comprehensive report summarizing EDA findings.</a:t>
            </a:r>
            <a:br>
              <a:rPr lang="en-US" sz="3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5400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Visualizations (e.g., plots, charts) to support your insights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6985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C9DE-F2C4-2C21-D97A-2C5EA8FA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6829"/>
            <a:ext cx="8596668" cy="1723571"/>
          </a:xfrm>
        </p:spPr>
        <p:txBody>
          <a:bodyPr>
            <a:normAutofit fontScale="90000"/>
          </a:bodyPr>
          <a:lstStyle/>
          <a:p>
            <a:r>
              <a:rPr lang="en-US" dirty="0"/>
              <a:t>Did candidates who blinked more frequently perform differently from those who didn't blink as much?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CCE3B-5859-A89D-2573-92454AFA0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68682-A94F-814A-B0F5-25F1A9024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264" y="2160588"/>
            <a:ext cx="4429860" cy="4490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DE561F-B118-4EFE-E999-0D688D125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3" y="2160586"/>
            <a:ext cx="4376930" cy="2988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9A07F1-723A-2CDD-FFDA-1382FCA1D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2" y="5148943"/>
            <a:ext cx="4321629" cy="11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93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419D-6247-1091-E277-41946A26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Distribution of Dominant Score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DB39A-A0CD-ED81-D63B-B6582FCC9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68FBA-BAEC-8A6F-C78D-72BE4FC7754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71" y="1317171"/>
            <a:ext cx="7946572" cy="554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27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0EA3-DF29-7AE2-33BB-F204FCF2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between the length of the video (</a:t>
            </a:r>
            <a:r>
              <a:rPr lang="en-US" dirty="0" err="1"/>
              <a:t>elapsed_time</a:t>
            </a:r>
            <a:r>
              <a:rPr lang="en-US" dirty="0"/>
              <a:t>) and the emotions expressed?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C5FEC-A41C-12A2-C11F-DEC7B9488E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BAF46-596A-9B1E-E9A3-18AD3C9F1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28945"/>
            <a:ext cx="8741522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14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484A3-43EB-41AC-3114-778BDFA6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en-IN"/>
              <a:t>Speech Speed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1E97-2106-4C2D-B0DA-25C0CC784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B7A5C-1B75-DE68-1AF1-B2628B7A6B7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97428"/>
            <a:ext cx="1000397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992B-56E9-AFB4-8C81-AA39D327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6200"/>
            <a:ext cx="8596668" cy="1349829"/>
          </a:xfrm>
        </p:spPr>
        <p:txBody>
          <a:bodyPr/>
          <a:lstStyle/>
          <a:p>
            <a:r>
              <a:rPr lang="en-US" dirty="0"/>
              <a:t>Plot of frequency V/S different emotions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00A8E-B3E5-2FA4-37A2-59673D3F2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779AE-707D-23DA-DA5E-F448782E3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5" y="1730828"/>
            <a:ext cx="9481456" cy="523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90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7F58-E406-F8A6-F28A-C40197C3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 of Emotion vs Eye Offset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54021-71EA-0022-44C9-5152BBC7C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16A96-CA73-6ADD-EE67-42297B753A2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400"/>
            <a:ext cx="8164286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03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2A1B-05F6-138B-0255-BCE28DBA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0342"/>
          </a:xfrm>
        </p:spPr>
        <p:txBody>
          <a:bodyPr/>
          <a:lstStyle/>
          <a:p>
            <a:r>
              <a:rPr lang="en-US" dirty="0"/>
              <a:t>Plot of Emotion Score When Gaze is 1 or 0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20985-F413-539F-18EF-ED6E10C596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6F652-A168-1E8A-B732-568C11B4687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57" y="772886"/>
            <a:ext cx="12017828" cy="638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14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1CF3-6081-6F8E-7A2F-E7B7E076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of </a:t>
            </a:r>
            <a:r>
              <a:rPr lang="en-US" dirty="0"/>
              <a:t>Plot of Emotion Score When Gaze is 1 or 0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13B24-C133-41B8-3719-587D0D513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the above plot we showed different emotions exhibited by different candidates in there </a:t>
            </a:r>
            <a:r>
              <a:rPr lang="en-IN" dirty="0" err="1"/>
              <a:t>movie_id</a:t>
            </a:r>
            <a:r>
              <a:rPr lang="en-IN" dirty="0"/>
              <a:t>  when their gaze score is 0 or when their gaze score is 1.</a:t>
            </a:r>
          </a:p>
          <a:p>
            <a:r>
              <a:rPr lang="en-IN" dirty="0"/>
              <a:t>This analysis help us in understanding the change in emotions of the candidate in their </a:t>
            </a:r>
            <a:r>
              <a:rPr lang="en-IN" dirty="0" err="1"/>
              <a:t>movie_id</a:t>
            </a:r>
            <a:r>
              <a:rPr lang="en-IN" dirty="0"/>
              <a:t> when they are looking into the camera or not.</a:t>
            </a:r>
          </a:p>
          <a:p>
            <a:r>
              <a:rPr lang="en-IN" dirty="0"/>
              <a:t>The first row in the plot shows the change in angry emotion of the 10 candidate when their gaze score is 0 or 1 , similarly the other rows shows different emotions exhibited by 10 candidates with their gaze score 0 or 1.</a:t>
            </a:r>
          </a:p>
          <a:p>
            <a:r>
              <a:rPr lang="en-IN" dirty="0"/>
              <a:t>Candidate 5 and 6 shows large </a:t>
            </a:r>
            <a:r>
              <a:rPr lang="en-IN" dirty="0" err="1"/>
              <a:t>differerence</a:t>
            </a:r>
            <a:r>
              <a:rPr lang="en-IN" dirty="0"/>
              <a:t> in emotions when gaze is 0 or gaze is 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218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0AC4-861B-5722-1C5C-0E8BC601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candidate maintain positive to neutral language balance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2AE7D-7DA7-E2E4-9E1A-C3773BDD7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80BE4E4-77E9-550A-82DB-B2783FDF3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095577"/>
              </p:ext>
            </p:extLst>
          </p:nvPr>
        </p:nvGraphicFramePr>
        <p:xfrm>
          <a:off x="677334" y="2018007"/>
          <a:ext cx="8216296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148">
                  <a:extLst>
                    <a:ext uri="{9D8B030D-6E8A-4147-A177-3AD203B41FA5}">
                      <a16:colId xmlns:a16="http://schemas.microsoft.com/office/drawing/2014/main" val="2801247826"/>
                    </a:ext>
                  </a:extLst>
                </a:gridCol>
                <a:gridCol w="4108148">
                  <a:extLst>
                    <a:ext uri="{9D8B030D-6E8A-4147-A177-3AD203B41FA5}">
                      <a16:colId xmlns:a16="http://schemas.microsoft.com/office/drawing/2014/main" val="773481746"/>
                    </a:ext>
                  </a:extLst>
                </a:gridCol>
              </a:tblGrid>
              <a:tr h="35279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 TO NEUTRAL LANGUAGE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79952"/>
                  </a:ext>
                </a:extLst>
              </a:tr>
              <a:tr h="35279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 dominant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867345"/>
                  </a:ext>
                </a:extLst>
              </a:tr>
              <a:tr h="35279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Positive dominant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37718"/>
                  </a:ext>
                </a:extLst>
              </a:tr>
              <a:tr h="35279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Positive dominant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736243"/>
                  </a:ext>
                </a:extLst>
              </a:tr>
              <a:tr h="35279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Positive dominant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15846"/>
                  </a:ext>
                </a:extLst>
              </a:tr>
              <a:tr h="35279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Positive dominant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22973"/>
                  </a:ext>
                </a:extLst>
              </a:tr>
              <a:tr h="35279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Positive dominant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664411"/>
                  </a:ext>
                </a:extLst>
              </a:tr>
              <a:tr h="35279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Positive dominant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6939"/>
                  </a:ext>
                </a:extLst>
              </a:tr>
              <a:tr h="35279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Positive dominant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83543"/>
                  </a:ext>
                </a:extLst>
              </a:tr>
              <a:tr h="35279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Positive dominant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236764"/>
                  </a:ext>
                </a:extLst>
              </a:tr>
              <a:tr h="35279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Positive dominant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11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727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83D7-23C1-513E-6E23-33427304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any candidates highlight relevant experiences or qualifications?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BDBD3-2901-6CB3-C1E5-05CB152411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9D18F-F857-C88C-C7FF-1396C3F6B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359292"/>
              </p:ext>
            </p:extLst>
          </p:nvPr>
        </p:nvGraphicFramePr>
        <p:xfrm>
          <a:off x="598714" y="2078092"/>
          <a:ext cx="859666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8374">
                  <a:extLst>
                    <a:ext uri="{9D8B030D-6E8A-4147-A177-3AD203B41FA5}">
                      <a16:colId xmlns:a16="http://schemas.microsoft.com/office/drawing/2014/main" val="3496579947"/>
                    </a:ext>
                  </a:extLst>
                </a:gridCol>
                <a:gridCol w="4398294">
                  <a:extLst>
                    <a:ext uri="{9D8B030D-6E8A-4147-A177-3AD203B41FA5}">
                      <a16:colId xmlns:a16="http://schemas.microsoft.com/office/drawing/2014/main" val="1148067415"/>
                    </a:ext>
                  </a:extLst>
                </a:gridCol>
              </a:tblGrid>
              <a:tr h="620087">
                <a:tc>
                  <a:txBody>
                    <a:bodyPr/>
                    <a:lstStyle/>
                    <a:p>
                      <a:r>
                        <a:rPr lang="en-IN" dirty="0"/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HIGHLIGHT RELEVANT EXPERIENCE/ QUALIFICATION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98499"/>
                  </a:ext>
                </a:extLst>
              </a:tr>
              <a:tr h="3260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079489"/>
                  </a:ext>
                </a:extLst>
              </a:tr>
              <a:tr h="3260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788324"/>
                  </a:ext>
                </a:extLst>
              </a:tr>
              <a:tr h="3260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50739"/>
                  </a:ext>
                </a:extLst>
              </a:tr>
              <a:tr h="3260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06692"/>
                  </a:ext>
                </a:extLst>
              </a:tr>
              <a:tr h="3260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921388"/>
                  </a:ext>
                </a:extLst>
              </a:tr>
              <a:tr h="3260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993649"/>
                  </a:ext>
                </a:extLst>
              </a:tr>
              <a:tr h="3260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920013"/>
                  </a:ext>
                </a:extLst>
              </a:tr>
              <a:tr h="3260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85819"/>
                  </a:ext>
                </a:extLst>
              </a:tr>
              <a:tr h="3260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46576"/>
                  </a:ext>
                </a:extLst>
              </a:tr>
              <a:tr h="3260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293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15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76E0-2D0E-068E-CD10-2324E39D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Heatmap of Emotion Scores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B5AE-4B51-D1FB-C7A6-EA70D96C8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AD586-BCB5-D2CA-1A1D-426C0FB5537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9627"/>
            <a:ext cx="9557657" cy="49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97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E433-BEE4-E4D2-1FDC-CC3ECA2E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 the basis of exploratory data analysis the decreasing order of hiring candidates should be: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2C9A2-818B-9565-DA41-045CC3B4A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42837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Candidate 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Candidate 2 was clear and concise with a good confidence level , dominant happy emotion , speech speed was bit faster and shows no hesitation while speaking</a:t>
            </a:r>
          </a:p>
          <a:p>
            <a:r>
              <a:rPr lang="en-US" dirty="0">
                <a:solidFill>
                  <a:schemeClr val="tx1"/>
                </a:solidFill>
              </a:rPr>
              <a:t>Candidate 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Candidate 1 was also clear and concise with a good confidence level , dominant neutral emotion , speech speed was bit faster and shows no hesitation while speaking but has bit more angry and fear emotion than candidate 2</a:t>
            </a:r>
          </a:p>
          <a:p>
            <a:r>
              <a:rPr lang="en-US" dirty="0">
                <a:solidFill>
                  <a:schemeClr val="tx1"/>
                </a:solidFill>
              </a:rPr>
              <a:t>Candidate 4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Candidate 4 presents confidence, is the only one to have suitable speed of speaking , neutral emotion was very dominant but shows hesitation while speaking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165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4EA0-B38B-50DD-4271-DE6DA26E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5172"/>
            <a:ext cx="8596668" cy="10885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0A4E1-8A4D-D21B-7E5E-4972C8CDD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142999"/>
            <a:ext cx="8596668" cy="5366658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Candidate 7 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Candidate 7 shows good confidence level and was enthusiastic while speaking , no hesitation was observed while speaking, explained its qualification nicely, speech speed was low slow and has a very dominant fear emotion while speaking, neutral emotion was also seen</a:t>
            </a:r>
          </a:p>
          <a:p>
            <a:r>
              <a:rPr lang="en-IN" dirty="0">
                <a:solidFill>
                  <a:schemeClr val="tx1"/>
                </a:solidFill>
              </a:rPr>
              <a:t>Candidate 6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candidate 6 has a good confidence score, clear and concise score was low ,           shows no hesitation and was enthusiastic while speaking , explained its qualification nicely, happy emotion was dominant but a very less data about the emotion score was present so interpretation about its dominant emotion was not possible</a:t>
            </a:r>
            <a:r>
              <a:rPr lang="en-IN" sz="2600" dirty="0">
                <a:solidFill>
                  <a:schemeClr val="tx1"/>
                </a:solidFill>
              </a:rPr>
              <a:t>.</a:t>
            </a:r>
          </a:p>
          <a:p>
            <a:r>
              <a:rPr lang="en-IN" dirty="0">
                <a:solidFill>
                  <a:schemeClr val="tx1"/>
                </a:solidFill>
              </a:rPr>
              <a:t>Candidate 9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candidate 9 has an average confidence level , was enthusiastic, shows hesitation while speaking, neutral dominant emotion was seen , qualifications was not explained properly.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</a:t>
            </a:r>
            <a:r>
              <a:rPr lang="en-IN" sz="2900" dirty="0">
                <a:solidFill>
                  <a:schemeClr val="tx1"/>
                </a:solidFill>
              </a:rPr>
              <a:t> 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2210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D190-56C1-A06D-37CC-69E2F2D3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974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D452F-5823-6D93-572F-9E1DB6733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097280"/>
            <a:ext cx="8596668" cy="543559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Candidate 10</a:t>
            </a:r>
          </a:p>
          <a:p>
            <a:pPr marL="0" indent="0">
              <a:buNone/>
            </a:pPr>
            <a:r>
              <a:rPr lang="en-IN" dirty="0"/>
              <a:t>      candidate 10 has an average confidence level ,low enthusiasm , shows hesitation while speaking, speech speed seems to be faster and </a:t>
            </a:r>
            <a:r>
              <a:rPr lang="en-IN" dirty="0" err="1"/>
              <a:t>and</a:t>
            </a:r>
            <a:r>
              <a:rPr lang="en-IN" dirty="0"/>
              <a:t> shows a fear and sad as dominant emotion .</a:t>
            </a:r>
          </a:p>
          <a:p>
            <a:r>
              <a:rPr lang="en-IN" dirty="0"/>
              <a:t>Candidate 8</a:t>
            </a:r>
          </a:p>
          <a:p>
            <a:pPr marL="0" indent="0">
              <a:buNone/>
            </a:pPr>
            <a:r>
              <a:rPr lang="en-IN" dirty="0"/>
              <a:t>      candidate 8 has a low confidence  level, shows hesitation while speaking , less enthusiastic , speech speed is sometimes slow and sometimes fast, shows neutral as a dominant emotion</a:t>
            </a:r>
          </a:p>
          <a:p>
            <a:r>
              <a:rPr lang="en-IN" dirty="0"/>
              <a:t>Candidate 5 </a:t>
            </a:r>
          </a:p>
          <a:p>
            <a:pPr marL="0" indent="0">
              <a:buNone/>
            </a:pPr>
            <a:r>
              <a:rPr lang="en-IN" dirty="0"/>
              <a:t>      Candidate 5 has a low confidence level , does not shows hesitation while speaking , less enthusiastic , speech speed is sometimes slow and sometimes fast, very less emotion data for candidate 5 is present , and a large difference in emotion is seen when the candidate gaze the camera and when it does not gaze the camera.</a:t>
            </a:r>
          </a:p>
          <a:p>
            <a:r>
              <a:rPr lang="en-IN" dirty="0"/>
              <a:t>Candidate 3</a:t>
            </a:r>
          </a:p>
          <a:p>
            <a:pPr marL="0" indent="0">
              <a:buNone/>
            </a:pPr>
            <a:r>
              <a:rPr lang="en-IN" dirty="0"/>
              <a:t>Low confidence is observed, shows hesitation while speaking , less enthusiasm, shows fear as the dominant emotion while speaking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60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E337-E528-CBFA-8D68-C02EEADA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Explanation of </a:t>
            </a:r>
            <a:r>
              <a:rPr lang="en-US" sz="3600" dirty="0"/>
              <a:t>Correlation Heatmap of Emotion Scores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2ADFC-D04C-CC96-E2B7-796440874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heatmap provides a visual representation of the relationships between different emotional scores. Each cell in the heatmap represents the correlation coefficient between two emotional scores.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Strong positive correlations 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(brighter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colors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)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suggest that as one emotion score increases, the other tends to increase as well, while strong negative correlations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(darker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colors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suggest that as one emotion score increases, the other tends to decrease.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example, if you notice a strong negative correlation between anger and happiness, you might hypothesize that candidates tend to express one emotion while suppressing the 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50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EE61-E90A-7179-5068-FA2ABACC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17714"/>
            <a:ext cx="8827688" cy="2220686"/>
          </a:xfrm>
        </p:spPr>
        <p:txBody>
          <a:bodyPr>
            <a:normAutofit fontScale="90000"/>
          </a:bodyPr>
          <a:lstStyle/>
          <a:p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Decreasing order of candidates exhibiting clear and concise communication from Transcript data.</a:t>
            </a:r>
            <a:br>
              <a:rPr lang="en-IN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3CAFE-8814-03D5-5574-9D0AF6BA0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438400"/>
            <a:ext cx="8596668" cy="420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I defined a metric that combines the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"concise" score with factors like speech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speed and confidence then calculated a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composite score for each candidate, and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candidates with higher scores will be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considered more clear and concise.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sz="16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159857D-E493-9559-8D6B-1127E33CF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15914"/>
              </p:ext>
            </p:extLst>
          </p:nvPr>
        </p:nvGraphicFramePr>
        <p:xfrm>
          <a:off x="4365171" y="2301234"/>
          <a:ext cx="5794830" cy="445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415">
                  <a:extLst>
                    <a:ext uri="{9D8B030D-6E8A-4147-A177-3AD203B41FA5}">
                      <a16:colId xmlns:a16="http://schemas.microsoft.com/office/drawing/2014/main" val="2757476025"/>
                    </a:ext>
                  </a:extLst>
                </a:gridCol>
                <a:gridCol w="2897415">
                  <a:extLst>
                    <a:ext uri="{9D8B030D-6E8A-4147-A177-3AD203B41FA5}">
                      <a16:colId xmlns:a16="http://schemas.microsoft.com/office/drawing/2014/main" val="272574"/>
                    </a:ext>
                  </a:extLst>
                </a:gridCol>
              </a:tblGrid>
              <a:tr h="3819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CLEAR AND CONCISE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82997"/>
                  </a:ext>
                </a:extLst>
              </a:tr>
              <a:tr h="3819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1.936561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18595"/>
                  </a:ext>
                </a:extLst>
              </a:tr>
              <a:tr h="3819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1.882612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5027"/>
                  </a:ext>
                </a:extLst>
              </a:tr>
              <a:tr h="3819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1.758261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99639"/>
                  </a:ext>
                </a:extLst>
              </a:tr>
              <a:tr h="3819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1.729415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4322"/>
                  </a:ext>
                </a:extLst>
              </a:tr>
              <a:tr h="3819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1.686597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8441"/>
                  </a:ext>
                </a:extLst>
              </a:tr>
              <a:tr h="3819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1.624869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933139"/>
                  </a:ext>
                </a:extLst>
              </a:tr>
              <a:tr h="3819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1.624709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560099"/>
                  </a:ext>
                </a:extLst>
              </a:tr>
              <a:tr h="3819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1.434812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67"/>
                  </a:ext>
                </a:extLst>
              </a:tr>
              <a:tr h="3819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1.432687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08190"/>
                  </a:ext>
                </a:extLst>
              </a:tr>
              <a:tr h="3819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1.418385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264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86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8A4B-4C92-5B3B-0437-EC8338F2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for Confidence Scores and Hesitance Scores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44B06-8DCA-A59D-38C9-575F26BA0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59" y="2106160"/>
            <a:ext cx="8596668" cy="3880773"/>
          </a:xfrm>
        </p:spPr>
        <p:txBody>
          <a:bodyPr/>
          <a:lstStyle/>
          <a:p>
            <a:r>
              <a:rPr lang="en-IN" dirty="0"/>
              <a:t>We can see from the plot that the standard </a:t>
            </a:r>
          </a:p>
          <a:p>
            <a:pPr marL="0" indent="0">
              <a:buNone/>
            </a:pPr>
            <a:r>
              <a:rPr lang="en-IN" dirty="0"/>
              <a:t>deviation of confident score of candidate 3 and 8 are</a:t>
            </a:r>
          </a:p>
          <a:p>
            <a:pPr marL="0" indent="0">
              <a:buNone/>
            </a:pPr>
            <a:r>
              <a:rPr lang="en-IN" dirty="0"/>
              <a:t> much Higher than other candidates , which implies</a:t>
            </a:r>
          </a:p>
          <a:p>
            <a:pPr marL="0" indent="0">
              <a:buNone/>
            </a:pPr>
            <a:r>
              <a:rPr lang="en-IN" dirty="0"/>
              <a:t> the fluctuation of these candidates in there</a:t>
            </a:r>
          </a:p>
          <a:p>
            <a:pPr marL="0" indent="0">
              <a:buNone/>
            </a:pPr>
            <a:r>
              <a:rPr lang="en-IN" dirty="0"/>
              <a:t> confidence Score during their video. </a:t>
            </a:r>
          </a:p>
          <a:p>
            <a:r>
              <a:rPr lang="en-IN" dirty="0"/>
              <a:t>Similarly the standard deviation of hesitation</a:t>
            </a:r>
          </a:p>
          <a:p>
            <a:pPr marL="0" indent="0">
              <a:buNone/>
            </a:pPr>
            <a:r>
              <a:rPr lang="en-IN" dirty="0"/>
              <a:t> score of candidate  2 and 9 are much higher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8F365-E76A-9FF0-5A72-52E626E3726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698" y="1730830"/>
            <a:ext cx="605245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2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B20A-061F-5EA7-3091-BC2B7299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confident do candidates sound in their speech (based on the confidence score)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C6828-8BCA-44CF-0BE5-EA2DD5149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2AABE1C-CF42-1822-0521-2146AB211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93246"/>
              </p:ext>
            </p:extLst>
          </p:nvPr>
        </p:nvGraphicFramePr>
        <p:xfrm>
          <a:off x="677334" y="2018007"/>
          <a:ext cx="820541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2705">
                  <a:extLst>
                    <a:ext uri="{9D8B030D-6E8A-4147-A177-3AD203B41FA5}">
                      <a16:colId xmlns:a16="http://schemas.microsoft.com/office/drawing/2014/main" val="1509158387"/>
                    </a:ext>
                  </a:extLst>
                </a:gridCol>
                <a:gridCol w="4102705">
                  <a:extLst>
                    <a:ext uri="{9D8B030D-6E8A-4147-A177-3AD203B41FA5}">
                      <a16:colId xmlns:a16="http://schemas.microsoft.com/office/drawing/2014/main" val="1808622714"/>
                    </a:ext>
                  </a:extLst>
                </a:gridCol>
              </a:tblGrid>
              <a:tr h="32061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406171"/>
                  </a:ext>
                </a:extLst>
              </a:tr>
              <a:tr h="32061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0.733828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22399"/>
                  </a:ext>
                </a:extLst>
              </a:tr>
              <a:tr h="32061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0.703714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037521"/>
                  </a:ext>
                </a:extLst>
              </a:tr>
              <a:tr h="32061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0.684879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518030"/>
                  </a:ext>
                </a:extLst>
              </a:tr>
              <a:tr h="32061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0.679755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71802"/>
                  </a:ext>
                </a:extLst>
              </a:tr>
              <a:tr h="32061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0.621740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602046"/>
                  </a:ext>
                </a:extLst>
              </a:tr>
              <a:tr h="32061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0.619852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663266"/>
                  </a:ext>
                </a:extLst>
              </a:tr>
              <a:tr h="32061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0.591842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951668"/>
                  </a:ext>
                </a:extLst>
              </a:tr>
              <a:tr h="32061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0.590094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298730"/>
                  </a:ext>
                </a:extLst>
              </a:tr>
              <a:tr h="32061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0.573566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791519"/>
                  </a:ext>
                </a:extLst>
              </a:tr>
              <a:tr h="32061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0.555011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21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81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EC37-C6CA-32C7-AC9C-BDAD8054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Emotion Trends Over Movies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B62A6-7C18-7890-C6A8-B4C65C50B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D0D15-5163-CD28-BD98-933ED48D60E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1653947"/>
            <a:ext cx="8632372" cy="508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5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E7D5-1C14-536B-E4E6-D606BB87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decreasing order of candidates who appear more confident and enthusiastic than others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5DC19-0B3F-59B9-4543-CDD2983D52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D04A07-ED70-95A0-AC6C-02DD604A5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530048"/>
              </p:ext>
            </p:extLst>
          </p:nvPr>
        </p:nvGraphicFramePr>
        <p:xfrm>
          <a:off x="1045029" y="1930400"/>
          <a:ext cx="7772400" cy="411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68607332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3355428264"/>
                    </a:ext>
                  </a:extLst>
                </a:gridCol>
              </a:tblGrid>
              <a:tr h="3737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CONFIDENCE_ENTHUSIASM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786521"/>
                  </a:ext>
                </a:extLst>
              </a:tr>
              <a:tr h="3737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0.626896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025566"/>
                  </a:ext>
                </a:extLst>
              </a:tr>
              <a:tr h="3737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0.617602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37793"/>
                  </a:ext>
                </a:extLst>
              </a:tr>
              <a:tr h="3737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0.607804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673009"/>
                  </a:ext>
                </a:extLst>
              </a:tr>
              <a:tr h="3737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0.600426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713449"/>
                  </a:ext>
                </a:extLst>
              </a:tr>
              <a:tr h="3737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0.557166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70235"/>
                  </a:ext>
                </a:extLst>
              </a:tr>
              <a:tr h="3737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0.549295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498587"/>
                  </a:ext>
                </a:extLst>
              </a:tr>
              <a:tr h="3737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0.523360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82078"/>
                  </a:ext>
                </a:extLst>
              </a:tr>
              <a:tr h="3737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0.507966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710493"/>
                  </a:ext>
                </a:extLst>
              </a:tr>
              <a:tr h="3737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0.505300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68837"/>
                  </a:ext>
                </a:extLst>
              </a:tr>
              <a:tr h="3737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0.502114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186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9487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Words>1522</Words>
  <Application>Microsoft Office PowerPoint</Application>
  <PresentationFormat>Widescreen</PresentationFormat>
  <Paragraphs>268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Söhne</vt:lpstr>
      <vt:lpstr>Times New Roman</vt:lpstr>
      <vt:lpstr>Trebuchet MS</vt:lpstr>
      <vt:lpstr>Wingdings 3</vt:lpstr>
      <vt:lpstr>Facet</vt:lpstr>
      <vt:lpstr> Exploratory Data Analysis Report </vt:lpstr>
      <vt:lpstr>- A comprehensive report summarizing EDA findings. - Visualizations (e.g., plots, charts) to support your insights</vt:lpstr>
      <vt:lpstr>Correlation Heatmap of Emotion Scores</vt:lpstr>
      <vt:lpstr>Explanation of Correlation Heatmap of Emotion Scores</vt:lpstr>
      <vt:lpstr> Decreasing order of candidates exhibiting clear and concise communication from Transcript data. </vt:lpstr>
      <vt:lpstr>Analysis for Confidence Scores and Hesitance Scores</vt:lpstr>
      <vt:lpstr>How confident do candidates sound in their speech (based on the confidence score)</vt:lpstr>
      <vt:lpstr>Emotion Trends Over Movies</vt:lpstr>
      <vt:lpstr>decreasing order of candidates who appear more confident and enthusiastic than others</vt:lpstr>
      <vt:lpstr>Patterns or Trends in Speech Speed, Confidence, Hesitance, Conciseness, or Enthusiasm</vt:lpstr>
      <vt:lpstr>Analysis result on speech speed of different candidate </vt:lpstr>
      <vt:lpstr>Balancing Positive and Negative Language</vt:lpstr>
      <vt:lpstr>Explanation of Balancing Positive and Negative Language</vt:lpstr>
      <vt:lpstr>whether candidates are able to showcase creativity or adaptability in their speech</vt:lpstr>
      <vt:lpstr>Analysis of Different Emotions on Different Movie IDs</vt:lpstr>
      <vt:lpstr>candidates who show signs of hesitance in their speech</vt:lpstr>
      <vt:lpstr>Conciseness and Enthusiasm Analysis by Candidate</vt:lpstr>
      <vt:lpstr>Which candidate exhibited the most positive dominant emotion (e.g., happy) throughout their video   - Candidate 2 has most positive dominant emotion with the  movie id baa26895-85b2-a972-649b41d9870e  Candidates who consistently display nervousness or discomfort?    -  Candidate 5 and 6 display nervousness or discomfort</vt:lpstr>
      <vt:lpstr>Speech Speed Analysis by Candidates</vt:lpstr>
      <vt:lpstr>Did candidates who blinked more frequently perform differently from those who didn't blink as much?</vt:lpstr>
      <vt:lpstr>Distribution of Dominant Score</vt:lpstr>
      <vt:lpstr>Correlation between the length of the video (elapsed_time) and the emotions expressed?</vt:lpstr>
      <vt:lpstr>Speech Speed Distribution</vt:lpstr>
      <vt:lpstr>Plot of frequency V/S different emotions</vt:lpstr>
      <vt:lpstr>Plot of Emotion vs Eye Offset</vt:lpstr>
      <vt:lpstr>Plot of Emotion Score When Gaze is 1 or 0</vt:lpstr>
      <vt:lpstr>Explanation of Plot of Emotion Score When Gaze is 1 or 0</vt:lpstr>
      <vt:lpstr>Does candidate maintain positive to neutral language balance</vt:lpstr>
      <vt:lpstr>Do any candidates highlight relevant experiences or qualifications?</vt:lpstr>
      <vt:lpstr>On the basis of exploratory data analysis the decreasing order of hiring candidates should be: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Visualizations (e.g., plots, charts) to support my insights of Exploratory Data Analysis Report</dc:title>
  <dc:creator>Sanya Singh</dc:creator>
  <cp:lastModifiedBy>Sanya Singh</cp:lastModifiedBy>
  <cp:revision>10</cp:revision>
  <dcterms:created xsi:type="dcterms:W3CDTF">2023-09-26T07:41:23Z</dcterms:created>
  <dcterms:modified xsi:type="dcterms:W3CDTF">2023-09-28T13:46:56Z</dcterms:modified>
</cp:coreProperties>
</file>