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7" r:id="rId5"/>
    <p:sldId id="309" r:id="rId6"/>
    <p:sldId id="319" r:id="rId7"/>
    <p:sldId id="318" r:id="rId8"/>
    <p:sldId id="324" r:id="rId9"/>
    <p:sldId id="320" r:id="rId10"/>
    <p:sldId id="321" r:id="rId11"/>
    <p:sldId id="322" r:id="rId12"/>
    <p:sldId id="323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5405" autoAdjust="0"/>
  </p:normalViewPr>
  <p:slideViewPr>
    <p:cSldViewPr snapToGrid="0">
      <p:cViewPr varScale="1">
        <p:scale>
          <a:sx n="105" d="100"/>
          <a:sy n="105" d="100"/>
        </p:scale>
        <p:origin x="828" y="11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270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2431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D5C3B-E8A1-4FA0-6926-C875A000A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76128E-37D5-EC25-118A-9FB40E4034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5BDF3B-820D-1A89-DF94-DC7CF8DA6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36D98-5631-B5AB-7239-097DCBF31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3898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1107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36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381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303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Project Planning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4D9E2-F37C-D19D-1D81-BA3F2D50B7EB}"/>
              </a:ext>
            </a:extLst>
          </p:cNvPr>
          <p:cNvSpPr txBox="1"/>
          <p:nvPr/>
        </p:nvSpPr>
        <p:spPr>
          <a:xfrm>
            <a:off x="9427464" y="6150114"/>
            <a:ext cx="2084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  <a:ea typeface="+mj-ea"/>
                <a:cs typeface="+mj-cs"/>
              </a:rPr>
              <a:t>Presented by -  </a:t>
            </a:r>
          </a:p>
          <a:p>
            <a:pPr algn="r"/>
            <a:r>
              <a:rPr lang="en-US" sz="2000" dirty="0">
                <a:latin typeface="+mj-lt"/>
                <a:ea typeface="+mj-ea"/>
                <a:cs typeface="+mj-cs"/>
              </a:rPr>
              <a:t>Sanya Syed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Project Plan Overview: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Aim: What </a:t>
            </a:r>
            <a:r>
              <a:rPr lang="en-US" sz="4000" b="1" dirty="0"/>
              <a:t>You Want to Do?</a:t>
            </a:r>
          </a:p>
          <a:p>
            <a:endParaRPr lang="en-US" sz="4000" dirty="0"/>
          </a:p>
          <a:p>
            <a:pPr lvl="1"/>
            <a:r>
              <a:rPr lang="en-US" sz="2800" b="1" dirty="0"/>
              <a:t>Simple Project</a:t>
            </a:r>
            <a:r>
              <a:rPr lang="en-US" sz="2800" dirty="0"/>
              <a:t>: </a:t>
            </a:r>
            <a:r>
              <a:rPr lang="en-US" sz="2400" dirty="0"/>
              <a:t>Basic data analysis to find insights.</a:t>
            </a:r>
          </a:p>
          <a:p>
            <a:pPr lvl="1"/>
            <a:endParaRPr lang="en-US" sz="2400" dirty="0"/>
          </a:p>
          <a:p>
            <a:pPr lvl="1"/>
            <a:r>
              <a:rPr lang="en-US" sz="2800" b="1" dirty="0"/>
              <a:t>Intermediate Project</a:t>
            </a:r>
            <a:r>
              <a:rPr lang="en-US" sz="2800" dirty="0"/>
              <a:t>:</a:t>
            </a:r>
            <a:r>
              <a:rPr lang="en-US" sz="3600" dirty="0"/>
              <a:t> </a:t>
            </a:r>
            <a:r>
              <a:rPr lang="en-US" sz="2400" dirty="0"/>
              <a:t>In-depth data analysis for actionable insights.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Project Plan Overview: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Objective: Analyze a dataset to find basic insights. </a:t>
            </a:r>
          </a:p>
          <a:p>
            <a:r>
              <a:rPr lang="en-US" sz="2400" dirty="0"/>
              <a:t>Stage 1: Data collection or access existing dataset Tools: Excel, Google Sheets, CSV files, Kaggle Datasets </a:t>
            </a:r>
          </a:p>
          <a:p>
            <a:r>
              <a:rPr lang="en-US" sz="2400" dirty="0"/>
              <a:t>Stage 2: Data cleaning, preparation, and integration Tools: Python (Pandas), SQL (Postgres), Talend, Power Query (Power BI) </a:t>
            </a:r>
          </a:p>
          <a:p>
            <a:r>
              <a:rPr lang="en-US" sz="2400" dirty="0"/>
              <a:t>Stage 3: Basic visualizations and summary statistics Tools: Excel (charts), Python (Matplotlib, Seaborn)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146" name="Picture 2" descr="Data Analytics Process - Seasia Infotech">
            <a:extLst>
              <a:ext uri="{FF2B5EF4-FFF2-40B4-BE49-F238E27FC236}">
                <a16:creationId xmlns:a16="http://schemas.microsoft.com/office/drawing/2014/main" id="{1A6301AB-2C6A-3D3E-A1F8-1683EBD9A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690" y="1948400"/>
            <a:ext cx="3812526" cy="2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55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714" y="385011"/>
            <a:ext cx="7534656" cy="914400"/>
          </a:xfrm>
        </p:spPr>
        <p:txBody>
          <a:bodyPr/>
          <a:lstStyle/>
          <a:p>
            <a:r>
              <a:rPr lang="en-US" sz="6000" dirty="0"/>
              <a:t>Advance Project: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1597D17-1D78-FCA1-B83A-19D9842083F3}"/>
              </a:ext>
            </a:extLst>
          </p:cNvPr>
          <p:cNvSpPr txBox="1">
            <a:spLocks/>
          </p:cNvSpPr>
          <p:nvPr/>
        </p:nvSpPr>
        <p:spPr>
          <a:xfrm>
            <a:off x="1034714" y="1196018"/>
            <a:ext cx="8285747" cy="5661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Objective: Perform a deeper analysis and derive actionable insights. </a:t>
            </a:r>
          </a:p>
          <a:p>
            <a:r>
              <a:rPr lang="en-US" sz="2400" dirty="0"/>
              <a:t>Stage 1: Define the business problem and analytical goals Tools: Google Docs, Microsoft Word, Jira (for task planning) </a:t>
            </a:r>
          </a:p>
          <a:p>
            <a:r>
              <a:rPr lang="en-US" sz="2400" dirty="0"/>
              <a:t>Stage 2: Data acquisition (gathering multiple data sources if needed) Tools: SQL (Postgres, MySQL), Python (for API calls, web scraping) </a:t>
            </a:r>
          </a:p>
          <a:p>
            <a:r>
              <a:rPr lang="en-US" sz="2400" dirty="0"/>
              <a:t>Stage 3: Data cleaning, preparation, and integration Tools: Python (Pandas), SQL (Postgres), Talend, Power Query (Power BI) </a:t>
            </a:r>
          </a:p>
          <a:p>
            <a:r>
              <a:rPr lang="en-US" sz="2400" dirty="0"/>
              <a:t>Stage 4: Feature engineering and transformation Tools: Python (Scikit-learn, Pandas), SQL </a:t>
            </a:r>
          </a:p>
          <a:p>
            <a:r>
              <a:rPr lang="en-US" sz="2400" dirty="0"/>
              <a:t>Cont.…</a:t>
            </a:r>
          </a:p>
        </p:txBody>
      </p:sp>
    </p:spTree>
    <p:extLst>
      <p:ext uri="{BB962C8B-B14F-4D97-AF65-F5344CB8AC3E}">
        <p14:creationId xmlns:p14="http://schemas.microsoft.com/office/powerpoint/2010/main" val="362991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7FD88-E6D5-B0C0-5E46-E18051780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7D6FC2C-EE62-97AD-A51F-1F6D83E4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714" y="385011"/>
            <a:ext cx="7534656" cy="914400"/>
          </a:xfrm>
        </p:spPr>
        <p:txBody>
          <a:bodyPr/>
          <a:lstStyle/>
          <a:p>
            <a:r>
              <a:rPr lang="en-US" sz="6000" dirty="0"/>
              <a:t>Advance Project: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A20F4-038E-8130-3BCD-08169F8DC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F3DFA47-86F8-785B-C625-9C43EBD3AECA}"/>
              </a:ext>
            </a:extLst>
          </p:cNvPr>
          <p:cNvSpPr txBox="1">
            <a:spLocks/>
          </p:cNvSpPr>
          <p:nvPr/>
        </p:nvSpPr>
        <p:spPr>
          <a:xfrm>
            <a:off x="1034714" y="1196018"/>
            <a:ext cx="8285747" cy="5661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Stage 5: Exploratory data analysis (EDA) with advanced techniques Tools: Python (Matplotlib, Seaborn), </a:t>
            </a:r>
            <a:r>
              <a:rPr lang="en-US" sz="2400" dirty="0" err="1"/>
              <a:t>Jupyter</a:t>
            </a:r>
            <a:r>
              <a:rPr lang="en-US" sz="2400" dirty="0"/>
              <a:t> Notebook </a:t>
            </a:r>
          </a:p>
          <a:p>
            <a:r>
              <a:rPr lang="en-US" sz="2400" dirty="0"/>
              <a:t>Stage 6: Statistical analysis or model building (if relevant) Tools: Python (Scikit-learn, </a:t>
            </a:r>
            <a:r>
              <a:rPr lang="en-US" sz="2400" dirty="0" err="1"/>
              <a:t>Statsmodels</a:t>
            </a:r>
            <a:r>
              <a:rPr lang="en-US" sz="2400" dirty="0"/>
              <a:t>), R, Excel (for simpler models) </a:t>
            </a:r>
          </a:p>
          <a:p>
            <a:r>
              <a:rPr lang="en-US" sz="2400" dirty="0"/>
              <a:t>Stage 7: Advanced visualizations and storytelling with data Tools: Power BI, Tableau, Python (</a:t>
            </a:r>
            <a:r>
              <a:rPr lang="en-US" sz="2400" dirty="0" err="1"/>
              <a:t>Plotly</a:t>
            </a:r>
            <a:r>
              <a:rPr lang="en-US" sz="2400" dirty="0"/>
              <a:t>, Seaborn) </a:t>
            </a:r>
          </a:p>
          <a:p>
            <a:r>
              <a:rPr lang="en-US" sz="2400" dirty="0"/>
              <a:t>Stage 8: Draw conclusions, derive insights, and provide recommendations Tools: PowerPoint, Google Slides, Word for reporting </a:t>
            </a:r>
          </a:p>
          <a:p>
            <a:r>
              <a:rPr lang="en-US" sz="2400" dirty="0"/>
              <a:t>Stage 9: Final report and presentation Tools: Power BI (dashboards), Tableau, PowerPoint</a:t>
            </a:r>
          </a:p>
        </p:txBody>
      </p:sp>
    </p:spTree>
    <p:extLst>
      <p:ext uri="{BB962C8B-B14F-4D97-AF65-F5344CB8AC3E}">
        <p14:creationId xmlns:p14="http://schemas.microsoft.com/office/powerpoint/2010/main" val="41139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8839200" cy="914400"/>
          </a:xfrm>
        </p:spPr>
        <p:txBody>
          <a:bodyPr/>
          <a:lstStyle/>
          <a:p>
            <a:r>
              <a:rPr lang="en-US" sz="4000" dirty="0"/>
              <a:t>Replication as a Learning Method: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2"/>
            <a:ext cx="10587789" cy="3356576"/>
          </a:xfrm>
        </p:spPr>
        <p:txBody>
          <a:bodyPr>
            <a:normAutofit/>
          </a:bodyPr>
          <a:lstStyle/>
          <a:p>
            <a:r>
              <a:rPr lang="en-US" sz="2400" dirty="0"/>
              <a:t>Key to reinforcing knowledge.</a:t>
            </a:r>
          </a:p>
          <a:p>
            <a:r>
              <a:rPr lang="en-US" sz="2400" dirty="0"/>
              <a:t>Helps to understand processes by repeating and refining tasks.</a:t>
            </a:r>
          </a:p>
          <a:p>
            <a:r>
              <a:rPr lang="en-US" sz="2400" dirty="0"/>
              <a:t>Use for improving problem-solving skills in projects.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2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042358" cy="914400"/>
          </a:xfrm>
        </p:spPr>
        <p:txBody>
          <a:bodyPr/>
          <a:lstStyle/>
          <a:p>
            <a:r>
              <a:rPr lang="en-US" sz="4000" dirty="0"/>
              <a:t> Resources for Learning &amp; Development: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1"/>
            <a:ext cx="9914021" cy="42333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Online Platforms: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200" dirty="0"/>
              <a:t>Kaggle: For datasets, competitions, and community discussions.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200" dirty="0"/>
              <a:t>Git: For version control and collaboration on projects.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Additional Learning Resources: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200" dirty="0" err="1"/>
              <a:t>Zoomcamp</a:t>
            </a:r>
            <a:r>
              <a:rPr lang="en-US" sz="2200" dirty="0"/>
              <a:t>: Free online bootcamp.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200" dirty="0"/>
              <a:t>Unpaid/Paid Courses: For structured, in-depth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9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042358" cy="914400"/>
          </a:xfrm>
        </p:spPr>
        <p:txBody>
          <a:bodyPr/>
          <a:lstStyle/>
          <a:p>
            <a:r>
              <a:rPr lang="en-US" sz="4000" dirty="0"/>
              <a:t>Potential Blockers in Data Projects: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1"/>
            <a:ext cx="9914021" cy="4233351"/>
          </a:xfrm>
        </p:spPr>
        <p:txBody>
          <a:bodyPr>
            <a:normAutofit/>
          </a:bodyPr>
          <a:lstStyle/>
          <a:p>
            <a:r>
              <a:rPr lang="en-US" sz="2200" dirty="0"/>
              <a:t>Common Challenges:</a:t>
            </a:r>
          </a:p>
          <a:p>
            <a:pPr lvl="1"/>
            <a:r>
              <a:rPr lang="en-US" sz="2200" dirty="0"/>
              <a:t>Environment Issues: Unable to open files.</a:t>
            </a:r>
          </a:p>
          <a:p>
            <a:pPr lvl="1"/>
            <a:r>
              <a:rPr lang="en-US" sz="2200" dirty="0"/>
              <a:t>Error Messages: Needing to read and search for fixes.</a:t>
            </a:r>
          </a:p>
          <a:p>
            <a:pPr lvl="1"/>
            <a:r>
              <a:rPr lang="en-US" sz="2200" dirty="0"/>
              <a:t>Version Conflicts: Mismatches in Python or package versions.</a:t>
            </a:r>
          </a:p>
          <a:p>
            <a:pPr lvl="1"/>
            <a:r>
              <a:rPr lang="en-US" sz="2200" dirty="0"/>
              <a:t>Expertise Levels: Varying levels of understanding can cause delays.</a:t>
            </a:r>
          </a:p>
          <a:p>
            <a:r>
              <a:rPr lang="en-US" sz="2200" dirty="0"/>
              <a:t>Solution: </a:t>
            </a:r>
          </a:p>
          <a:p>
            <a:pPr lvl="1"/>
            <a:r>
              <a:rPr lang="en-US" sz="2200" dirty="0"/>
              <a:t>Use official documentation (e.g., Python docs, Postgres docs) to resolve syntax or functionality questions.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9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042358" cy="914400"/>
          </a:xfrm>
        </p:spPr>
        <p:txBody>
          <a:bodyPr/>
          <a:lstStyle/>
          <a:p>
            <a:r>
              <a:rPr lang="en-US" sz="4000" dirty="0"/>
              <a:t> Key Takeaways for Success: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1"/>
            <a:ext cx="9914021" cy="4233351"/>
          </a:xfrm>
        </p:spPr>
        <p:txBody>
          <a:bodyPr>
            <a:normAutofit/>
          </a:bodyPr>
          <a:lstStyle/>
          <a:p>
            <a:pPr lvl="1"/>
            <a:r>
              <a:rPr lang="en-US" sz="2200" b="1" dirty="0"/>
              <a:t>Effort:</a:t>
            </a:r>
            <a:r>
              <a:rPr lang="en-US" sz="2200" dirty="0"/>
              <a:t> Consistent work leads to progress.</a:t>
            </a:r>
          </a:p>
          <a:p>
            <a:pPr lvl="1"/>
            <a:endParaRPr lang="en-US" sz="2200" dirty="0"/>
          </a:p>
          <a:p>
            <a:pPr lvl="1"/>
            <a:r>
              <a:rPr lang="en-US" sz="2200" b="1" dirty="0"/>
              <a:t>Use Cases:</a:t>
            </a:r>
            <a:r>
              <a:rPr lang="en-US" sz="2200" dirty="0"/>
              <a:t> Aim for real-world applicability, particularly in corporate environments.</a:t>
            </a:r>
          </a:p>
          <a:p>
            <a:pPr lvl="1"/>
            <a:endParaRPr lang="en-US" sz="2200" dirty="0"/>
          </a:p>
          <a:p>
            <a:pPr lvl="1"/>
            <a:r>
              <a:rPr lang="en-US" sz="2200" b="1" dirty="0"/>
              <a:t>Focus on Outcomes: </a:t>
            </a:r>
            <a:r>
              <a:rPr lang="en-US" sz="2200" dirty="0"/>
              <a:t>Provide insights and actionable recommendations through your analysis.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679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7">
    <a:dk1>
      <a:srgbClr val="543E34"/>
    </a:dk1>
    <a:lt1>
      <a:srgbClr val="FFFFFF"/>
    </a:lt1>
    <a:dk2>
      <a:srgbClr val="5D6A76"/>
    </a:dk2>
    <a:lt2>
      <a:srgbClr val="E5DACF"/>
    </a:lt2>
    <a:accent1>
      <a:srgbClr val="FEF3ED"/>
    </a:accent1>
    <a:accent2>
      <a:srgbClr val="AC5B4C"/>
    </a:accent2>
    <a:accent3>
      <a:srgbClr val="D0D8B6"/>
    </a:accent3>
    <a:accent4>
      <a:srgbClr val="A09D79"/>
    </a:accent4>
    <a:accent5>
      <a:srgbClr val="4E5745"/>
    </a:accent5>
    <a:accent6>
      <a:srgbClr val="D7D0CE"/>
    </a:accent6>
    <a:hlink>
      <a:srgbClr val="AC5B4C"/>
    </a:hlink>
    <a:folHlink>
      <a:srgbClr val="4E574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563</Words>
  <Application>Microsoft Office PowerPoint</Application>
  <PresentationFormat>Widescreen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Gill Sans Nova Light</vt:lpstr>
      <vt:lpstr>Sagona Book</vt:lpstr>
      <vt:lpstr>Custom</vt:lpstr>
      <vt:lpstr>Project Planning</vt:lpstr>
      <vt:lpstr>Project Plan Overview:</vt:lpstr>
      <vt:lpstr>Project Plan Overview:</vt:lpstr>
      <vt:lpstr>Advance Project:</vt:lpstr>
      <vt:lpstr>Advance Project:</vt:lpstr>
      <vt:lpstr>Replication as a Learning Method:</vt:lpstr>
      <vt:lpstr> Resources for Learning &amp; Development:</vt:lpstr>
      <vt:lpstr>Potential Blockers in Data Projects:</vt:lpstr>
      <vt:lpstr> Key Takeaways for Success: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sanyashireen syed</dc:creator>
  <cp:lastModifiedBy>sanyashireen syed</cp:lastModifiedBy>
  <cp:revision>13</cp:revision>
  <dcterms:created xsi:type="dcterms:W3CDTF">2024-10-04T16:14:12Z</dcterms:created>
  <dcterms:modified xsi:type="dcterms:W3CDTF">2024-11-05T15:29:28Z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