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84" r:id="rId25"/>
    <p:sldId id="279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27B2E8-1402-D13E-2C25-C71746B6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BA012FD-3763-5B87-D5E5-F5124C917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8A8C89-7A99-8960-05ED-A21BE314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7C8E0A-BDD7-17D8-1B96-AD6C8948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6A483B-101F-894C-8BF6-CFF0DD0D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32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3B4443-7ABD-27E4-0584-62B26528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1D779BB-80ED-C606-AB50-3FA61A670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B2DA32-2A9D-E412-DACB-1BF6D5FE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AA513D-605C-8370-E410-2B27E77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025D8B-479F-EE41-1738-A5E5C42F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778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1A82180-BADD-3FB2-BC84-F7D52D1BF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3333579-DF94-AF61-6003-914415E1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B5D61F-7EA2-C199-586B-7085A092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880390-C484-515B-B706-52FDDF56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3B1A02-E009-D78D-A728-6427A72E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539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B82F8-661B-5DAC-1BDF-88E6A994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0AE7E2-8019-4A77-9F46-BF0C348B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A8E4E9-370F-24E3-B75C-34299098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55F21A3-8B79-F03C-1A70-2CF9D877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F3C37B-6DF9-9155-538C-290ACCF2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81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4D9EA4-682E-7733-E81F-517CDBBE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1F1DED8-C903-F84F-7FA7-2319526A2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E846E4-A701-ACF1-6272-DD2F9CB3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9662AE-228B-F6EB-6543-CDC9B954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4D98D3-A571-62AF-6293-2B51FEC3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5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193ED9-4E9B-1E21-0A8A-2641E735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04E5B5-7018-1FB1-380C-759A185B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28B4715-B2C0-2EBA-C120-5C441186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67C2D3B-15FC-6974-FB5E-61B0A96B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BC6D11-0B4E-02C4-E10D-321DBCBE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47A788F-5E5F-D587-F6D8-7CCF1997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087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880539-739C-B1C9-8BB7-02E0CE5A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A95A8A-5FFB-61A1-9CB8-1525B582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5667587-85F3-F9FF-FFF2-F79C765DA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1B492F-EDE7-9444-C2DE-9BD83A7B0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237DF39-3E77-BC71-91D8-C05CB3C3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E38F660-E093-828D-017E-2CDBA091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675B8CB-FA48-87A4-F354-E05D2078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C6372A2-E46C-6B38-16F3-87FC4DEC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018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1C0C5-B1BE-A9CE-F0D7-0B586FAF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7451975-1E15-4084-47B3-F3A2750D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4C2F879-B027-42DC-494F-B02EBCAA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526876E-FD94-139F-9FD9-E421398E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496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B7C2129-E200-2308-C42E-69F8E50A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E9117D4-D59D-6D5E-E1AF-0D90633A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51D1C78-3884-EF51-5E4E-828818DE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94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342397-3DF3-D5FC-1A02-31ED5E03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3C52B9-2294-FFC9-86F5-1E7D982E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53DFBE-3D18-B0EB-9ED3-B5BACE85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9C7C3F-F2D1-66E1-D539-EDBD26F8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9BB1197-1F71-6B74-3589-38E68CA9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C47E65-3B1E-DEC6-A33C-E8873978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82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C1174D-B9F7-D5DB-D34C-CC1801BE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03B5D0E-A1A5-7161-7E49-1AE0BE70B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B46CA6-0CF0-AB08-667F-6E752E60F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3713469-9B18-55AA-7F74-379608D4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EAEDDA-79F5-0D02-08E1-3F885ACA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487D9B-C298-0123-E421-452C436A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3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accent1">
                <a:lumMod val="5000"/>
                <a:lumOff val="9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75000"/>
              </a:schemeClr>
            </a:gs>
          </a:gsLst>
          <a:lin ang="13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E0DFD9C-5C1A-274F-6875-7F4ACEF2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7702AF-6542-F798-4D1C-455EB052C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43F27D-882E-0F15-F43C-649D27A26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0CDE-9C1A-4358-B718-3D712D93CFE7}" type="datetimeFigureOut">
              <a:rPr lang="cs-CZ" smtClean="0"/>
              <a:pPr/>
              <a:t>24.03.2025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3BF8EE-339C-2A24-4929-DB1B9907D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F09876-74DD-E76F-90BC-80286E91C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172E-0931-4A9C-A8F0-4AE46C319F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435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E24871-A00D-D53C-FA77-8AB864A8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08" y="1122363"/>
            <a:ext cx="11611991" cy="2387600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Enzymy a přirozené antimikrobiální látky v mléce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31FBE82-04BA-9946-4A85-E32D07D4D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707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F392FEB1-34FA-8E4E-18B7-6B181FAD3E42}"/>
              </a:ext>
            </a:extLst>
          </p:cNvPr>
          <p:cNvSpPr txBox="1"/>
          <p:nvPr/>
        </p:nvSpPr>
        <p:spPr>
          <a:xfrm>
            <a:off x="577049" y="1462956"/>
            <a:ext cx="10937289" cy="465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Transferasy</a:t>
            </a:r>
            <a:endParaRPr lang="cs-CZ" sz="3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Transferasy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katalyzují p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enos skupiny atom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nebo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ástí molekul mezi dv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 substráty. 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mléce je p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ítomna 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transferas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Enzymy aspartam-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aminotransferasy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alaninaminotransferasy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katalyzují transaminace aminokyselin, enzymy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glykokinasa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pyruvátkinasa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katalyzují fermentaci laktózy. Z dalších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transferas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jsou p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ítomné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fosfotransferasy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hexosotransferasy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aminotransferasy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acylaminotransferasy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aj. 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které z nich se ú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astní procesu syntézy složek mléka: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sou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ástí enzymu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laktosynthetasy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galaktosyltransferasa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glutamyltransferasa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nep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ímo zú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astní syntézy mlé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ných bílkovin.</a:t>
            </a:r>
          </a:p>
        </p:txBody>
      </p:sp>
    </p:spTree>
    <p:extLst>
      <p:ext uri="{BB962C8B-B14F-4D97-AF65-F5344CB8AC3E}">
        <p14:creationId xmlns:p14="http://schemas.microsoft.com/office/powerpoint/2010/main" val="88007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00429EB3-72C7-C8E2-BB09-9F2E0C6BC199}"/>
              </a:ext>
            </a:extLst>
          </p:cNvPr>
          <p:cNvSpPr txBox="1"/>
          <p:nvPr/>
        </p:nvSpPr>
        <p:spPr>
          <a:xfrm>
            <a:off x="186431" y="467042"/>
            <a:ext cx="11532093" cy="5837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Hydrolasy</a:t>
            </a:r>
            <a:endParaRPr lang="cs-CZ" sz="3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b="1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Lipasy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Hydrolyzují triacylglyceroly na glycerol a mastné kyseliny. Největší aktivitu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lipas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vykazuje mlezivo a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mastitidní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mléko.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Lipolýza mléčného tuku je malá, tukové kapénky jsou chráněny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fosfolipidovými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obaly, při jejichž porušení dochází k silné lipolýze a zvýšení obsahu volných mastných kyselin v mléce.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Lipoproteinlipasa</a:t>
            </a: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(LPL)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Mlé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ná lipáza je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lipoproteinlipasa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LPL je syntetizována v sekre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ních bu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kách mlé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žlázy, odkud je v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tšina enzymu transportována do endotelu krevních kapilár, kde hydrolyzuje VLDL lipoproteiny na volné mastné kyseliny a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monoacylglyceroly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Volné mastné kyseliny a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monoacylglyceroly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jsou následn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využity pro syntézu mlé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ného tuku. Kravské mléko obsahuje LPL v množství 2 mg/l. LPL hraje významnou úlohu p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produkci mléka v mlé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žláze. LPL aktivita je nízká p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 porodem, krátce po porodu se zvyšuje a z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stává vysoká b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hem laktace.</a:t>
            </a:r>
          </a:p>
        </p:txBody>
      </p:sp>
    </p:spTree>
    <p:extLst>
      <p:ext uri="{BB962C8B-B14F-4D97-AF65-F5344CB8AC3E}">
        <p14:creationId xmlns:p14="http://schemas.microsoft.com/office/powerpoint/2010/main" val="174019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ADE70550-D84E-882B-216E-E830CEA959C4}"/>
              </a:ext>
            </a:extLst>
          </p:cNvPr>
          <p:cNvSpPr txBox="1"/>
          <p:nvPr/>
        </p:nvSpPr>
        <p:spPr>
          <a:xfrm>
            <a:off x="257452" y="442594"/>
            <a:ext cx="11221374" cy="6113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Nativní </a:t>
            </a: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lipasa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LPL vznikající v sekre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ních bu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kách mlé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žlázy m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že p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echázet do mléka = 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nativní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lipasa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Nativní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lipasa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 v kravském mléce vázána hlavn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kasein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cs-CZ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(až 80 %) a pouze 20 % na imunoglobuliny a obaly tukových kuli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ek.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Lipasa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vázáná na bílkoviny se nazývá plazmatická a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lipasa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vázaná na obaly tukových kuli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 membránová.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Lipasa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jako nespecifická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esterasa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má schopnost hydrolyzovat triacylglyceroly na glycerol a mastné kyseliny. Št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pí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esterické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vazby glycerolu v poloze 1 a 3. 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Výsledkem aktivity je zvýšení koncentrace volných mastných kyselin (VMK) s krátkým 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zcem v mléce, dochází k tvorb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ké, máselné, ne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isté, mýdlové nebo žluklé chuti mléka. 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Optimální podmínky aktivity nativní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lipasy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jsou p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pH 9,2 a teplot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37 °C, snížením teploty se aktivita výrazn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snižuje. Nativní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lipasa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p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ítomna v 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erstv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nadojeném mléce, 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lipolytická 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innost je však nízká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 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 sv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 nízký obsah VMK – nižší než 0,5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mol/l. </a:t>
            </a:r>
            <a:r>
              <a:rPr lang="cs-CZ" sz="18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Lipasa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termolabilní a v pasterovaném mléce – vykazuje pouze 10 % aktivitu. P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záh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evu mléka na 65 °C se inaktivuje za 2 min a p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teplot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78 °C za 1 s.</a:t>
            </a:r>
            <a:r>
              <a:rPr lang="cs-CZ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Lipasa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že být aktivována stopovými množstvími m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a železa. Zvýšená koncentrace t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žkých kov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inaktivuje podobn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jako kyslík a sv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tlo.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Fosfolipasa</a:t>
            </a:r>
            <a:endParaRPr lang="cs-CZ" sz="3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Mléko obsahuje také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fosfolipasy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které katalyzují hydrolýzu fosfolipid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inností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fosfolipasy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snižuje nutri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 hodnota.</a:t>
            </a:r>
          </a:p>
        </p:txBody>
      </p:sp>
    </p:spTree>
    <p:extLst>
      <p:ext uri="{BB962C8B-B14F-4D97-AF65-F5344CB8AC3E}">
        <p14:creationId xmlns:p14="http://schemas.microsoft.com/office/powerpoint/2010/main" val="395379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37A60D6B-E79F-CDE6-AEBA-9EC00CBB2F09}"/>
              </a:ext>
            </a:extLst>
          </p:cNvPr>
          <p:cNvSpPr txBox="1"/>
          <p:nvPr/>
        </p:nvSpPr>
        <p:spPr>
          <a:xfrm>
            <a:off x="236737" y="188015"/>
            <a:ext cx="11523216" cy="4039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Mikrobiální </a:t>
            </a: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lipasa</a:t>
            </a:r>
            <a:endParaRPr lang="cs-CZ" sz="36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Mikrobiální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lipasy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jsou mnohem aktivn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jší než nativní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lipasy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mají dobrou aktivitu i p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nižším pH. 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Největší aktivitu vykazují při 20 °C. Vysokou lipolytickou aktivitou se vyzna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ují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psychrotrofní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mikroorganismy, které se pomnožují p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teplotách nižších než 7 °C (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Pseudomonas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Flavobacterium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Proteus, Clostridium,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Bacillus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coli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korynebakterie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mikromycety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Mikrobiální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lipasa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rozdíl od nativní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lipasy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št</a:t>
            </a:r>
            <a:r>
              <a:rPr lang="cs-CZ" sz="1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pí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esterické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vazby glycerolu v poloze 1 a 2. Z triacylglycerolu vznikají nižší di- a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monoacylglyceroly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až volné MK (pro smyslové vady jsou důležité kyseliny C4 až C10, zejména k. máselná). 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Mikrobiální </a:t>
            </a:r>
            <a:r>
              <a:rPr lang="cs-CZ" sz="18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lipasy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psychrotrofních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mikroorganism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vyzna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ují vysokou rezistencí v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ůč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záh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evu, nejsou inaktivovány pasterací.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Tepelná destrukce některých mikrobiálních 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lipas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cs-CZ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Kilara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2011)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1E469B2F-2AC3-AC0A-C9DD-6241299BC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03083"/>
              </p:ext>
            </p:extLst>
          </p:nvPr>
        </p:nvGraphicFramePr>
        <p:xfrm>
          <a:off x="372862" y="3888994"/>
          <a:ext cx="79918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208">
                  <a:extLst>
                    <a:ext uri="{9D8B030D-6E8A-4147-A177-3AD203B41FA5}">
                      <a16:colId xmlns:a16="http://schemas.microsoft.com/office/drawing/2014/main" val="1648957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04581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992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Mikroorganismus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teplota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čas (min.)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8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i="1" dirty="0" err="1"/>
                        <a:t>Pseudomonas</a:t>
                      </a:r>
                      <a:r>
                        <a:rPr lang="cs-CZ" b="1" i="1" dirty="0"/>
                        <a:t> </a:t>
                      </a:r>
                      <a:r>
                        <a:rPr lang="cs-CZ" b="1" i="1" dirty="0" err="1"/>
                        <a:t>fragi</a:t>
                      </a:r>
                      <a:endParaRPr lang="cs-CZ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9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i="1" dirty="0" err="1"/>
                        <a:t>Rhizopus</a:t>
                      </a:r>
                      <a:r>
                        <a:rPr lang="cs-CZ" i="1" dirty="0"/>
                        <a:t> </a:t>
                      </a:r>
                      <a:r>
                        <a:rPr lang="cs-CZ" i="1" dirty="0" err="1"/>
                        <a:t>delemar</a:t>
                      </a:r>
                      <a:endParaRPr lang="cs-CZ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i="1" dirty="0" err="1"/>
                        <a:t>Aspergillus</a:t>
                      </a:r>
                      <a:r>
                        <a:rPr lang="cs-CZ" i="1" dirty="0"/>
                        <a:t> </a:t>
                      </a:r>
                      <a:r>
                        <a:rPr lang="cs-CZ" i="1" dirty="0" err="1"/>
                        <a:t>niger</a:t>
                      </a:r>
                      <a:endParaRPr lang="cs-CZ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i="1" dirty="0" err="1"/>
                        <a:t>Penicillium</a:t>
                      </a:r>
                      <a:r>
                        <a:rPr lang="cs-CZ" i="1" dirty="0"/>
                        <a:t> </a:t>
                      </a:r>
                      <a:r>
                        <a:rPr lang="cs-CZ" i="1" dirty="0" err="1"/>
                        <a:t>roqueforti</a:t>
                      </a:r>
                      <a:endParaRPr lang="cs-CZ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4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i="1" dirty="0"/>
                        <a:t>Staphylococcus aureus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2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i="1" dirty="0" err="1"/>
                        <a:t>Geotrichum</a:t>
                      </a:r>
                      <a:r>
                        <a:rPr lang="cs-CZ" i="1" dirty="0"/>
                        <a:t> </a:t>
                      </a:r>
                      <a:r>
                        <a:rPr lang="cs-CZ" i="1" dirty="0" err="1"/>
                        <a:t>candidum</a:t>
                      </a:r>
                      <a:endParaRPr lang="cs-CZ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49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6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F702693B-2565-5D02-6F45-F2C4A6C85043}"/>
              </a:ext>
            </a:extLst>
          </p:cNvPr>
          <p:cNvSpPr txBox="1"/>
          <p:nvPr/>
        </p:nvSpPr>
        <p:spPr>
          <a:xfrm>
            <a:off x="0" y="164050"/>
            <a:ext cx="11922711" cy="6595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Fosfatasy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Fosfatasy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mají schopnost hydrolyzovat vazbu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estericky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vázané kyseliny fosfore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z r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zných substrát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Katalyzují i hydrolýzu fosfoprotein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fosfolipid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Bovinní mléko obsahuje 2 základní nativní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fosfatasy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alkalickou a kyselou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fosfatasu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Při dlouhodobém skladování mléka mohou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defosforylovat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kasein.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Alkalická </a:t>
            </a: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fosfatasa</a:t>
            </a: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(ALP)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ALP je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irozenou složkou mléka. ALP má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vod v epitelu mlé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žlázy, v krvi a v somatických bu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kách. Je produkována i mikroorganismy. V kravském mléce je ALP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ítomna ve vysoké koncentraci v kolostru, 1-2 týdny po porodu se koncentrace snižuje na minimum a udržuje si konstantní hladinu po dobu 25 týdn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 mléce se nachází 3 formy ALP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tšina ALP je v mléce vázána na obaly tukových kuli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ek.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Smetana obsahuje 30-50 % alkalické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fosfatasy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zbytek je v mléce vázán na lipoproteiny. Stanovení aktivity ALP v mléce má technologický význam. 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Aktivita ALP se využívá jako index hodnocení ú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innosti dlouhodobé 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šetrné pasterace mléka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protože ALP je o trochu více rezistentní v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záh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evu ve srovnání s podmínkami (teplotou a dobou pasterace), které je nutné dosáhnout, aby došlo k devitalizaci </a:t>
            </a:r>
            <a:r>
              <a:rPr lang="cs-CZ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Mycobacterium</a:t>
            </a:r>
            <a:r>
              <a:rPr lang="cs-CZ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tuberculosis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Fosfatasa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nevydrží 30 min. záh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 na teplotu 63-65 °C nebo teplotu 72-74 °C po dobu 30-90 s.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Mléko a mlé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výrobky musí mít aktivitu ALP pod stanoveným limitem (&lt; 1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μg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fenolu/ml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stanovení rychlou metodou podle Sahara, &lt; 350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/l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 tekuté mlé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výrobky a &lt;500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/l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 ostatní výrobky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stanovení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fluorometrickou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metodou).</a:t>
            </a:r>
          </a:p>
        </p:txBody>
      </p:sp>
    </p:spTree>
    <p:extLst>
      <p:ext uri="{BB962C8B-B14F-4D97-AF65-F5344CB8AC3E}">
        <p14:creationId xmlns:p14="http://schemas.microsoft.com/office/powerpoint/2010/main" val="286191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9144AA4B-431C-329B-FC5D-1511EBE3D399}"/>
              </a:ext>
            </a:extLst>
          </p:cNvPr>
          <p:cNvSpPr txBox="1"/>
          <p:nvPr/>
        </p:nvSpPr>
        <p:spPr>
          <a:xfrm>
            <a:off x="381740" y="1269185"/>
            <a:ext cx="11123720" cy="4344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Kyselá </a:t>
            </a: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fosfatasa</a:t>
            </a: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(ACP)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Aktivita ACP je mnohem nižší než ALP, dosahuje pouze asi 2 %. Koncentrace ACP je maximální 5-6 den po porodu, potom klesá a z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stává nízká až do konce laktace. Výzkumy ukazují, že mléko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mastitidních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dojnic obsahuje dv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další ACP. Aktivita ACP je u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mastitidních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dojnic 4-10 x vyšší než u zdravých dojnic. Enzym se nachází p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evážn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mlé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ném plazmatu 50-70 %, zbytek enzymu je vázán na obaly tukových kuli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ek.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Enzym je termostabilní, inaktivuje se záh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evem p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teplot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 °C po dobu 30 min.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Optimální pH pro aktivitu enzymu je 4,0.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Kaseiny jsou fosfoproteiny a jsou velmi dobrým substrátem pro ACP. Defosforylace kasein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snižuje tepelnou stabilitu mlé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ných výrobk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Aktivita ACP (proteolytická aktivita) m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že ovlivnit chu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ť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v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 sýr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73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470E50DC-7FA6-1CF2-6B80-C9E08A72D39D}"/>
              </a:ext>
            </a:extLst>
          </p:cNvPr>
          <p:cNvSpPr txBox="1"/>
          <p:nvPr/>
        </p:nvSpPr>
        <p:spPr>
          <a:xfrm>
            <a:off x="400974" y="271917"/>
            <a:ext cx="11390051" cy="6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Amylasa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mléce se nachází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 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amylasa. V mléce je obsažena p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evážn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forma. </a:t>
            </a:r>
            <a:r>
              <a:rPr lang="cs-CZ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Bovinní amylasa nacházející se v mléce je identická s amylasou nacházející se ve slinách. 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Amylasy všeobecn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št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pí polysacharidy škrob a glykogen na dextriny s nižší molekulovou hmotností, p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ípadn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až na </a:t>
            </a:r>
            <a:r>
              <a:rPr lang="cs-CZ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maltosu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Enzym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cs-CZ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amylasa hydrolyzuje 1,4-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cs-CZ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-D-glykosidické vazby v polysacharidech. Aktivita enzymu je výrazn</a:t>
            </a:r>
            <a:r>
              <a:rPr lang="cs-CZ" sz="2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zvýšena v mlezivu, po 4 dnech po porodu klesá na minimum a ke konci lakta</a:t>
            </a:r>
            <a:r>
              <a:rPr lang="cs-CZ" sz="2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ního období se zvyšuje. Zvýšení aktivity nastává p</a:t>
            </a:r>
            <a:r>
              <a:rPr lang="cs-CZ" sz="2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zvýšeném obsahu leukocyt</a:t>
            </a:r>
            <a:r>
              <a:rPr lang="cs-CZ" sz="2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mléce. Optimální hodnota pH pro aktivitu amylasy je 6,5-7,5 pH p</a:t>
            </a:r>
            <a:r>
              <a:rPr lang="cs-CZ" sz="2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teplot</a:t>
            </a:r>
            <a:r>
              <a:rPr lang="cs-CZ" sz="28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44 °C. 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Amylasa je inaktivována nízkou pasteraci mléka 63-65 °C za 20-30 min, m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že být využita ke kontrole její ú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innosti. </a:t>
            </a:r>
            <a:r>
              <a:rPr lang="cs-CZ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Enzym se používá k pr</a:t>
            </a:r>
            <a:r>
              <a:rPr lang="cs-CZ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kazu mleziva nebo mléka od </a:t>
            </a:r>
            <a:r>
              <a:rPr lang="cs-CZ" sz="28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mastitidních</a:t>
            </a:r>
            <a:r>
              <a:rPr lang="cs-CZ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dojnic.</a:t>
            </a:r>
          </a:p>
        </p:txBody>
      </p:sp>
    </p:spTree>
    <p:extLst>
      <p:ext uri="{BB962C8B-B14F-4D97-AF65-F5344CB8AC3E}">
        <p14:creationId xmlns:p14="http://schemas.microsoft.com/office/powerpoint/2010/main" val="100314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53C57DDD-A3E1-8538-DC14-4B2A5A1E85B9}"/>
              </a:ext>
            </a:extLst>
          </p:cNvPr>
          <p:cNvSpPr txBox="1"/>
          <p:nvPr/>
        </p:nvSpPr>
        <p:spPr>
          <a:xfrm>
            <a:off x="543017" y="490014"/>
            <a:ext cx="11105965" cy="6159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Proteasy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mléce se vyskytují nejmén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dv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nativní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proteasy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podobné trypsinu. Nejvýznamn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jší je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alkalická mlé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ná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proteasa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která je identická s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plasminem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Vysokých hodnot dosahuje v 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asné a pozdní laktaci a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mastitidách.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tšina alkalické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proteasy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v mléce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ítomna v neaktivní form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jako inaktivní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plasminogen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erstvém normálním mléce je enzym vázán hlavn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kaseinové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micely. Ve srovnání s aktivitou v krvi je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mléce aktivita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proteasy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nízká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závisí na pom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plasminu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plasminogenu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dále na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ítomnosti inhibitor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proteas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Aktivita stoupá nap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po tepelném ošet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ení mléka.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Mléko obsahuje jednu nebo více složek, které katalyzují hydrolýzu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plasminogenu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plasmin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Mléko z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ejm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obsahuje také nejmén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jednu substanci inhibující iniciátory. Inhibitor je inaktivován pasterací. I leukocyty obsahují promotory, a proto mléko s vysokým obsahem somatických bun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vykazuje zvýšenou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plasminovou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aktivitu.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Výsledkem enzymové hydrolýzy bílkovin je zvýšení nebílkovinných slou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enin v mléce, snížení obsahu bílkovin a tepelné stability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kaseinových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micel, což zhoršuje technologickou vhodnost mléka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výrob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ady mlékárenských výrobk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Plasmin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sobí proteolýzu u 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kterých výrobk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 sýr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 UHT mlé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ných výrobcích jeho proteolytická aktivita zp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sobuje ho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kou chu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ť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rozklad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kaseinových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micel a v 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kterých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ípadech i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gelifikaci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mléka. Zp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sobuje to vysoká tepelná resistence enzymu. Prevence – UHT záh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teplot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140 °C po dobu 15 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cs-CZ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2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2643C7F2-D1CF-20E0-94DD-BFA637A6E9D1}"/>
              </a:ext>
            </a:extLst>
          </p:cNvPr>
          <p:cNvSpPr txBox="1"/>
          <p:nvPr/>
        </p:nvSpPr>
        <p:spPr>
          <a:xfrm>
            <a:off x="372861" y="1958797"/>
            <a:ext cx="11230253" cy="316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Mikrobiální </a:t>
            </a: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proteasy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Produkují je zejména bakterie rodů </a:t>
            </a:r>
            <a:r>
              <a:rPr lang="cs-CZ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Pseudomonas</a:t>
            </a:r>
            <a:r>
              <a:rPr lang="cs-CZ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cs-CZ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Flavobacterium</a:t>
            </a:r>
            <a:r>
              <a:rPr lang="cs-CZ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Proteus, </a:t>
            </a:r>
            <a:r>
              <a:rPr lang="cs-CZ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Bacillus</a:t>
            </a:r>
            <a:r>
              <a:rPr lang="cs-CZ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cs-CZ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Alcaligenes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Působení těchto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proteas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není stejné, jedny štěpí celo bílkovinu (</a:t>
            </a:r>
            <a:r>
              <a:rPr lang="cs-CZ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Pseudomonas</a:t>
            </a:r>
            <a:r>
              <a:rPr lang="cs-CZ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cs-CZ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Serratia</a:t>
            </a:r>
            <a:r>
              <a:rPr lang="cs-CZ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cs-CZ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Bacillus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jiné odbourávají nižší bílkovinné složky (</a:t>
            </a:r>
            <a:r>
              <a:rPr lang="cs-CZ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E. coli, Proteus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 kaseinů štěpí především k-kasein, což způsobuje koagulaci mléka. Syrovátkové bílkoviny jsou rezistentní.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1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2C0A6B8F-DECB-B137-AEF3-E144B88300BB}"/>
              </a:ext>
            </a:extLst>
          </p:cNvPr>
          <p:cNvSpPr txBox="1"/>
          <p:nvPr/>
        </p:nvSpPr>
        <p:spPr>
          <a:xfrm>
            <a:off x="170156" y="2668494"/>
            <a:ext cx="11780667" cy="418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Laktoferin</a:t>
            </a: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(LF)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Laktoferin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glykoprotein, který váže ionty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Laktoferin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syntetizován v mlé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žláze a v jiných exokrinních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žlazách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krom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mléka se vyskytuje ve slinách, v pankreatické š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ť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áv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slzách, potu, semenné plazm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synoviální tekutin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bronchiálním hlenu a v nasálním sekretu. Tvo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 se i v neutrofilních granulocytech. Je podobný transferinu nacházejícím se v krevním séru a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ovotransferinu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nacházejícímu se ve vaje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ném bílku. LF, transferin a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ovotransferin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mají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podobnou strukturu, ale jedná se o rozdílné molekuly, liší se geneticky a mají r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zné biologické funkce.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ské mléko je bohaté na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laktoferin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který je jedním z hlavních protein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tvo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 10-30 % celkových bílkovin. V kravském mléce je koncentrace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laktoferinu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nižší. Ve vyšších koncentracích se nalézá v kolostru,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mastitidním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mléce a v mlé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žláze v období stání na sucho (70 mg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ml). Byl izolován i v mléce jiných druh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savc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kozím, kobylím, v mléce prasnice a myši. Chybí v mléce králíka, psa a potkana.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74B6474-F231-83C6-3E60-542B53CE992F}"/>
              </a:ext>
            </a:extLst>
          </p:cNvPr>
          <p:cNvSpPr txBox="1"/>
          <p:nvPr/>
        </p:nvSpPr>
        <p:spPr>
          <a:xfrm>
            <a:off x="1478663" y="0"/>
            <a:ext cx="954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Přirozené antimikrobiální látky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7DFC43E-64E8-CB17-CE6B-B42C78F253BF}"/>
              </a:ext>
            </a:extLst>
          </p:cNvPr>
          <p:cNvSpPr txBox="1"/>
          <p:nvPr/>
        </p:nvSpPr>
        <p:spPr>
          <a:xfrm>
            <a:off x="241177" y="768031"/>
            <a:ext cx="117096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cs-C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Mléko obsahuje řadu bioaktivních látek - proteinů a peptidů. Enzymatická hydrolýza bílkovin mléka může uvolňovat fragmenty schopné vyvinout specifické biologické účinky (antihypertenzivní, antimikrobiální, antioxidační, </a:t>
            </a:r>
            <a:r>
              <a:rPr lang="cs-C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imunomodulační</a:t>
            </a:r>
            <a:r>
              <a:rPr lang="cs-C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Bioaktivní peptidy jsou považovány za vysoce významné komponenty zdraví podporujících potravin a pro farmaceutické využití. </a:t>
            </a:r>
            <a:r>
              <a:rPr lang="cs-CZ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Mezi nejvýznamnější bioaktivní látky s antimikrobiálními účinky patří </a:t>
            </a:r>
            <a:r>
              <a:rPr lang="cs-CZ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laktoferin</a:t>
            </a:r>
            <a:r>
              <a:rPr lang="cs-CZ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lysozym, </a:t>
            </a:r>
            <a:r>
              <a:rPr lang="cs-CZ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laktoperoxidasa</a:t>
            </a:r>
            <a:r>
              <a:rPr lang="cs-CZ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imunoglobuliny. </a:t>
            </a:r>
            <a:r>
              <a:rPr lang="cs-C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Bioaktivní proteiny a peptidy poskytují ochranu před infekcemi i před neimunitními onemocněními. Jejich celkový antimikrobiální účinek je větší než jednotlivé příspěvky imunoglobulinu, </a:t>
            </a:r>
            <a:r>
              <a:rPr lang="cs-C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laktoferinu</a:t>
            </a:r>
            <a:r>
              <a:rPr lang="cs-C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cs-CZ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laktoperoxidasy</a:t>
            </a:r>
            <a:r>
              <a:rPr lang="cs-CZ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lysozymu a peptidů.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941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39634" y="243511"/>
            <a:ext cx="11586754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Enzymy jsou bílkovinné makromolekuly katalyzující biochemické procesy.</a:t>
            </a: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 mléce je velký počet enzymů s vysokou specifičností (okolo 60 endogenních enzymů).</a:t>
            </a: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Původ enzymů v mléce:</a:t>
            </a: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Endogenní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(nativní, původní) - přirozeně obsažené v mléce, pocházející z krve, somatických buněk a z cytoplasmy sekrečních buněk ml. žlázy.</a:t>
            </a: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Exogenní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(mikrobiální, druhotné) -</a:t>
            </a:r>
            <a:r>
              <a:rPr kumimoji="0" lang="cs-CZ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produkované mikroorganismy kontaminujícími mléko</a:t>
            </a: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Přidávané záměrně do mléka z technologických důvodů (řadíme je mezi aditivní látky) - např. syřidla</a:t>
            </a: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Dělení enzymů podle katalyzovaných reakcí:</a:t>
            </a: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Oxidoreduktasy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transferasy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cs-CZ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hydrolasy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lyasy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isomerasy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ligasy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Nativní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oxidoreduktasy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laktoperoxidasa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katalasa,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xantinooxidasa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sulfhydryloxidasa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peroxid-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dismutasa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laktátdehydrogenasa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(LDH)</a:t>
            </a: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Nativní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hydrolasy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lipasy,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fosfatasy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cs-CZ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proteasy</a:t>
            </a:r>
            <a:r>
              <a:rPr kumimoji="0" 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amylasa, lysozym</a:t>
            </a:r>
            <a:endParaRPr kumimoji="0" 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0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4E9EAB3F-FBA6-9ED7-B544-574C984D5BD6}"/>
              </a:ext>
            </a:extLst>
          </p:cNvPr>
          <p:cNvSpPr txBox="1"/>
          <p:nvPr/>
        </p:nvSpPr>
        <p:spPr>
          <a:xfrm>
            <a:off x="106532" y="77674"/>
            <a:ext cx="11896077" cy="648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 esenciální úlohu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laktoferinu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byla považována antibakteriální aktivita, postupn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prokázalo, že jeho úloha je mnohostranná a zahrnuje následující oblasti: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antibakteriální funkce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ochrana proti infekci mlé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žlázy a gastrointestinálního traktu mlá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ď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(antimikrobiální aktivita a modulace imunitního systému),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nutri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 význam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(zdroj AK,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zapojení do regulace absorpce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trávicím traktu),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bioaktivní a </a:t>
            </a:r>
            <a:r>
              <a:rPr lang="cs-CZ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imunoregula</a:t>
            </a:r>
            <a:r>
              <a:rPr lang="cs-CZ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ú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inky ve st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zapojení do lokálních imunitních systém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spole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imunoglobuliny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IgA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ostatními ochrannými bílkovinami, podpora r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 bun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nap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lymfocyt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enterocyt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Antibakteriální úloha</a:t>
            </a:r>
            <a:endParaRPr lang="cs-CZ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Antibakteriální, antifungální a antivirová aktivita LF je známa. Antimikrobiální efekt dosahuje r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znými mechanismy, z nichž jsou dva hlavní: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·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vazba železa z prost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edí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nedostupnost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vede k inhibici r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 r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zných bakterií a kvasinek nap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.(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coli, </a:t>
            </a:r>
            <a:r>
              <a:rPr lang="cs-CZ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Klebsiella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Salmonella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Proteus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cs-CZ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Pseudomonas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cs-CZ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Listeria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Bacillus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Candida </a:t>
            </a:r>
            <a:r>
              <a:rPr lang="cs-CZ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albicans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·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vazba LF nebo jeho št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pných produkt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laktofericinu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na bun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 st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mikroorganism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endParaRPr lang="cs-CZ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poškození funkce a integrity bun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membrány.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Laktofericin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váže na lipopolysacharidy (LPS) v bun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st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G- bakterií a na kyselinu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teichoovou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bun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st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G+ bakterií. Vazbou na bun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 st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zvyšují její permeabilitu.</a:t>
            </a:r>
          </a:p>
        </p:txBody>
      </p:sp>
    </p:spTree>
    <p:extLst>
      <p:ext uri="{BB962C8B-B14F-4D97-AF65-F5344CB8AC3E}">
        <p14:creationId xmlns:p14="http://schemas.microsoft.com/office/powerpoint/2010/main" val="188411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3269AB29-97C3-F832-A526-1E53155E1774}"/>
              </a:ext>
            </a:extLst>
          </p:cNvPr>
          <p:cNvSpPr txBox="1"/>
          <p:nvPr/>
        </p:nvSpPr>
        <p:spPr>
          <a:xfrm>
            <a:off x="328473" y="765667"/>
            <a:ext cx="11381173" cy="52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Nutri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 význam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Laktoferin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má aminokyselinové složení, které mu dodává vysokou biologickou hodnotu.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Laktoferin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sou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významným zdrojem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cs-CZ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Bioaktivní a 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imunoregula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ú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inky ve st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endParaRPr lang="cs-CZ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Laktoferin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laktofericin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ovliv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ují lymfocytární blastogenezi a diferenciaci, pat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 mezi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imunoregula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peptidy.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Laktoferin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svojí vazbou na LPS bun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st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 bakterií chrání p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 zán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tlivou odpov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dí tím, že brání jejich interakci a aktivaci neutrofil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Ovliv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uje produkci r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zných cytokin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které regulují imunitní a zán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tlivou odpov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ěď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organismu - inhibuje uvoln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 TNF-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IL-6. Snižuje tvorbu volných radikál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míst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zán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tu.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Laktoferin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našel využití v kojenecké výživ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ve funk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ních potravinách, lé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ivech, veterinárních preparátech a krmivech.</a:t>
            </a:r>
          </a:p>
        </p:txBody>
      </p:sp>
    </p:spTree>
    <p:extLst>
      <p:ext uri="{BB962C8B-B14F-4D97-AF65-F5344CB8AC3E}">
        <p14:creationId xmlns:p14="http://schemas.microsoft.com/office/powerpoint/2010/main" val="155283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044E6F50-90B6-00E9-899F-CDA5F43F2B09}"/>
              </a:ext>
            </a:extLst>
          </p:cNvPr>
          <p:cNvSpPr txBox="1"/>
          <p:nvPr/>
        </p:nvSpPr>
        <p:spPr>
          <a:xfrm>
            <a:off x="292963" y="497973"/>
            <a:ext cx="11354540" cy="600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Lysozym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Enzym p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ítomný v pom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vysoké koncentraci v granulích neutrofil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 krevním séru a ve v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tšin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lesných sekret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zejména ve slinách, v slzách, v mléce a v nasálním sekretu. Nenachází se v 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likvoru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potu a v mo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 Lysozym je p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ítomný i ve vaje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ném bílku. 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Koncentrace v mléce savc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pohybuje od 0,3 mg/100 ml v kravském mléce, do 79 mg/100 ml v mléce kobylím.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Lysozym je z chemického hlediska 1,4-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cs-CZ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-N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acetylmuramidasa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–enzym št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pící glykosidické vazby mukopolysacharid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obsažených v bun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st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kterých bakterií. Št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pí vazbu b (1 až 4) mezi </a:t>
            </a:r>
            <a:r>
              <a:rPr lang="cs-CZ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acetylmuramovou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kyselinou a </a:t>
            </a:r>
            <a:r>
              <a:rPr lang="cs-CZ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-acetyl-</a:t>
            </a:r>
            <a:r>
              <a:rPr lang="cs-CZ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-glukosaminem a vyvolává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lýzu</a:t>
            </a:r>
            <a:r>
              <a:rPr lang="cs-CZ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Lysozym více p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sobí na G+ bakterie a mén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G- bakterie. P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sobí baktericidn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brání r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 mikroorganism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orgán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sekret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v mléce. Množství lysozymu je závislé na obsahu leukocyt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proto p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zán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 mlé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žlázy dochází ke zvýšení koncentrace. V mate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ském mléce je obsaženo 1000 x více lysozymu než v kravském mléce.</a:t>
            </a:r>
          </a:p>
        </p:txBody>
      </p:sp>
    </p:spTree>
    <p:extLst>
      <p:ext uri="{BB962C8B-B14F-4D97-AF65-F5344CB8AC3E}">
        <p14:creationId xmlns:p14="http://schemas.microsoft.com/office/powerpoint/2010/main" val="3623648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7BD01220-63A0-A7AD-A470-DA1ACABAE51D}"/>
              </a:ext>
            </a:extLst>
          </p:cNvPr>
          <p:cNvSpPr txBox="1"/>
          <p:nvPr/>
        </p:nvSpPr>
        <p:spPr>
          <a:xfrm>
            <a:off x="121328" y="872755"/>
            <a:ext cx="11949344" cy="5112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Byly popsány dva typy lysozymu:</a:t>
            </a:r>
            <a:r>
              <a:rPr lang="cs-CZ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lysozym </a:t>
            </a:r>
            <a:r>
              <a:rPr lang="cs-CZ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nacházející se v slepi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ím vaje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ném bílku a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lysozym </a:t>
            </a:r>
            <a:r>
              <a:rPr lang="cs-CZ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husím vejci-bílku.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Oba typy lysozymu mají jednoduchý polypeptidový 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zec. Lysozym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ítomný v mate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ském mléce (HML), velbloudím mléce (CML) a v kobylím mléce jsou považovány za </a:t>
            </a:r>
            <a:r>
              <a:rPr lang="cs-CZ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lysozym.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kravském (BML) mléce se nachází oba typy lysozymu </a:t>
            </a:r>
            <a:r>
              <a:rPr lang="cs-CZ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cs-CZ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g.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Aktivita lysozymu je nízká v mléce 0,1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 a zvýšená v kolostru.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kravského mléka se jeho aktivita zvyšuje s po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 somatických bun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a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mastitidách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(1-2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ml). U sajících mlá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ď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má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ítomnost lysozymu v mléce i nutri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 význam.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 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ítomnosti lysozymu se nesráží kasein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sobením chymozinu nebo pepsinu v žaludku v tuhou kompaktní sraženinu, ale v jemné vlo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ky, které jsou lépe stravitelné.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Lysozym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sobí baktericidn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enterokokovou mikroflóru ve st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Oba typy lysozymu jsou stabilní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pH 3-4 a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zah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átí mléka na teplotu 75 °C po dobu 15 minut si ponechávají více než 75 % aktivity. Optimální aktivita je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pH 7,5 (BML) a 6,35 (HML).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Biologická úloha lysozymu není úpln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prozkoumána. Velký d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raz je kladen na antibakteriální úlohu lysozymu v mléce a v ostatních sekretech.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edpokládá se, že lysozym má nep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ímý vliv na obranný systém jako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imunomodulátor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stimulující imunitní systém. Antimikrobiálního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sobení lysozymu se využívá v sýra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ství k omezení rozvoje sporulujících anaerobních mikroorganism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538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5CA7E3EB-7BDE-72A7-6A73-39D84BF50D0E}"/>
              </a:ext>
            </a:extLst>
          </p:cNvPr>
          <p:cNvSpPr txBox="1"/>
          <p:nvPr/>
        </p:nvSpPr>
        <p:spPr>
          <a:xfrm>
            <a:off x="187911" y="144447"/>
            <a:ext cx="11816178" cy="6569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Laktoperoxidázový</a:t>
            </a: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systém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Peroxidáza je enzym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irozen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vyskytující v r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zných sekretech nap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slinách, slzách, bronchiálním sekretu, nasálním sekretu. Mlé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ná peroxidáza je známa jako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laktoperoxidáza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(LPO), enzym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irozen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vyskytující v syrovém mléce v koncentraci 10-30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g.ml</a:t>
            </a:r>
            <a:r>
              <a:rPr lang="cs-CZ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Laktoperoxidáza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glykoprotein obsahující jednu hemovou skupinu a jeden atom Fe</a:t>
            </a:r>
            <a:r>
              <a:rPr lang="cs-CZ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3+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Peroxidázy katalyzují reakce, ve kterých je peroxid vodíku redukován a vhodný nosi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elektronu je následn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oxidován. Enzym rozkládá v mléce peroxidy na atomární kyslík, který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edává vhodnému akceptoru.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Laktoperoxidáza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jeden z tepeln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nejstabiln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jších enzym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mléce, jeho tepelná inaktivace byla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ijata jako kritérium vysoké pasterace mléka.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záh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evu mléka na 75 °C se inaktivuje po 30 minutách a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záh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evu 80 °C po 30 sekundách.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Laktoperoxidáza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 antibakteriální aktivitu vyžaduje kofaktory. S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thiokyanátem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peroxidem</a:t>
            </a:r>
            <a:r>
              <a:rPr lang="cs-CZ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vodíku tvo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laktoperoxidázový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systém (LPS), který je sou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ástí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irozeného obranného systému mlé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žlázy. Vliv LP systému na inhibici r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 mikroorganism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zprost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edkován vznikem oxida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ních produkt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thiokyanátu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Laktoperoxidáza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katalyzuje oxidaci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thiokyanátu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peroxidem vodíku za vzniku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hypothiokyanátového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iontu, který napadá SH</a:t>
            </a:r>
            <a:r>
              <a:rPr lang="cs-CZ" sz="2000" b="1" baseline="8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skupiny vitálních metabolických enzym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mikroorganism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hexokináza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glycerolaldehyd-3-fosfátdehydrogenáza).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LP systémem je ovlivn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celá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 bakterií. U 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kterých ú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inek vyvolává reverzibilní zm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ny, (bakterie jsou inhibovány jen po ur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itou dobu), na 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které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sobí ireverzibiln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zné skupiny bakterií vykazují r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zný stupe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rezistence v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ůč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LPS.</a:t>
            </a:r>
          </a:p>
        </p:txBody>
      </p:sp>
    </p:spTree>
    <p:extLst>
      <p:ext uri="{BB962C8B-B14F-4D97-AF65-F5344CB8AC3E}">
        <p14:creationId xmlns:p14="http://schemas.microsoft.com/office/powerpoint/2010/main" val="3483224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030E805F-1C0B-36EC-E971-55AC6B0DCE9E}"/>
              </a:ext>
            </a:extLst>
          </p:cNvPr>
          <p:cNvSpPr txBox="1"/>
          <p:nvPr/>
        </p:nvSpPr>
        <p:spPr>
          <a:xfrm>
            <a:off x="361950" y="857250"/>
            <a:ext cx="111435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Literatura</a:t>
            </a:r>
          </a:p>
          <a:p>
            <a:endParaRPr lang="cs-CZ" dirty="0"/>
          </a:p>
          <a:p>
            <a:endParaRPr lang="cs-CZ" dirty="0"/>
          </a:p>
          <a:p>
            <a:pPr algn="just"/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Samková, E. et al. (2012): 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Mléko: produkce a kvalita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48 - 60, Jihočeská univerzita v Českých Budějovicích. ISBN 978-80-7394-383-7</a:t>
            </a:r>
          </a:p>
          <a:p>
            <a:pPr algn="just"/>
            <a:endParaRPr lang="cs-CZ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Navrátilová, P., Králová (Dračková) M.,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Janštová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B., Přidalová, H., Cupáková Š., Vorlová, L. (2012): 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Hygiena produkce mléka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VFU, FVHE, Brno. ISBN 978-80-7305-625-4</a:t>
            </a:r>
          </a:p>
          <a:p>
            <a:pPr algn="just"/>
            <a:endParaRPr lang="cs-CZ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Fuquay</a:t>
            </a: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J.W., Fox, P.F., </a:t>
            </a:r>
            <a:r>
              <a:rPr lang="cs-CZ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McSweeney</a:t>
            </a: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P.L.H. (2014): </a:t>
            </a:r>
            <a:r>
              <a:rPr lang="cs-CZ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Encyclopedia</a:t>
            </a: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Dairy</a:t>
            </a: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Science. Vol. </a:t>
            </a:r>
            <a:r>
              <a:rPr lang="cs-CZ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Elsevier</a:t>
            </a: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Academic</a:t>
            </a: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</a:t>
            </a:r>
            <a:r>
              <a:rPr lang="cs-CZ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ISBN 978-93-5107-157-0</a:t>
            </a:r>
          </a:p>
          <a:p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Korhonen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J., Marnila, P. (2013):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Milk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Bioactive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Proteins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Peptides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In: Park, Y. W.,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Haenlein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F. W. (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eds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.):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Milk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Dairy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Nutrition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Composition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Wiley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Blackwell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Chichester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UK. s. 148 – 171, ISBN 978-0-470-67418-5</a:t>
            </a:r>
          </a:p>
          <a:p>
            <a:pPr algn="just"/>
            <a:endParaRPr lang="cs-CZ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Park, Y. W.,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Juárez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Ramos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Haenlein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F. W. (2007):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Physico-chemical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characteristics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goat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sheep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milk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Ruminant</a:t>
            </a:r>
            <a:r>
              <a:rPr lang="cs-CZ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68, s. 88 - 113</a:t>
            </a:r>
          </a:p>
          <a:p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16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7EA6BAB8-93D1-ACD2-87F8-099C90B97DDD}"/>
              </a:ext>
            </a:extLst>
          </p:cNvPr>
          <p:cNvSpPr txBox="1"/>
          <p:nvPr/>
        </p:nvSpPr>
        <p:spPr>
          <a:xfrm>
            <a:off x="196788" y="301477"/>
            <a:ext cx="11798423" cy="5723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Význam enzym</a:t>
            </a:r>
            <a:r>
              <a:rPr lang="cs-CZ" sz="3600" b="1" dirty="0">
                <a:effectLst/>
                <a:latin typeface="TimesNewRoman,Bold"/>
                <a:ea typeface="TimesNewRoman,Bold"/>
                <a:cs typeface="TimesNewRoman,Bold"/>
              </a:rPr>
              <a:t>ů</a:t>
            </a:r>
            <a:endParaRPr lang="cs-CZ" sz="3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Význam enzym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ohledem na jakost mléka pro výrobu mlé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ných výrobk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spo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ívá v jejich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využití: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·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indikace zdravotního stavu mlé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žlázy 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nap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zvýšená aktivita 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kterých enzym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indikuje mastitidu (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katalasa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aj.),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·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indikace správnosti tepelného ošet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ení mléka 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stanovení aktivity 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kterých nativních enzym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pasterovaném mléce se používá p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kontrole ú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innosti pasterace (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alkalická 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fosfatasa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laktoperoxidasa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·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zvýšená aktivita 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kterých enzym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mikrobiální enzymy, 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plasmin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p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sobí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rozklad hlavních složek mléka,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·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zvýšená aktivita 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kterých enzym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sobí žádoucí zm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 v mlé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ných výrobcích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·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které enzymy se vyzna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ují antibakteriální aktivitou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53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52D0E1EF-56C0-624E-25E2-8F9FF80FE132}"/>
              </a:ext>
            </a:extLst>
          </p:cNvPr>
          <p:cNvSpPr txBox="1"/>
          <p:nvPr/>
        </p:nvSpPr>
        <p:spPr>
          <a:xfrm>
            <a:off x="251534" y="150921"/>
            <a:ext cx="1168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Laktoperoxidasa</a:t>
            </a:r>
            <a:endParaRPr lang="cs-CZ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9A17CC-1EA1-26D8-E41B-030242BB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34" y="962627"/>
            <a:ext cx="11786586" cy="564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První objevený a v čistém stavu první izolovaný mléčný enzym.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Laktoperoxidasa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glykoprotein sestávající se z jednoduchého peptidického </a:t>
            </a:r>
            <a:r>
              <a:rPr lang="cs-CZ" dirty="0"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řetězce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obsahuje 1 molekulu </a:t>
            </a:r>
            <a:r>
              <a:rPr lang="cs-C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vázanou v 1 mol enzymu.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Enzym katalyzuje št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pení H</a:t>
            </a:r>
            <a:r>
              <a:rPr lang="cs-CZ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cs-CZ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kyslík p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edává na vhodný akceptor</a:t>
            </a: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altLang="cs-CZ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cs-CZ" altLang="cs-CZ" b="0" i="0" u="none" strike="noStrike" cap="none" normalizeH="0" baseline="-2500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cs-CZ" altLang="cs-CZ" b="0" i="0" u="none" strike="noStrike" cap="none" normalizeH="0" baseline="-2500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+ 2HA                                2 H</a:t>
            </a:r>
            <a:r>
              <a:rPr kumimoji="0" lang="cs-CZ" altLang="cs-CZ" b="0" i="0" u="none" strike="noStrike" cap="none" normalizeH="0" baseline="-2500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+ 2A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Substrátem mohou být 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ů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zné slou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č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eniny nap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ř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aromatické aminy, fenoly, vitamin C. 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Atomární</a:t>
            </a:r>
            <a:r>
              <a:rPr lang="cs-CZ" alt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kyslík m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ů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že p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ů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sobit baktericidn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ě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Laktoperoxidasa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nemá baktericidní ú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č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inek, ale spolu s H</a:t>
            </a:r>
            <a:r>
              <a:rPr kumimoji="0" lang="cs-CZ" altLang="cs-CZ" b="1" i="0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cs-CZ" altLang="cs-CZ" b="1" i="0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thiokyanátem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tvo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ř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 ochranný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lakto-peroxidázový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systém mlé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č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žlázy.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Enzym katalyzuje oxidaci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thiokyanátu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(CNS-) peroxidem vodíku. Produktem reakce je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hypothiokyanátový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ion (OSCN-), který má bakteriostatické ú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č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inky. 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ř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edpokládá se, že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hypothiokyanátový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ion oxiduje bakteriální enzymy a SH- skupiny v bun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ěč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ě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ě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bakterií, tím narušuje transportní vlastnosti bun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ěč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ě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Koncentrace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laktoperoxidasy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mléce je relativn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ě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konstantní 30 mg/l.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Laktoperoxidasa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více rezistentní v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ůč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tepelnému ošet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ř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ení než alkalická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fosfatasa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ř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záh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ř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evu mléka na 75 °C se inaktivuje po 30 minutách a 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ř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80 °C za 4 s. Jiná literatura uvádí 30 s. 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základ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ě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stanovení aktivity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laktoperoxidasy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pasterovaném mléce se ov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 charset="-128"/>
                <a:cs typeface="Times New Roman" panose="02020603050405020304" pitchFamily="18" charset="0"/>
              </a:rPr>
              <a:t>ěř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uje správnost provedení vysoké pasterace (tzv.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Storchova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zkouška – přídavek peroxidu a </a:t>
            </a:r>
            <a:r>
              <a:rPr kumimoji="0" lang="cs-CZ" altLang="cs-CZ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-fenylendiaminu do mléka – modré zbarvení - nedostatečná pasterace nebo přídavek syrového mléka. Modré zbarvení může nastat i u pasterovaného mléka uvolňováním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peroxydasy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 leukocytů do mléka).</a:t>
            </a:r>
            <a:endParaRPr kumimoji="0" lang="cs-CZ" altLang="cs-CZ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281C5533-4593-77CF-4CCC-A601127BDDDD}"/>
              </a:ext>
            </a:extLst>
          </p:cNvPr>
          <p:cNvCxnSpPr/>
          <p:nvPr/>
        </p:nvCxnSpPr>
        <p:spPr>
          <a:xfrm>
            <a:off x="1775534" y="2556769"/>
            <a:ext cx="1429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39ADEDA6-CF0B-78E2-C396-C04A1948525E}"/>
              </a:ext>
            </a:extLst>
          </p:cNvPr>
          <p:cNvSpPr txBox="1"/>
          <p:nvPr/>
        </p:nvSpPr>
        <p:spPr>
          <a:xfrm>
            <a:off x="437225" y="238993"/>
            <a:ext cx="11263544" cy="616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Katalasa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Katalyzuje rozklad peroxidu vodíku na vodu a molekulární kyslík: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2H</a:t>
            </a:r>
            <a:r>
              <a:rPr lang="cs-CZ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cs-CZ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2H</a:t>
            </a:r>
            <a:r>
              <a:rPr lang="cs-CZ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+ O2</a:t>
            </a:r>
            <a:endParaRPr lang="cs-CZ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 mléce je obsažena vždy, ale její aktivita je malá.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Enzym je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ítomný v r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zných tkáních a bu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kách. 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Zdrojem katalasy v mléce jsou somatické bu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ky, aktivita enzymu je proto p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ímo úm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rná po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 somatických bun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Aktivita katalasy závisí na stadiu laktace – je vysoká v kolostru, b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hem laktace se snižuje a op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se zvyšuje ve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starodojném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mléce. Vysoká aktivita je zjiš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ť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ována v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mastitidním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mléce nebo 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zvýšeném po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 somatických bun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 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Aktivitu katalasy je možné využít jako indikátor mastitid.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Tepelná inaktivace enzymu nastává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tepelném ošet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ení mléka 30 min. p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65-70 °C úplná inaktivace při 70 °C po dobu 1 h.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 zah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átí m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že docházet k reaktivaci katalázy, uvoln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ním mikrobiální katalázy z mikroorganism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 mléce je vázána na obaly tukových kuli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ek. Kataláza je inhibována ionty Cu</a:t>
            </a:r>
            <a:r>
              <a:rPr lang="cs-CZ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Fe</a:t>
            </a:r>
            <a:r>
              <a:rPr lang="cs-CZ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2+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Hg</a:t>
            </a:r>
            <a:r>
              <a:rPr lang="cs-CZ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2+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Sn</a:t>
            </a:r>
            <a:r>
              <a:rPr lang="cs-CZ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2+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AC8EC632-2457-67F5-A81E-58DA7FF32C22}"/>
              </a:ext>
            </a:extLst>
          </p:cNvPr>
          <p:cNvCxnSpPr/>
          <p:nvPr/>
        </p:nvCxnSpPr>
        <p:spPr>
          <a:xfrm>
            <a:off x="1447061" y="2006353"/>
            <a:ext cx="126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7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9E179A07-CC29-AD20-B1BD-D9260847E356}"/>
              </a:ext>
            </a:extLst>
          </p:cNvPr>
          <p:cNvSpPr txBox="1"/>
          <p:nvPr/>
        </p:nvSpPr>
        <p:spPr>
          <a:xfrm>
            <a:off x="523783" y="921526"/>
            <a:ext cx="11221374" cy="513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Xantinooxidasa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Xantinoxidasa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nespecifická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oxidoreduktasa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enzym mající významnou úlohu v metabolismu purin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Xantinoxidasa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katalyzuje oxidaci xantinu a 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hypoxantinu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kyselinu mo</a:t>
            </a:r>
            <a:r>
              <a:rPr lang="cs-CZ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ovou.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Xantinoxidasa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má technologický význam, protože </a:t>
            </a:r>
            <a:r>
              <a:rPr lang="cs-CZ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 schopná katalyzovat redukci dusi</a:t>
            </a:r>
            <a:r>
              <a:rPr lang="cs-CZ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cs-CZ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dusitany, které inhibují r</a:t>
            </a:r>
            <a:r>
              <a:rPr lang="cs-CZ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 bakterií máselného kvašení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ležité v sýra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ství, zabra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uje du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ení sýr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Kravské mléko je pom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bohaté na tento enzym 35 mg</a:t>
            </a:r>
            <a:r>
              <a:rPr lang="cs-CZ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/l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množství závisí na výživ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individualit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dojnice a zdravotním stavu mlé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žlázy. V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tšina enzymu je vázána na obaly tukových kuli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ek. Aktivita enzymu je nízká v kolostru, b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hem laktace se zvyšuje. Ke zvýšení aktivity dochází i v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mastitidním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mléce.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Záh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evem mléka na 90 °C po dobu 15 sekund se enzym inaktivuje. 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 svou 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innost vyžaduje p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ítomnost dalšího enzymu katalasy.</a:t>
            </a:r>
          </a:p>
        </p:txBody>
      </p:sp>
    </p:spTree>
    <p:extLst>
      <p:ext uri="{BB962C8B-B14F-4D97-AF65-F5344CB8AC3E}">
        <p14:creationId xmlns:p14="http://schemas.microsoft.com/office/powerpoint/2010/main" val="54681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A2281DBD-531E-8DEE-5B68-36B7BDAE9B92}"/>
              </a:ext>
            </a:extLst>
          </p:cNvPr>
          <p:cNvSpPr txBox="1"/>
          <p:nvPr/>
        </p:nvSpPr>
        <p:spPr>
          <a:xfrm>
            <a:off x="568171" y="924940"/>
            <a:ext cx="11390050" cy="52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Sulfhydryloxidasa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Katalyzuje oxidaci cysteinu, peptid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protein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obsahujících 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sulfhydrilové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skupiny s využitím molekulárního O</a:t>
            </a:r>
            <a:r>
              <a:rPr lang="cs-CZ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jako akceptoru elektron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za vzniku H</a:t>
            </a:r>
            <a:r>
              <a:rPr lang="cs-CZ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cs-CZ" sz="24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disulfid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cs-CZ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cs-CZ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využíván v antibakteriálním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lakto-peroxidázovém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systému.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RSH + O</a:t>
            </a:r>
            <a:r>
              <a:rPr lang="cs-CZ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RSSR + H</a:t>
            </a:r>
            <a:r>
              <a:rPr lang="cs-CZ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cs-CZ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Kravské mléko obsahuje enzym v koncentraci 10 mg/l, v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tšina enzymu se nachází ve vazb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lipoproteiny. Pasterací je enzym inaktivován pouze 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áste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praxi má význam pro snižování va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ivé chuti v UHT mléku, kterou zp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sobují slou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eniny obsahující SH</a:t>
            </a:r>
            <a:r>
              <a:rPr lang="cs-CZ" sz="2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skupiny.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baseline="-250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FC2C3EA0-53F2-C844-DDFA-0D68078EA3EE}"/>
              </a:ext>
            </a:extLst>
          </p:cNvPr>
          <p:cNvCxnSpPr/>
          <p:nvPr/>
        </p:nvCxnSpPr>
        <p:spPr>
          <a:xfrm>
            <a:off x="1890943" y="2787589"/>
            <a:ext cx="71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7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3C144CF6-0FE3-4307-45FA-7757E084DE81}"/>
              </a:ext>
            </a:extLst>
          </p:cNvPr>
          <p:cNvSpPr txBox="1"/>
          <p:nvPr/>
        </p:nvSpPr>
        <p:spPr>
          <a:xfrm>
            <a:off x="623656" y="617621"/>
            <a:ext cx="11157012" cy="5911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Peroxid-</a:t>
            </a: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dismutasa</a:t>
            </a:r>
            <a:endParaRPr lang="cs-CZ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Katalyzuje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dismutaci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superoxidového iontu za vzniku H</a:t>
            </a:r>
            <a:r>
              <a:rPr lang="cs-CZ" sz="20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cs-CZ" sz="20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O</a:t>
            </a:r>
            <a:r>
              <a:rPr lang="cs-CZ" sz="20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2O</a:t>
            </a:r>
            <a:r>
              <a:rPr lang="cs-CZ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H</a:t>
            </a:r>
            <a:r>
              <a:rPr lang="cs-CZ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H</a:t>
            </a:r>
            <a:r>
              <a:rPr lang="cs-CZ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cs-CZ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cs-CZ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cs-CZ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cs-CZ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Vznikající peroxid vodíku je využit v reakcích katalyzovaných katalasou,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peroxidasou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nebo jinými redukujícími agens. 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Spolu s dalšími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oxidasami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zdrojem peroxidu vodíku, který je nezbytný pro funkci antibakteriálního </a:t>
            </a:r>
            <a:r>
              <a:rPr lang="cs-CZ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lakto-peroxidázového</a:t>
            </a:r>
            <a:r>
              <a:rPr lang="cs-CZ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systému.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Spot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ebovává superoxidový iont vznikající v reakcích katalyzovaných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xantinoxidasou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laktoperoxidasou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nap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fotooxidací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riboflavinu a zabra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uje oxidaci složek mléka. 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Biologickou funkcí </a:t>
            </a:r>
            <a:r>
              <a:rPr lang="cs-CZ" sz="20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peroxiddismutasy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chránit tkán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 volnými radikály. Pat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 mezi antioxidanty mlé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ných lipid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Peroxid-</a:t>
            </a:r>
            <a:r>
              <a:rPr lang="cs-CZ" sz="20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dismutasa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nachází v mlé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ném séru.</a:t>
            </a:r>
            <a:r>
              <a:rPr lang="cs-CZ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Koncentrace enzymu v mléce se pohybuje v rozmezí 0,15-2,5 mg/l. Aktivita enzymu závisí na stadiu laktace, v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 dojnice a zdravotním stavu mlé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 žlázy. HTST pasterace ovliv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ň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uje pouze 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áste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aktivitu </a:t>
            </a:r>
            <a:r>
              <a:rPr lang="cs-CZ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peroxiddismutasy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po zah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átí na teplotu 75 °C 20 min. z</a:t>
            </a:r>
            <a:r>
              <a:rPr lang="cs-CZ" sz="20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stává 25 % aktivity.</a:t>
            </a:r>
            <a:endParaRPr lang="cs-CZ" sz="20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cs-CZ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D49094C-3761-D9BB-DA21-72BF4FAE6741}"/>
              </a:ext>
            </a:extLst>
          </p:cNvPr>
          <p:cNvCxnSpPr/>
          <p:nvPr/>
        </p:nvCxnSpPr>
        <p:spPr>
          <a:xfrm>
            <a:off x="1669002" y="2299317"/>
            <a:ext cx="64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8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C4E5AE06-ED4B-5641-512F-A06004C5B1A6}"/>
              </a:ext>
            </a:extLst>
          </p:cNvPr>
          <p:cNvSpPr txBox="1"/>
          <p:nvPr/>
        </p:nvSpPr>
        <p:spPr>
          <a:xfrm>
            <a:off x="818965" y="751264"/>
            <a:ext cx="10828538" cy="595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Laktát-</a:t>
            </a:r>
            <a:r>
              <a:rPr lang="cs-CZ" sz="36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dehydrogenasa</a:t>
            </a:r>
            <a:r>
              <a:rPr lang="cs-CZ" sz="3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(LDH)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Zaujímá významné postavení v 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Embden-Meyerhofov</a:t>
            </a:r>
            <a:r>
              <a:rPr lang="cs-CZ" sz="2400" b="1" dirty="0" err="1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reakci - katalyzuje reverzibilní oxidaci</a:t>
            </a:r>
            <a:r>
              <a:rPr lang="cs-CZ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mlé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nanu na pyruvát: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Mléčnan + NAD</a:t>
            </a:r>
            <a:r>
              <a:rPr lang="cs-CZ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cs-CZ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pyruvát + NADH + H</a:t>
            </a:r>
            <a:r>
              <a:rPr lang="cs-CZ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Mléko obsahuje 5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isoenzym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LDH ozna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č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ovaných LDH 1-5. LDH do mléka p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echází z krve, aktivita enzymu je vysoká v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mastitidním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mléce a v kolostru. Koncentrace LDH 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isoenzym</a:t>
            </a:r>
            <a:r>
              <a:rPr lang="cs-CZ" sz="2400" dirty="0" err="1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ů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snižuje od LDH 5 k LDH 1 v kolostru, zatímco b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ě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hem laktace 95 % aktivity tvo</a:t>
            </a:r>
            <a:r>
              <a:rPr lang="cs-CZ" sz="2400" dirty="0">
                <a:effectLst/>
                <a:latin typeface="Times New Roman" panose="02020603050405020304" pitchFamily="18" charset="0"/>
                <a:ea typeface="TimesNewRoman"/>
                <a:cs typeface="Times New Roman" panose="02020603050405020304" pitchFamily="18" charset="0"/>
              </a:rPr>
              <a:t>ř</a:t>
            </a:r>
            <a:r>
              <a:rPr lang="cs-CZ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 LDH 1. </a:t>
            </a:r>
            <a:r>
              <a:rPr lang="cs-CZ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Aktivitu LDH je možné využít jako indikátor mastitid.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39CC65EE-0AD6-DA7A-EFE8-A92C59963AAF}"/>
              </a:ext>
            </a:extLst>
          </p:cNvPr>
          <p:cNvCxnSpPr/>
          <p:nvPr/>
        </p:nvCxnSpPr>
        <p:spPr>
          <a:xfrm>
            <a:off x="2760955" y="3133817"/>
            <a:ext cx="12606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10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C065603D96DA4B863739BF0F44CD03" ma:contentTypeVersion="4" ma:contentTypeDescription="Vytvoří nový dokument" ma:contentTypeScope="" ma:versionID="75daa72264a471394e09226cf012ca81">
  <xsd:schema xmlns:xsd="http://www.w3.org/2001/XMLSchema" xmlns:xs="http://www.w3.org/2001/XMLSchema" xmlns:p="http://schemas.microsoft.com/office/2006/metadata/properties" xmlns:ns2="026265f4-96da-411e-9fed-797b20778ee2" targetNamespace="http://schemas.microsoft.com/office/2006/metadata/properties" ma:root="true" ma:fieldsID="433b78a3b9dc3798ea6d820ac863aa9c" ns2:_="">
    <xsd:import namespace="026265f4-96da-411e-9fed-797b20778e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265f4-96da-411e-9fed-797b20778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A96303-2B94-42E3-B544-0319BA0294AA}"/>
</file>

<file path=customXml/itemProps2.xml><?xml version="1.0" encoding="utf-8"?>
<ds:datastoreItem xmlns:ds="http://schemas.openxmlformats.org/officeDocument/2006/customXml" ds:itemID="{21B65525-699F-4818-822D-0CD1F6B9DFAF}"/>
</file>

<file path=customXml/itemProps3.xml><?xml version="1.0" encoding="utf-8"?>
<ds:datastoreItem xmlns:ds="http://schemas.openxmlformats.org/officeDocument/2006/customXml" ds:itemID="{8C23F6DB-818F-4732-888F-200F99F49A6C}"/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4067</Words>
  <Application>Microsoft Office PowerPoint</Application>
  <PresentationFormat>Širokoúhlá obrazovka</PresentationFormat>
  <Paragraphs>161</Paragraphs>
  <Slides>25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TimesNewRoman,Bold</vt:lpstr>
      <vt:lpstr>Motiv Office</vt:lpstr>
      <vt:lpstr>Enzymy a přirozené antimikrobiální látky v mléce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Enzymy v mléce</dc:title>
  <dc:creator>Libor Kalhotka</dc:creator>
  <cp:lastModifiedBy>Libor Kalhotka</cp:lastModifiedBy>
  <cp:revision>20</cp:revision>
  <dcterms:created xsi:type="dcterms:W3CDTF">2023-03-06T09:05:39Z</dcterms:created>
  <dcterms:modified xsi:type="dcterms:W3CDTF">2025-03-24T13:49:58Z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0x010100B9C065603D96DA4B863739BF0F44CD03</vt:lpwstr>
  </property>
</Properties>
</file>