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0" r:id="rId3"/>
    <p:sldId id="271" r:id="rId4"/>
    <p:sldId id="287" r:id="rId5"/>
    <p:sldId id="259" r:id="rId6"/>
    <p:sldId id="285" r:id="rId7"/>
    <p:sldId id="272" r:id="rId8"/>
    <p:sldId id="274" r:id="rId9"/>
    <p:sldId id="275" r:id="rId10"/>
    <p:sldId id="276" r:id="rId11"/>
    <p:sldId id="277" r:id="rId12"/>
    <p:sldId id="278" r:id="rId13"/>
    <p:sldId id="280" r:id="rId14"/>
    <p:sldId id="284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ECDA9-4CB2-4C3E-AE48-BC92C23A857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EBF8-7238-41D3-993F-0C591CDE55E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CEBF8-7238-41D3-993F-0C591CDE55E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460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54202A-6055-B35E-4560-44A2B35EE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1C8F6D9-BEBA-EDE7-2B61-C1A2CF76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7119B8-0A17-9B6C-D70F-FE0069A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B9C7CB-9F42-D9BF-6725-ECC2CC62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0C3515-ED03-6A49-D9F2-3DE7F97C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0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C2A19E-84A0-5E39-681A-BD71B71C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3596849-6EA8-0937-C697-619AFBCD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092A790-2C3F-6F27-AD19-73F99B92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7A94EF-E9E9-0BD2-28FA-81DDCB2F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7AAD5A-D958-C403-404F-0934C14B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FBCF285-06B0-FFC6-BC03-D3E92B7F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097D25E-2CAA-34D0-E8E2-72A74CEA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D7DED6D-CD67-A0E9-F709-A607F632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F0D854-A4BA-5C6F-0F68-0929216C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A1FBE9-4DD2-ADF8-32EA-ED775E4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14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E993E5-3587-AE2A-5CFE-2BFB4FE1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737AFC-D849-6BA1-FE93-76C61375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E8954A-2BB9-B0DA-82C4-3BB9EABD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903F49-8E08-88C2-1B35-8A9B78A6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85051F-F45C-074A-282D-78AE36A4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8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D32C61-9CA5-3A16-A739-D876B793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C9C0F9-8D8D-9A33-01C5-0B6EBA114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CAAB00-0D79-AA21-696B-A6066E95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16513C-770A-61FF-AD35-E2B6823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3FD1C4-321D-DA24-2E14-3CF02898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65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9DA72EF-1B05-1006-A7BC-7D0C4B51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8889BF-8B31-D16B-97CB-AB67EEBCF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D1E4AA-87E9-96F1-B7C6-04A2FF08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6B7203-F2B0-C7D1-7AE8-4A350937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1BCF74-7C3B-BF25-B7E7-2657BDB7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8A1005F-8098-DE11-2DDB-0DE9EAD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41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2A9A00-E4BA-8C9F-712E-C630D265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6612287-64C5-FFEB-3F7E-DC7E1329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1FAA232-F934-E5D7-0559-2C83F181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235180-8531-D7F5-B2D2-578C87FCF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7297374-877A-E366-8B8E-FD1EA8BC0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A8D1137-C480-FBF3-8197-68938B58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A0DA1D8-49DF-DCD7-DEAA-EAE19505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22E14F7-1156-59A5-3933-E169ECEE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6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C3E8FC-ABDA-2655-1474-DE68F7F9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AD6E5EF-F4B4-21A0-5338-337E0FEE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69D86F-41B9-ADBC-60FD-57BD7A7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AFBEB6-FB25-9E6D-21D9-BC216335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93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9864F8C-CEBF-52A3-F3FA-C3378FCF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55F99E5-6897-D107-FF52-E80646DD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0DAFF4-F8F4-419F-BE19-D3A7C29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4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8D2056-F8E6-088A-EA4A-0CEF44FB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DD21C7-4B27-58DB-9C4E-9D36A2D5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CFA77DA-5508-F711-C7EB-1CFED858A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9762B7B-560B-0330-4221-DCEC45A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2731CD5-A9BF-AC1A-7834-331CE38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12072A-6CD7-69A2-AFDF-C899D603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25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A204F8-AA45-3CD5-0EA9-D818C5FC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0D01670-4CDB-961B-3036-F8F59ACC6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FE200ED-C17C-1C2F-6775-F49B1C72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3DA1DE0-979F-CE0C-7188-252259BC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19ACDA-43A1-A07A-C136-3A7BEA66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F97DC3D-E0BC-E1A7-2D24-6A61DD6F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4926681-5D8E-D3FE-CAD7-BCDF170F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0FD56B-4A32-1163-9C21-55F44C06E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E4690E-9FBF-8945-DBAF-36A2E8051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0B10F-28FD-4A4B-8D21-8CBCB06C5F38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B786C2-4E07-F7D8-42C4-F77E29253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A5A88-1232-47EF-0CF0-B85DE952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5A728-D230-40AF-AD79-32209A037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48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0BFA3D80-96F0-5864-404A-2042473C7E1B}"/>
              </a:ext>
            </a:extLst>
          </p:cNvPr>
          <p:cNvSpPr txBox="1"/>
          <p:nvPr/>
        </p:nvSpPr>
        <p:spPr>
          <a:xfrm>
            <a:off x="1281112" y="1238250"/>
            <a:ext cx="9629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Somatické buňky v mléce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252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CDF0BBF8-1417-0781-1805-5B67A5E19F76}"/>
              </a:ext>
            </a:extLst>
          </p:cNvPr>
          <p:cNvSpPr txBox="1"/>
          <p:nvPr/>
        </p:nvSpPr>
        <p:spPr>
          <a:xfrm>
            <a:off x="1915114" y="1490008"/>
            <a:ext cx="86617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Roční období</a:t>
            </a:r>
          </a:p>
          <a:p>
            <a:endParaRPr lang="cs-CZ" sz="2000" dirty="0"/>
          </a:p>
          <a:p>
            <a:r>
              <a:rPr lang="cs-CZ" sz="2000" dirty="0"/>
              <a:t>Dnes prakticky celoročně mírný vzestup od dubna/května až do září/říjen</a:t>
            </a:r>
          </a:p>
          <a:p>
            <a:endParaRPr lang="cs-CZ" sz="2000" dirty="0"/>
          </a:p>
          <a:p>
            <a:r>
              <a:rPr lang="cs-CZ" sz="2000" dirty="0"/>
              <a:t>Hluboká podestýlka – podmínky pro množení bakterií po celý rok</a:t>
            </a:r>
          </a:p>
        </p:txBody>
      </p:sp>
    </p:spTree>
    <p:extLst>
      <p:ext uri="{BB962C8B-B14F-4D97-AF65-F5344CB8AC3E}">
        <p14:creationId xmlns:p14="http://schemas.microsoft.com/office/powerpoint/2010/main" val="3078782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21E6527E-260F-2BEB-79F5-D4E1BB6170DE}"/>
              </a:ext>
            </a:extLst>
          </p:cNvPr>
          <p:cNvSpPr txBox="1"/>
          <p:nvPr/>
        </p:nvSpPr>
        <p:spPr>
          <a:xfrm>
            <a:off x="612742" y="838200"/>
            <a:ext cx="110199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Nekvalitní krmení</a:t>
            </a:r>
          </a:p>
          <a:p>
            <a:endParaRPr lang="cs-CZ" sz="2000" dirty="0"/>
          </a:p>
          <a:p>
            <a:r>
              <a:rPr lang="cs-CZ" sz="2000" dirty="0"/>
              <a:t>Nárazové dávky nekvalitního krmiva – stres  - nárůst PSB, bílé krvinky v mléce – aseptické mastitidy</a:t>
            </a:r>
          </a:p>
          <a:p>
            <a:endParaRPr lang="cs-CZ" sz="2000" dirty="0"/>
          </a:p>
          <a:p>
            <a:r>
              <a:rPr lang="cs-CZ" sz="2000" dirty="0"/>
              <a:t>Nekvalitní krmivo dlouhodobě – poruchy imunitního systému - mastitidy</a:t>
            </a:r>
          </a:p>
        </p:txBody>
      </p:sp>
    </p:spTree>
    <p:extLst>
      <p:ext uri="{BB962C8B-B14F-4D97-AF65-F5344CB8AC3E}">
        <p14:creationId xmlns:p14="http://schemas.microsoft.com/office/powerpoint/2010/main" val="4993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03561A09-78D9-F9B3-57B2-821F71AA2055}"/>
              </a:ext>
            </a:extLst>
          </p:cNvPr>
          <p:cNvSpPr txBox="1"/>
          <p:nvPr/>
        </p:nvSpPr>
        <p:spPr>
          <a:xfrm>
            <a:off x="565019" y="587899"/>
            <a:ext cx="100774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Systémová onemocnění</a:t>
            </a:r>
          </a:p>
          <a:p>
            <a:endParaRPr lang="cs-CZ" sz="2000" dirty="0"/>
          </a:p>
          <a:p>
            <a:r>
              <a:rPr lang="cs-CZ" sz="2000" dirty="0"/>
              <a:t>BVD bovinní virová </a:t>
            </a:r>
            <a:r>
              <a:rPr lang="cs-CZ" sz="2000" dirty="0" err="1"/>
              <a:t>diarhoe</a:t>
            </a:r>
            <a:endParaRPr lang="cs-CZ" sz="2000" dirty="0"/>
          </a:p>
          <a:p>
            <a:r>
              <a:rPr lang="cs-CZ" sz="2000" dirty="0"/>
              <a:t>IBR infekční bovinní </a:t>
            </a:r>
            <a:r>
              <a:rPr lang="cs-CZ" sz="2000" dirty="0" err="1"/>
              <a:t>rinotracheitida</a:t>
            </a:r>
            <a:endParaRPr lang="cs-CZ" sz="2000" dirty="0"/>
          </a:p>
          <a:p>
            <a:endParaRPr lang="cs-CZ" sz="2000" dirty="0"/>
          </a:p>
          <a:p>
            <a:r>
              <a:rPr lang="cs-CZ" sz="2000" dirty="0"/>
              <a:t>Oslabení organismu – možné infekce patogeny</a:t>
            </a:r>
          </a:p>
          <a:p>
            <a:endParaRPr lang="cs-CZ" sz="2000" dirty="0"/>
          </a:p>
          <a:p>
            <a:r>
              <a:rPr lang="cs-CZ" sz="2000" dirty="0"/>
              <a:t>Vyšší PSB jako výraz jiného onemocnění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61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576E43BA-7BF0-DC66-7331-B499B0C82113}"/>
              </a:ext>
            </a:extLst>
          </p:cNvPr>
          <p:cNvSpPr txBox="1"/>
          <p:nvPr/>
        </p:nvSpPr>
        <p:spPr>
          <a:xfrm>
            <a:off x="1343122" y="1338704"/>
            <a:ext cx="94599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Bazénové PSB</a:t>
            </a:r>
          </a:p>
          <a:p>
            <a:endParaRPr lang="cs-CZ" sz="2000" dirty="0"/>
          </a:p>
          <a:p>
            <a:r>
              <a:rPr lang="cs-CZ" sz="2000" dirty="0"/>
              <a:t>Období zaprahování - možnost léčby</a:t>
            </a:r>
          </a:p>
          <a:p>
            <a:endParaRPr lang="cs-CZ" sz="2000" dirty="0"/>
          </a:p>
          <a:p>
            <a:r>
              <a:rPr lang="cs-CZ" sz="2000" dirty="0"/>
              <a:t>Stres</a:t>
            </a:r>
          </a:p>
          <a:p>
            <a:endParaRPr lang="cs-CZ" sz="2000" dirty="0"/>
          </a:p>
          <a:p>
            <a:r>
              <a:rPr lang="cs-CZ" sz="2000" dirty="0"/>
              <a:t>Skladování odebraných vzorků – vzorky z celého nádoje, skladovat v chladu 0-8°C</a:t>
            </a:r>
          </a:p>
          <a:p>
            <a:endParaRPr lang="cs-CZ" sz="2000" dirty="0"/>
          </a:p>
          <a:p>
            <a:r>
              <a:rPr lang="cs-CZ" sz="2000" dirty="0"/>
              <a:t>Správný postup analýzy – temperace na 38 °C, </a:t>
            </a:r>
            <a:r>
              <a:rPr lang="cs-CZ" sz="2000" dirty="0" err="1"/>
              <a:t>promíchánní</a:t>
            </a:r>
            <a:endParaRPr lang="cs-CZ" sz="200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293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E04FC23C-5D42-497E-DE7C-80C802A159B0}"/>
              </a:ext>
            </a:extLst>
          </p:cNvPr>
          <p:cNvSpPr txBox="1"/>
          <p:nvPr/>
        </p:nvSpPr>
        <p:spPr>
          <a:xfrm>
            <a:off x="2133600" y="533400"/>
            <a:ext cx="83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Kontrola počtu SB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6307737-70A1-79C6-913B-C728259620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0" t="40278" r="62788" b="40278"/>
          <a:stretch/>
        </p:blipFill>
        <p:spPr>
          <a:xfrm>
            <a:off x="222739" y="2475735"/>
            <a:ext cx="11533161" cy="301066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4C160A58-79EA-1340-225A-4809549D35CF}"/>
              </a:ext>
            </a:extLst>
          </p:cNvPr>
          <p:cNvSpPr txBox="1"/>
          <p:nvPr/>
        </p:nvSpPr>
        <p:spPr>
          <a:xfrm>
            <a:off x="1047750" y="1895475"/>
            <a:ext cx="709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Vyhodnocení počtu somatických buněk</a:t>
            </a:r>
          </a:p>
        </p:txBody>
      </p:sp>
    </p:spTree>
    <p:extLst>
      <p:ext uri="{BB962C8B-B14F-4D97-AF65-F5344CB8AC3E}">
        <p14:creationId xmlns:p14="http://schemas.microsoft.com/office/powerpoint/2010/main" val="2219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4D76909E-0F7E-2BBB-C364-A02067BFF787}"/>
              </a:ext>
            </a:extLst>
          </p:cNvPr>
          <p:cNvSpPr txBox="1"/>
          <p:nvPr/>
        </p:nvSpPr>
        <p:spPr>
          <a:xfrm>
            <a:off x="390524" y="133350"/>
            <a:ext cx="111347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Počet somatických buněk (PSB)</a:t>
            </a:r>
          </a:p>
          <a:p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Klíčová hodnota hygienické kvality mléka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Odráží zdravotní stav dojnice a mléčné žlázy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Základní kritérium regulace kvality mléka a výskytu mastitid</a:t>
            </a:r>
          </a:p>
          <a:p>
            <a:endParaRPr lang="cs-CZ" sz="2400" dirty="0"/>
          </a:p>
          <a:p>
            <a:r>
              <a:rPr lang="cs-CZ" sz="2400" dirty="0"/>
              <a:t>SB – buňky krve a epitelu (2-16 %)</a:t>
            </a:r>
          </a:p>
          <a:p>
            <a:r>
              <a:rPr lang="cs-CZ" sz="2400" dirty="0"/>
              <a:t>95 a více % - bílé krvinky (leukocyty) – makrofágy 60 %</a:t>
            </a:r>
          </a:p>
          <a:p>
            <a:r>
              <a:rPr lang="cs-CZ" sz="2400" dirty="0"/>
              <a:t>                                                                             - lymfocyty 20 - 30 %</a:t>
            </a:r>
          </a:p>
          <a:p>
            <a:r>
              <a:rPr lang="cs-CZ" sz="2400" dirty="0"/>
              <a:t>                                                                             - neutrofily 5 – 20 %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744D376-6EDE-6DB0-E20F-D3AC37E3A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19" t="37118" r="62656" b="33958"/>
          <a:stretch/>
        </p:blipFill>
        <p:spPr>
          <a:xfrm>
            <a:off x="666751" y="3994354"/>
            <a:ext cx="6791324" cy="27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5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6BF680A1-F7D3-BDD9-9B1E-E04D53CA5136}"/>
              </a:ext>
            </a:extLst>
          </p:cNvPr>
          <p:cNvSpPr txBox="1"/>
          <p:nvPr/>
        </p:nvSpPr>
        <p:spPr>
          <a:xfrm>
            <a:off x="847724" y="45720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Hodnoty PSB</a:t>
            </a:r>
          </a:p>
          <a:p>
            <a:endParaRPr lang="cs-CZ" sz="2400" dirty="0"/>
          </a:p>
          <a:p>
            <a:r>
              <a:rPr lang="cs-CZ" sz="2400" dirty="0"/>
              <a:t>Limit do 400 000 /ml</a:t>
            </a:r>
          </a:p>
          <a:p>
            <a:r>
              <a:rPr lang="cs-CZ" sz="2400" dirty="0"/>
              <a:t>Zdravá dojnice do 100 tis. v 1 ml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8E784843-7E5B-82FC-283A-DF008FC68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17929"/>
              </p:ext>
            </p:extLst>
          </p:nvPr>
        </p:nvGraphicFramePr>
        <p:xfrm>
          <a:off x="914401" y="3131696"/>
          <a:ext cx="9458324" cy="297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64">
                  <a:extLst>
                    <a:ext uri="{9D8B030D-6E8A-4147-A177-3AD203B41FA5}">
                      <a16:colId xmlns:a16="http://schemas.microsoft.com/office/drawing/2014/main" val="3451215062"/>
                    </a:ext>
                  </a:extLst>
                </a:gridCol>
                <a:gridCol w="2383055">
                  <a:extLst>
                    <a:ext uri="{9D8B030D-6E8A-4147-A177-3AD203B41FA5}">
                      <a16:colId xmlns:a16="http://schemas.microsoft.com/office/drawing/2014/main" val="3978162031"/>
                    </a:ext>
                  </a:extLst>
                </a:gridCol>
                <a:gridCol w="5113405">
                  <a:extLst>
                    <a:ext uri="{9D8B030D-6E8A-4147-A177-3AD203B41FA5}">
                      <a16:colId xmlns:a16="http://schemas.microsoft.com/office/drawing/2014/main" val="3959974764"/>
                    </a:ext>
                  </a:extLst>
                </a:gridCol>
              </a:tblGrid>
              <a:tr h="5943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Zdraví stáda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PSB v 1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Opatření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36277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Velmi dobré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≤ 100 000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Pravidelná prevence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54651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Uspokojivé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100 – 200 000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Pravidelná prevence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322059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Ohrožené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200 –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Vyšetření stáda, hygienické programy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856786"/>
                  </a:ext>
                </a:extLst>
              </a:tr>
              <a:tr h="5943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narušené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≥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Ozdravný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68323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378EB0B2-EAA1-6BC9-07D9-45E35FBB5328}"/>
              </a:ext>
            </a:extLst>
          </p:cNvPr>
          <p:cNvSpPr txBox="1"/>
          <p:nvPr/>
        </p:nvSpPr>
        <p:spPr>
          <a:xfrm>
            <a:off x="847724" y="2498581"/>
            <a:ext cx="980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Posouzení počtu PSB v bazénových vzorcích kravského mléka</a:t>
            </a:r>
          </a:p>
        </p:txBody>
      </p:sp>
    </p:spTree>
    <p:extLst>
      <p:ext uri="{BB962C8B-B14F-4D97-AF65-F5344CB8AC3E}">
        <p14:creationId xmlns:p14="http://schemas.microsoft.com/office/powerpoint/2010/main" val="40975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3C235A68-BF9B-BBB9-26B4-87AC59696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8" t="36389" r="75859" b="36146"/>
          <a:stretch/>
        </p:blipFill>
        <p:spPr>
          <a:xfrm>
            <a:off x="936570" y="323479"/>
            <a:ext cx="9407580" cy="5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FA78722B-504A-0049-D36E-3E6D078A1DE3}"/>
              </a:ext>
            </a:extLst>
          </p:cNvPr>
          <p:cNvSpPr txBox="1"/>
          <p:nvPr/>
        </p:nvSpPr>
        <p:spPr>
          <a:xfrm>
            <a:off x="456513" y="1192118"/>
            <a:ext cx="107088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cs-CZ" sz="2400" dirty="0"/>
              <a:t>Kozí i ovčí mléko je rovnocennou surovinou s mlékem kravským, a proto by mělo splňovat i obdobná hygienická kritéria. </a:t>
            </a:r>
          </a:p>
          <a:p>
            <a:pPr algn="just"/>
            <a:endParaRPr lang="cs-CZ" sz="2400" dirty="0"/>
          </a:p>
          <a:p>
            <a:pPr algn="just"/>
            <a:r>
              <a:rPr lang="cs-CZ" sz="2400" dirty="0"/>
              <a:t>V počtech somatických buněk je limit zdraví mléčné žlázy u ovcí stanoven na hodnotu 500´10</a:t>
            </a:r>
            <a:r>
              <a:rPr lang="cs-CZ" sz="2400" baseline="30000" dirty="0"/>
              <a:t>3</a:t>
            </a:r>
            <a:r>
              <a:rPr lang="cs-CZ" sz="2400" dirty="0"/>
              <a:t> PSB/ml. </a:t>
            </a:r>
          </a:p>
          <a:p>
            <a:pPr algn="just"/>
            <a:endParaRPr lang="cs-CZ" sz="2400" dirty="0"/>
          </a:p>
          <a:p>
            <a:pPr algn="just"/>
            <a:r>
              <a:rPr lang="cs-CZ" sz="2400" dirty="0"/>
              <a:t>U koz se spíše uvažuje o určitém rozpětí, a to 500–700–1000´10</a:t>
            </a:r>
            <a:r>
              <a:rPr lang="cs-CZ" sz="2400" baseline="30000" dirty="0"/>
              <a:t>3 </a:t>
            </a:r>
            <a:r>
              <a:rPr lang="cs-CZ" sz="2400" dirty="0"/>
              <a:t>PSB/ml mléka</a:t>
            </a:r>
          </a:p>
        </p:txBody>
      </p:sp>
    </p:spTree>
    <p:extLst>
      <p:ext uri="{BB962C8B-B14F-4D97-AF65-F5344CB8AC3E}">
        <p14:creationId xmlns:p14="http://schemas.microsoft.com/office/powerpoint/2010/main" val="61802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103EE7F-8D6F-F0F4-AC60-27A9A277F911}"/>
              </a:ext>
            </a:extLst>
          </p:cNvPr>
          <p:cNvSpPr txBox="1"/>
          <p:nvPr/>
        </p:nvSpPr>
        <p:spPr>
          <a:xfrm>
            <a:off x="833437" y="428178"/>
            <a:ext cx="1052512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cs-CZ" sz="2400" b="0" i="0" u="none" strike="noStrike" baseline="0" dirty="0"/>
              <a:t>Somatické buňky mají svůj enzymatický aparát - antimikrobiální substance jako jsou </a:t>
            </a:r>
            <a:r>
              <a:rPr lang="cs-CZ" sz="2400" b="0" i="0" u="none" strike="noStrike" baseline="0" dirty="0" err="1"/>
              <a:t>laktoperoxidáza</a:t>
            </a:r>
            <a:r>
              <a:rPr lang="cs-CZ" sz="2400" b="0" i="0" u="none" strike="noStrike" baseline="0" dirty="0"/>
              <a:t>, </a:t>
            </a:r>
            <a:r>
              <a:rPr lang="cs-CZ" sz="2400" b="0" i="0" u="none" strike="noStrike" baseline="0" dirty="0" err="1"/>
              <a:t>lysozomální</a:t>
            </a:r>
            <a:r>
              <a:rPr lang="cs-CZ" sz="2400" b="0" i="0" u="none" strike="noStrike" baseline="0" dirty="0"/>
              <a:t> kyselá fosfatáza, neutrální proteáza, kyselá </a:t>
            </a:r>
            <a:r>
              <a:rPr lang="cs-CZ" sz="2400" b="0" i="0" u="none" strike="noStrike" baseline="0" dirty="0" err="1"/>
              <a:t>mukopolysacharidáza</a:t>
            </a:r>
            <a:r>
              <a:rPr lang="cs-CZ" sz="2400" b="0" i="0" u="none" strike="noStrike" baseline="0" dirty="0"/>
              <a:t>, beta-</a:t>
            </a:r>
            <a:r>
              <a:rPr lang="cs-CZ" sz="2400" b="0" i="0" u="none" strike="noStrike" baseline="0" dirty="0" err="1"/>
              <a:t>glukurodináza</a:t>
            </a:r>
            <a:r>
              <a:rPr lang="cs-CZ" sz="2400" b="0" i="0" u="none" strike="noStrike" baseline="0" dirty="0"/>
              <a:t> a další.</a:t>
            </a:r>
          </a:p>
          <a:p>
            <a:pPr algn="just"/>
            <a:endParaRPr lang="cs-CZ" sz="2400" dirty="0"/>
          </a:p>
          <a:p>
            <a:pPr algn="just"/>
            <a:r>
              <a:rPr lang="cs-CZ" sz="2400" b="1" i="0" u="none" strike="noStrike" baseline="0" dirty="0"/>
              <a:t>Tyto enzymy zhoršují technologickou zpracovatelnost mléka (kysací procesy). </a:t>
            </a:r>
          </a:p>
          <a:p>
            <a:pPr algn="just"/>
            <a:endParaRPr lang="cs-CZ" sz="2400" b="1" dirty="0"/>
          </a:p>
          <a:p>
            <a:pPr algn="just"/>
            <a:r>
              <a:rPr lang="cs-CZ" sz="2400" b="0" i="0" u="none" strike="noStrike" baseline="0" dirty="0"/>
              <a:t>Neutrální proteázy se uvolňují z leukocytů a podílejí se na proteolýze kaseinu, i když v menší míře, než proteázy bakteriální. </a:t>
            </a:r>
          </a:p>
          <a:p>
            <a:pPr algn="just"/>
            <a:endParaRPr lang="cs-CZ" sz="2400" b="0" i="0" u="none" strike="noStrike" baseline="0" dirty="0"/>
          </a:p>
          <a:p>
            <a:pPr algn="just"/>
            <a:r>
              <a:rPr lang="cs-CZ" sz="2400" b="0" i="0" u="none" strike="noStrike" baseline="0" dirty="0"/>
              <a:t>Alkalická fosfatáza má původ v epitelu mléčné žlázy, v krvi, buněčných útvarech, je produkována i některými bakteriemi. Kyselá fosfatáza pochází téměř výlučně z leukocytů, normálně je její aktivita malá, při zvýšeném počtu somatických buněk se zvyšuje riziko defosforylace kaseinu. </a:t>
            </a:r>
          </a:p>
          <a:p>
            <a:pPr algn="just"/>
            <a:endParaRPr lang="cs-CZ" sz="2400" dirty="0"/>
          </a:p>
          <a:p>
            <a:pPr algn="just"/>
            <a:r>
              <a:rPr lang="cs-CZ" sz="2400" b="0" i="0" u="none" strike="noStrike" baseline="0" dirty="0"/>
              <a:t>Zvýšená aktivita lipáz zvyšuje hydrolýzu mléčného tuku.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4308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A7960189-C49B-4102-8BA3-3A790BBA1F18}"/>
              </a:ext>
            </a:extLst>
          </p:cNvPr>
          <p:cNvSpPr txBox="1"/>
          <p:nvPr/>
        </p:nvSpPr>
        <p:spPr>
          <a:xfrm>
            <a:off x="518475" y="454030"/>
            <a:ext cx="867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Faktory ovlivňující PSB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4EAA307-381A-7858-462D-1DCB13109CD1}"/>
              </a:ext>
            </a:extLst>
          </p:cNvPr>
          <p:cNvSpPr txBox="1"/>
          <p:nvPr/>
        </p:nvSpPr>
        <p:spPr>
          <a:xfrm>
            <a:off x="518475" y="1514475"/>
            <a:ext cx="1085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Bakteriální infekce</a:t>
            </a:r>
          </a:p>
          <a:p>
            <a:r>
              <a:rPr lang="cs-CZ" sz="2000" dirty="0"/>
              <a:t>Vznik zánětlivých ložisek – degradace žláznaté tkáně</a:t>
            </a:r>
          </a:p>
          <a:p>
            <a:r>
              <a:rPr lang="cs-CZ" sz="2000" dirty="0"/>
              <a:t>Tzv. „velké patogeny“  (</a:t>
            </a:r>
            <a:r>
              <a:rPr lang="cs-CZ" sz="2000" i="1" dirty="0" err="1"/>
              <a:t>Staph</a:t>
            </a:r>
            <a:r>
              <a:rPr lang="cs-CZ" sz="2000" i="1" dirty="0"/>
              <a:t>. aureus, Str. </a:t>
            </a:r>
            <a:r>
              <a:rPr lang="cs-CZ" sz="2000" i="1" dirty="0" err="1"/>
              <a:t>agalactiae</a:t>
            </a:r>
            <a:r>
              <a:rPr lang="cs-CZ" sz="2000" i="1" dirty="0"/>
              <a:t>, E. coli, Str. </a:t>
            </a:r>
            <a:r>
              <a:rPr lang="cs-CZ" sz="2000" i="1" dirty="0" err="1"/>
              <a:t>dysgalactiae</a:t>
            </a:r>
            <a:r>
              <a:rPr lang="cs-CZ" sz="2000" i="1" dirty="0"/>
              <a:t>, </a:t>
            </a:r>
            <a:r>
              <a:rPr lang="cs-CZ" sz="2000" i="1" dirty="0" err="1"/>
              <a:t>Mycoplasma</a:t>
            </a:r>
            <a:r>
              <a:rPr lang="cs-CZ" sz="2000" i="1" dirty="0"/>
              <a:t> </a:t>
            </a:r>
            <a:r>
              <a:rPr lang="cs-CZ" sz="2000" i="1" dirty="0" err="1"/>
              <a:t>bovis</a:t>
            </a:r>
            <a:r>
              <a:rPr lang="cs-CZ" sz="2000" dirty="0"/>
              <a:t>) – vyšší PSB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6DD6FF9-6090-4644-8FAE-8FFB538C5A39}"/>
              </a:ext>
            </a:extLst>
          </p:cNvPr>
          <p:cNvSpPr txBox="1"/>
          <p:nvPr/>
        </p:nvSpPr>
        <p:spPr>
          <a:xfrm>
            <a:off x="518475" y="3134059"/>
            <a:ext cx="11035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b="1" dirty="0"/>
              <a:t>Ředicí efekt</a:t>
            </a:r>
          </a:p>
          <a:p>
            <a:endParaRPr lang="cs-CZ" sz="2000" dirty="0"/>
          </a:p>
          <a:p>
            <a:r>
              <a:rPr lang="cs-CZ" sz="2000" dirty="0"/>
              <a:t>Pokud více než 1 čtvrť je </a:t>
            </a:r>
            <a:r>
              <a:rPr lang="cs-CZ" sz="2000" dirty="0" err="1"/>
              <a:t>mastitidní</a:t>
            </a:r>
            <a:r>
              <a:rPr lang="cs-CZ" sz="2000" dirty="0"/>
              <a:t> s vysokým PSB a přitom mléko z ostatních struků má nízké hodnoty dochází k ředicímu efektu. </a:t>
            </a:r>
          </a:p>
          <a:p>
            <a:endParaRPr lang="cs-CZ" sz="2000" dirty="0"/>
          </a:p>
          <a:p>
            <a:r>
              <a:rPr lang="cs-CZ" sz="2000" dirty="0"/>
              <a:t>Mléko z celého nádoje má pak hodnoty vyšší než 100 000 /ml.</a:t>
            </a:r>
          </a:p>
          <a:p>
            <a:endParaRPr lang="cs-CZ" sz="2000" dirty="0"/>
          </a:p>
          <a:p>
            <a:r>
              <a:rPr lang="cs-CZ" sz="2000" dirty="0"/>
              <a:t>Hodnoty vyšší něž 200 000/ml signifikantní pro probíhající nebo nedávno proběhlou mastitidu.</a:t>
            </a:r>
          </a:p>
        </p:txBody>
      </p:sp>
    </p:spTree>
    <p:extLst>
      <p:ext uri="{BB962C8B-B14F-4D97-AF65-F5344CB8AC3E}">
        <p14:creationId xmlns:p14="http://schemas.microsoft.com/office/powerpoint/2010/main" val="175025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6013F833-5632-8570-F664-826A83D6C763}"/>
              </a:ext>
            </a:extLst>
          </p:cNvPr>
          <p:cNvSpPr txBox="1"/>
          <p:nvPr/>
        </p:nvSpPr>
        <p:spPr>
          <a:xfrm>
            <a:off x="641023" y="485775"/>
            <a:ext cx="1135095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Vliv počtu a stádia laktace</a:t>
            </a:r>
          </a:p>
          <a:p>
            <a:endParaRPr lang="cs-CZ" dirty="0"/>
          </a:p>
          <a:p>
            <a:r>
              <a:rPr lang="cs-CZ" sz="2000" b="1" dirty="0"/>
              <a:t>Nárůst PSB v souvislosti s počtem laktací je mýtus. </a:t>
            </a:r>
            <a:r>
              <a:rPr lang="cs-CZ" sz="2000" dirty="0"/>
              <a:t>Nárůst souvisí s </a:t>
            </a:r>
            <a:r>
              <a:rPr lang="cs-CZ" sz="2000" dirty="0" err="1"/>
              <a:t>mastitidní</a:t>
            </a:r>
            <a:r>
              <a:rPr lang="cs-CZ" sz="2000" dirty="0"/>
              <a:t> historií dojnice, čím je dojnice starší tím je větší pravděpodobnost, že prodělala mastitidu.</a:t>
            </a:r>
          </a:p>
          <a:p>
            <a:endParaRPr lang="cs-CZ" sz="2000" dirty="0"/>
          </a:p>
          <a:p>
            <a:r>
              <a:rPr lang="cs-CZ" sz="2000" b="1" dirty="0"/>
              <a:t>Nárůst PSB v souvislosti s koncem laktace je mýtus. </a:t>
            </a:r>
            <a:r>
              <a:rPr lang="cs-CZ" sz="2000" dirty="0"/>
              <a:t>Může dojít k mírnému zvýšení (10-20 %) nikdy by neměla hodnota překročit 400 000/ml.  Významný nárůst  = probíhající infekce. </a:t>
            </a:r>
          </a:p>
        </p:txBody>
      </p:sp>
    </p:spTree>
    <p:extLst>
      <p:ext uri="{BB962C8B-B14F-4D97-AF65-F5344CB8AC3E}">
        <p14:creationId xmlns:p14="http://schemas.microsoft.com/office/powerpoint/2010/main" val="353970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>
            <a:extLst>
              <a:ext uri="{FF2B5EF4-FFF2-40B4-BE49-F238E27FC236}">
                <a16:creationId xmlns:a16="http://schemas.microsoft.com/office/drawing/2014/main" id="{527C58E7-972E-2D97-DC68-1C28A9881C98}"/>
              </a:ext>
            </a:extLst>
          </p:cNvPr>
          <p:cNvSpPr txBox="1"/>
          <p:nvPr/>
        </p:nvSpPr>
        <p:spPr>
          <a:xfrm>
            <a:off x="966787" y="1038225"/>
            <a:ext cx="102584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Změny během dne a mezi dny</a:t>
            </a:r>
          </a:p>
          <a:p>
            <a:endParaRPr lang="cs-CZ" dirty="0"/>
          </a:p>
          <a:p>
            <a:r>
              <a:rPr lang="cs-CZ" sz="2000" dirty="0"/>
              <a:t>Vyšší PSB v odstřicích a na konci dojení. (Poslední partie mléka mají vysoké % tuku a SB se na něj vážou)</a:t>
            </a:r>
          </a:p>
          <a:p>
            <a:endParaRPr lang="cs-CZ" sz="2000" dirty="0"/>
          </a:p>
          <a:p>
            <a:r>
              <a:rPr lang="cs-CZ" sz="2000" dirty="0"/>
              <a:t>Večerní dojení  - vyšší PSB než ranní, dojíme-li 3 x denně jsou poslední PSB podobné jako u ranního dojení.</a:t>
            </a:r>
          </a:p>
        </p:txBody>
      </p:sp>
    </p:spTree>
    <p:extLst>
      <p:ext uri="{BB962C8B-B14F-4D97-AF65-F5344CB8AC3E}">
        <p14:creationId xmlns:p14="http://schemas.microsoft.com/office/powerpoint/2010/main" val="257660328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C065603D96DA4B863739BF0F44CD03" ma:contentTypeVersion="4" ma:contentTypeDescription="Vytvoří nový dokument" ma:contentTypeScope="" ma:versionID="75daa72264a471394e09226cf012ca81">
  <xsd:schema xmlns:xsd="http://www.w3.org/2001/XMLSchema" xmlns:xs="http://www.w3.org/2001/XMLSchema" xmlns:p="http://schemas.microsoft.com/office/2006/metadata/properties" xmlns:ns2="026265f4-96da-411e-9fed-797b20778ee2" targetNamespace="http://schemas.microsoft.com/office/2006/metadata/properties" ma:root="true" ma:fieldsID="433b78a3b9dc3798ea6d820ac863aa9c" ns2:_="">
    <xsd:import namespace="026265f4-96da-411e-9fed-797b20778e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265f4-96da-411e-9fed-797b20778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9FFA43-F91D-412F-AA3A-3FA32F08DB6F}"/>
</file>

<file path=customXml/itemProps2.xml><?xml version="1.0" encoding="utf-8"?>
<ds:datastoreItem xmlns:ds="http://schemas.openxmlformats.org/officeDocument/2006/customXml" ds:itemID="{E564D95E-9BE7-488E-A271-BA87CA068B14}"/>
</file>

<file path=customXml/itemProps3.xml><?xml version="1.0" encoding="utf-8"?>
<ds:datastoreItem xmlns:ds="http://schemas.openxmlformats.org/officeDocument/2006/customXml" ds:itemID="{C7C63CA3-F177-44BE-86B1-E03BA13AE03C}"/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633</Words>
  <Application>Microsoft Office PowerPoint</Application>
  <PresentationFormat>Širokoúhlá obrazovka</PresentationFormat>
  <Paragraphs>96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Libor Kalhotka</dc:creator>
  <cp:lastModifiedBy>Libor Kalhotka</cp:lastModifiedBy>
  <cp:revision>5</cp:revision>
  <dcterms:created xsi:type="dcterms:W3CDTF">2024-04-09T06:06:04Z</dcterms:created>
  <dcterms:modified xsi:type="dcterms:W3CDTF">2025-04-14T06:46:12Z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0x010100B9C065603D96DA4B863739BF0F44CD03</vt:lpwstr>
  </property>
</Properties>
</file>