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Relationship Id="rId14" Type="http://schemas.openxmlformats.org/officeDocument/2006/relationships/image" Target="../media/image50.png"/><Relationship Id="rId15" Type="http://schemas.openxmlformats.org/officeDocument/2006/relationships/image" Target="../media/image5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Relationship Id="rId12" Type="http://schemas.openxmlformats.org/officeDocument/2006/relationships/image" Target="../media/image62.png"/><Relationship Id="rId13" Type="http://schemas.openxmlformats.org/officeDocument/2006/relationships/image" Target="../media/image6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FD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026806" y="3161905"/>
            <a:ext cx="10232103" cy="7123810"/>
            <a:chOff x="4026806" y="3161905"/>
            <a:chExt cx="10232103" cy="71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6806" y="3161905"/>
              <a:ext cx="10232103" cy="712381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69968" y="1195457"/>
            <a:ext cx="15745779" cy="324071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2200" spc="800" kern="0" dirty="0" smtClean="0">
                <a:solidFill>
                  <a:srgbClr val="4c4747"/>
                </a:solidFill>
                <a:latin typeface="Baskerville Old Face" pitchFamily="34" charset="0"/>
                <a:cs typeface="Baskerville Old Face" pitchFamily="34" charset="0"/>
              </a:rPr>
              <a:t>MIRI KITCHEN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8057784" y="605814"/>
            <a:ext cx="2144030" cy="808122"/>
            <a:chOff x="8057784" y="605814"/>
            <a:chExt cx="2144030" cy="80812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057784" y="605814"/>
              <a:ext cx="2135396" cy="808122"/>
              <a:chOff x="8057784" y="605814"/>
              <a:chExt cx="2135396" cy="808122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057784" y="605814"/>
                <a:ext cx="2135396" cy="808122"/>
              </a:xfrm>
              <a:prstGeom prst="rect">
                <a:avLst/>
              </a:prstGeom>
            </p:spPr>
          </p:pic>
        </p:grpSp>
        <p:sp>
          <p:nvSpPr>
            <p:cNvPr id="10" name="Object 10"/>
            <p:cNvSpPr txBox="1"/>
            <p:nvPr/>
          </p:nvSpPr>
          <p:spPr>
            <a:xfrm>
              <a:off x="7549910" y="840489"/>
              <a:ext cx="3182285" cy="508156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900" dirty="0" smtClean="0">
                  <a:solidFill>
                    <a:srgbClr val="5f5853"/>
                  </a:solidFill>
                  <a:latin typeface="KoPubWorldBatang_Pro Light" pitchFamily="34" charset="0"/>
                  <a:cs typeface="KoPubWorldBatang_Pro Light" pitchFamily="34" charset="0"/>
                </a:rPr>
                <a:t>공유주방 플랫폼</a:t>
              </a:r>
              <a:endParaRPr lang="en-US"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81544" y="8556858"/>
            <a:ext cx="3583495" cy="71780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400" dirty="0" smtClean="0">
                <a:solidFill>
                  <a:srgbClr val="595959"/>
                </a:solidFill>
                <a:latin typeface="KoPubWorldBatang_Pro Light" pitchFamily="34" charset="0"/>
                <a:cs typeface="KoPubWorldBatang_Pro Light" pitchFamily="34" charset="0"/>
              </a:rPr>
              <a:t>이 곳에 타이틀에 대한 간단한 설명을 입력해주세요.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281544" y="8222176"/>
            <a:ext cx="283185" cy="283185"/>
            <a:chOff x="1281544" y="8222176"/>
            <a:chExt cx="283185" cy="28318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1544" y="8222176"/>
              <a:ext cx="283185" cy="283185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88409" y="7258136"/>
            <a:ext cx="3573197" cy="71780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400" dirty="0" smtClean="0">
                <a:solidFill>
                  <a:srgbClr val="595959"/>
                </a:solidFill>
                <a:latin typeface="KoPubWorldBatang_Pro Light" pitchFamily="34" charset="0"/>
                <a:cs typeface="KoPubWorldBatang_Pro Light" pitchFamily="34" charset="0"/>
              </a:rPr>
              <a:t>이 곳에 타이틀에 대한 간단한 설명을 입력해주세요.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288409" y="6923454"/>
            <a:ext cx="283185" cy="283185"/>
            <a:chOff x="1288409" y="6923454"/>
            <a:chExt cx="283185" cy="28318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8409" y="6923454"/>
              <a:ext cx="283185" cy="28318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57143" y="9980329"/>
            <a:ext cx="18400000" cy="305386"/>
            <a:chOff x="-57143" y="9980329"/>
            <a:chExt cx="18400000" cy="3053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7143" y="9980329"/>
              <a:ext cx="18400000" cy="3053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DFD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06037" y="0"/>
            <a:ext cx="5179677" cy="10304762"/>
            <a:chOff x="13106037" y="0"/>
            <a:chExt cx="5179677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037" y="0"/>
              <a:ext cx="5179677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-19048"/>
            <a:ext cx="7484439" cy="10323810"/>
            <a:chOff x="0" y="-19048"/>
            <a:chExt cx="7484439" cy="103238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19048"/>
              <a:ext cx="7484439" cy="1032381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3904124" y="5742857"/>
            <a:ext cx="5375254" cy="539986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4c4747"/>
                </a:solidFill>
                <a:latin typeface="KoPubWorldBatang_Pro Light" pitchFamily="34" charset="0"/>
                <a:cs typeface="KoPubWorldBatang_Pro Light" pitchFamily="34" charset="0"/>
              </a:rPr>
              <a:t>미리키친은 외식 창업자분들께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4c4747"/>
                </a:solidFill>
                <a:latin typeface="KoPubWorldBatang_Pro Light" pitchFamily="34" charset="0"/>
                <a:cs typeface="KoPubWorldBatang_Pro Light" pitchFamily="34" charset="0"/>
              </a:rPr>
              <a:t>주방 시설이 완비된 공간과 </a:t>
            </a:r>
            <a:r>
              <a:rPr lang="en-US" sz="2000" spc="-100" kern="0" dirty="0" smtClean="0">
                <a:solidFill>
                  <a:srgbClr val="4c4747"/>
                </a:solidFill>
                <a:latin typeface="KoPubWorldBatang_Pro Light" pitchFamily="34" charset="0"/>
                <a:cs typeface="KoPubWorldBatang_Pro Light" pitchFamily="34" charset="0"/>
              </a:rPr>
              <a:t>공용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4c4747"/>
                </a:solidFill>
                <a:latin typeface="KoPubWorldBatang_Pro Light" pitchFamily="34" charset="0"/>
                <a:cs typeface="KoPubWorldBatang_Pro Light" pitchFamily="34" charset="0"/>
              </a:rPr>
              <a:t>공간 (식음료 창고, 휴게실 등)을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4c4747"/>
                </a:solidFill>
                <a:latin typeface="KoPubWorldBatang_Pro Light" pitchFamily="34" charset="0"/>
                <a:cs typeface="KoPubWorldBatang_Pro Light" pitchFamily="34" charset="0"/>
              </a:rPr>
              <a:t>제공하며 </a:t>
            </a:r>
            <a:r>
              <a:rPr lang="en-US" sz="2000" spc="-100" kern="0" dirty="0" smtClean="0">
                <a:solidFill>
                  <a:srgbClr val="4c4747"/>
                </a:solidFill>
                <a:latin typeface="KoPubWorldBatang_Pro Light" pitchFamily="34" charset="0"/>
                <a:cs typeface="KoPubWorldBatang_Pro Light" pitchFamily="34" charset="0"/>
              </a:rPr>
              <a:t>외식 창업자분들의 사업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4c4747"/>
                </a:solidFill>
                <a:latin typeface="KoPubWorldBatang_Pro Light" pitchFamily="34" charset="0"/>
                <a:cs typeface="KoPubWorldBatang_Pro Light" pitchFamily="34" charset="0"/>
              </a:rPr>
              <a:t>에 필요한 각종 서비스 (컨설팅,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4c4747"/>
                </a:solidFill>
                <a:latin typeface="KoPubWorldBatang_Pro Light" pitchFamily="34" charset="0"/>
                <a:cs typeface="KoPubWorldBatang_Pro Light" pitchFamily="34" charset="0"/>
              </a:rPr>
              <a:t>부가 서비스 등) 를 지원하는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4c4747"/>
                </a:solidFill>
                <a:latin typeface="KoPubWorldBatang_Pro Light" pitchFamily="34" charset="0"/>
                <a:cs typeface="KoPubWorldBatang_Pro Light" pitchFamily="34" charset="0"/>
              </a:rPr>
              <a:t>공유주방 플랫폼 입니다.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4c4747"/>
                </a:solidFill>
                <a:latin typeface="KoPubWorldBatang_Pro Light" pitchFamily="34" charset="0"/>
                <a:cs typeface="KoPubWorldBatang_Pro Light" pitchFamily="34" charset="0"/>
              </a:rPr>
              <a:t>현재 페이지의 간단한 설명과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4c4747"/>
                </a:solidFill>
                <a:latin typeface="KoPubWorldBatang_Pro Light" pitchFamily="34" charset="0"/>
                <a:cs typeface="KoPubWorldBatang_Pro Light" pitchFamily="34" charset="0"/>
              </a:rPr>
              <a:t>부가적인 내용을 적어주세요.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7951105" y="3012705"/>
            <a:ext cx="7203826" cy="191998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7200" dirty="0" smtClean="0">
                <a:solidFill>
                  <a:srgbClr val="4c4747"/>
                </a:solidFill>
                <a:latin typeface="Baskerville Old Face" pitchFamily="34" charset="0"/>
                <a:cs typeface="Baskerville Old Face" pitchFamily="34" charset="0"/>
              </a:rPr>
              <a:t>MIRI Kitchen.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7951105" y="2053343"/>
            <a:ext cx="7203826" cy="191998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7200" dirty="0" smtClean="0">
                <a:solidFill>
                  <a:srgbClr val="796453"/>
                </a:solidFill>
                <a:latin typeface="Baskerville Old Face" pitchFamily="34" charset="0"/>
                <a:cs typeface="Baskerville Old Face" pitchFamily="34" charset="0"/>
              </a:rPr>
              <a:t>About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7951105" y="1177242"/>
            <a:ext cx="2144030" cy="808122"/>
            <a:chOff x="7951105" y="1177242"/>
            <a:chExt cx="2144030" cy="80812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951105" y="1177242"/>
              <a:ext cx="2135396" cy="808122"/>
              <a:chOff x="7951105" y="1177242"/>
              <a:chExt cx="2135396" cy="808122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51105" y="1177242"/>
                <a:ext cx="2135396" cy="808122"/>
              </a:xfrm>
              <a:prstGeom prst="rect">
                <a:avLst/>
              </a:prstGeom>
            </p:spPr>
          </p:pic>
        </p:grpSp>
        <p:sp>
          <p:nvSpPr>
            <p:cNvPr id="15" name="Object 15"/>
            <p:cNvSpPr txBox="1"/>
            <p:nvPr/>
          </p:nvSpPr>
          <p:spPr>
            <a:xfrm>
              <a:off x="7443231" y="1411918"/>
              <a:ext cx="3182285" cy="508156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900" dirty="0" smtClean="0">
                  <a:solidFill>
                    <a:srgbClr val="5f5853"/>
                  </a:solidFill>
                  <a:latin typeface="KoPubWorldBatang_Pro Light" pitchFamily="34" charset="0"/>
                  <a:cs typeface="KoPubWorldBatang_Pro Light" pitchFamily="34" charset="0"/>
                </a:rPr>
                <a:t>공유주방 플랫폼</a:t>
              </a:r>
              <a:endParaRPr lang="en-US" dirty="0"/>
            </a:p>
          </p:txBody>
        </p:sp>
      </p:grpSp>
      <p:grpSp>
        <p:nvGrpSpPr>
          <p:cNvPr id="1005" name="그룹 1005"/>
          <p:cNvGrpSpPr/>
          <p:nvPr/>
        </p:nvGrpSpPr>
        <p:grpSpPr>
          <a:xfrm>
            <a:off x="0" y="9980329"/>
            <a:ext cx="18400000" cy="305386"/>
            <a:chOff x="0" y="9980329"/>
            <a:chExt cx="18400000" cy="3053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9980329"/>
              <a:ext cx="18400000" cy="3053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D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26311" y="4436666"/>
            <a:ext cx="7014044" cy="7014044"/>
            <a:chOff x="5826311" y="4436666"/>
            <a:chExt cx="7014044" cy="70140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26311" y="4436666"/>
              <a:ext cx="7014044" cy="701404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34263" y="5244617"/>
            <a:ext cx="5398142" cy="5398142"/>
            <a:chOff x="6634263" y="5244617"/>
            <a:chExt cx="5398142" cy="53981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34263" y="5244617"/>
              <a:ext cx="5398142" cy="53981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422344" y="6032699"/>
            <a:ext cx="3821978" cy="3821978"/>
            <a:chOff x="7422344" y="6032699"/>
            <a:chExt cx="3821978" cy="382197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2344" y="6032699"/>
              <a:ext cx="3821978" cy="38219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72814" y="6883169"/>
            <a:ext cx="2121038" cy="2121038"/>
            <a:chOff x="8272814" y="6883169"/>
            <a:chExt cx="2121038" cy="212103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72814" y="6883169"/>
              <a:ext cx="2121038" cy="212103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8146539" y="7766533"/>
            <a:ext cx="2373589" cy="5314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ffffff"/>
                </a:solidFill>
                <a:latin typeface="KoPubWorldBatang_Pro Light" pitchFamily="34" charset="0"/>
                <a:cs typeface="KoPubWorldBatang_Pro Light" pitchFamily="34" charset="0"/>
              </a:rPr>
              <a:t>포장김치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7603732" y="6398876"/>
            <a:ext cx="3459211" cy="48894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KoPubWorldBatang_Pro Light" pitchFamily="34" charset="0"/>
                <a:cs typeface="KoPubWorldBatang_Pro Light" pitchFamily="34" charset="0"/>
              </a:rPr>
              <a:t>반찬시장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7610703" y="5568743"/>
            <a:ext cx="3459211" cy="48894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KoPubWorldBatang_Pro Light" pitchFamily="34" charset="0"/>
                <a:cs typeface="KoPubWorldBatang_Pro Light" pitchFamily="34" charset="0"/>
              </a:rPr>
              <a:t>밀키트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7617684" y="4747333"/>
            <a:ext cx="3459211" cy="48894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KoPubWorldBatang_Pro Light" pitchFamily="34" charset="0"/>
                <a:cs typeface="KoPubWorldBatang_Pro Light" pitchFamily="34" charset="0"/>
              </a:rPr>
              <a:t>배달 시장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136386" y="5835964"/>
            <a:ext cx="6628219" cy="121806"/>
            <a:chOff x="1136386" y="5835964"/>
            <a:chExt cx="6628219" cy="12180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6386" y="5835964"/>
              <a:ext cx="6628219" cy="12180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52259" y="8102858"/>
            <a:ext cx="6220945" cy="121806"/>
            <a:chOff x="1352259" y="8102858"/>
            <a:chExt cx="6220945" cy="12180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2259" y="8102858"/>
              <a:ext cx="6220945" cy="121806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2630634" y="5147362"/>
            <a:ext cx="4051426" cy="192851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595959"/>
                </a:solidFill>
                <a:latin typeface="KoPubWorldBatang_Pro Light" pitchFamily="34" charset="0"/>
                <a:cs typeface="KoPubWorldBatang_Pro Light" pitchFamily="34" charset="0"/>
              </a:rPr>
              <a:t>배달 시스템이 성장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1800" dirty="0" smtClean="0">
                <a:solidFill>
                  <a:srgbClr val="595959"/>
                </a:solidFill>
                <a:latin typeface="KoPubWorldBatang_Pro Light" pitchFamily="34" charset="0"/>
                <a:cs typeface="KoPubWorldBatang_Pro Light" pitchFamily="34" charset="0"/>
              </a:rPr>
              <a:t>하면서 2년 새 성장율이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1800" dirty="0" smtClean="0">
                <a:solidFill>
                  <a:srgbClr val="595959"/>
                </a:solidFill>
                <a:latin typeface="KoPubWorldBatang_Pro Light" pitchFamily="34" charset="0"/>
                <a:cs typeface="KoPubWorldBatang_Pro Light" pitchFamily="34" charset="0"/>
              </a:rPr>
              <a:t>200%까지 상승했다.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1077740" y="4884475"/>
            <a:ext cx="5806702" cy="121806"/>
            <a:chOff x="11077740" y="4884475"/>
            <a:chExt cx="5806702" cy="12180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77740" y="4884475"/>
              <a:ext cx="5806702" cy="12180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266971" y="8179740"/>
            <a:ext cx="6501404" cy="121806"/>
            <a:chOff x="10266971" y="8179740"/>
            <a:chExt cx="6501404" cy="12180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66971" y="8179740"/>
              <a:ext cx="6501404" cy="12180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266971" y="8167526"/>
            <a:ext cx="146233" cy="146233"/>
            <a:chOff x="10266971" y="8167526"/>
            <a:chExt cx="146233" cy="1462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66971" y="8167526"/>
              <a:ext cx="146233" cy="1462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084114" y="4870383"/>
            <a:ext cx="146233" cy="146233"/>
            <a:chOff x="11084114" y="4870383"/>
            <a:chExt cx="146233" cy="14623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84114" y="4870383"/>
              <a:ext cx="146233" cy="1462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426971" y="8089431"/>
            <a:ext cx="146233" cy="146233"/>
            <a:chOff x="7426971" y="8089431"/>
            <a:chExt cx="146233" cy="14623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26971" y="8089431"/>
              <a:ext cx="146233" cy="14623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599324" y="5817449"/>
            <a:ext cx="146233" cy="146233"/>
            <a:chOff x="7599324" y="5817449"/>
            <a:chExt cx="146233" cy="14623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99324" y="5817449"/>
              <a:ext cx="146233" cy="146233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1110990" y="1902914"/>
            <a:ext cx="10399879" cy="271998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0200" dirty="0" smtClean="0">
                <a:solidFill>
                  <a:srgbClr val="4c4747"/>
                </a:solidFill>
                <a:latin typeface="Baskerville Old Face" pitchFamily="34" charset="0"/>
                <a:cs typeface="Baskerville Old Face" pitchFamily="34" charset="0"/>
              </a:rPr>
              <a:t>opportunaities.</a:t>
            </a:r>
            <a:endParaRPr lang="en-US" dirty="0"/>
          </a:p>
        </p:txBody>
      </p:sp>
      <p:sp>
        <p:nvSpPr>
          <p:cNvPr id="44" name="Object 44"/>
          <p:cNvSpPr txBox="1"/>
          <p:nvPr/>
        </p:nvSpPr>
        <p:spPr>
          <a:xfrm>
            <a:off x="1110990" y="819740"/>
            <a:ext cx="10861007" cy="271998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0200" dirty="0" smtClean="0">
                <a:solidFill>
                  <a:srgbClr val="796453"/>
                </a:solidFill>
                <a:latin typeface="Baskerville Old Face" pitchFamily="34" charset="0"/>
                <a:cs typeface="Baskerville Old Face" pitchFamily="34" charset="0"/>
              </a:rPr>
              <a:t>Market</a:t>
            </a:r>
            <a:endParaRPr lang="en-US" dirty="0"/>
          </a:p>
        </p:txBody>
      </p:sp>
      <p:sp>
        <p:nvSpPr>
          <p:cNvPr id="45" name="Object 45"/>
          <p:cNvSpPr txBox="1"/>
          <p:nvPr/>
        </p:nvSpPr>
        <p:spPr>
          <a:xfrm>
            <a:off x="8014417" y="2612442"/>
            <a:ext cx="14367869" cy="110473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4c4747"/>
                </a:solidFill>
                <a:latin typeface="KoPubWorldBatang_Pro Light" pitchFamily="34" charset="0"/>
                <a:cs typeface="KoPubWorldBatang_Pro Light" pitchFamily="34" charset="0"/>
              </a:rPr>
              <a:t>지난해부터 배달, 간편식, 밀키트, 반찬 시장 모두 소비가 많아지며,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4c4747"/>
                </a:solidFill>
                <a:latin typeface="KoPubWorldBatang_Pro Light" pitchFamily="34" charset="0"/>
                <a:cs typeface="KoPubWorldBatang_Pro Light" pitchFamily="34" charset="0"/>
              </a:rPr>
              <a:t>본격화된 공유주방 시장이 가파른 성장세를 보이고 있다.</a:t>
            </a:r>
            <a:endParaRPr lang="en-US" dirty="0"/>
          </a:p>
        </p:txBody>
      </p:sp>
      <p:grpSp>
        <p:nvGrpSpPr>
          <p:cNvPr id="1013" name="그룹 1013"/>
          <p:cNvGrpSpPr/>
          <p:nvPr/>
        </p:nvGrpSpPr>
        <p:grpSpPr>
          <a:xfrm>
            <a:off x="8014417" y="1734848"/>
            <a:ext cx="2756736" cy="587788"/>
            <a:chOff x="8014417" y="1734848"/>
            <a:chExt cx="2756736" cy="58778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14417" y="1734848"/>
              <a:ext cx="2756736" cy="587788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7490460" y="1854460"/>
            <a:ext cx="3804652" cy="52284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ffffff"/>
                </a:solidFill>
                <a:latin typeface="KoPubWorldBatang_Pro Light" pitchFamily="34" charset="0"/>
                <a:cs typeface="KoPubWorldBatang_Pro Light" pitchFamily="34" charset="0"/>
              </a:rPr>
              <a:t>집에서 보내는 시간 증가</a:t>
            </a:r>
            <a:endParaRPr lang="en-US" dirty="0"/>
          </a:p>
        </p:txBody>
      </p:sp>
      <p:grpSp>
        <p:nvGrpSpPr>
          <p:cNvPr id="1014" name="그룹 1014"/>
          <p:cNvGrpSpPr/>
          <p:nvPr/>
        </p:nvGrpSpPr>
        <p:grpSpPr>
          <a:xfrm>
            <a:off x="10888299" y="1734848"/>
            <a:ext cx="1786115" cy="587788"/>
            <a:chOff x="10888299" y="1734848"/>
            <a:chExt cx="1786115" cy="587788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888299" y="1734848"/>
              <a:ext cx="1786115" cy="587788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10681529" y="1868745"/>
            <a:ext cx="2199656" cy="47998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ffffff"/>
                </a:solidFill>
                <a:latin typeface="KoPubWorldBatang_Pro Light" pitchFamily="34" charset="0"/>
                <a:cs typeface="KoPubWorldBatang_Pro Light" pitchFamily="34" charset="0"/>
              </a:rPr>
              <a:t>코로나 19</a:t>
            </a:r>
            <a:endParaRPr lang="en-US" dirty="0"/>
          </a:p>
        </p:txBody>
      </p:sp>
      <p:grpSp>
        <p:nvGrpSpPr>
          <p:cNvPr id="1015" name="그룹 1015"/>
          <p:cNvGrpSpPr/>
          <p:nvPr/>
        </p:nvGrpSpPr>
        <p:grpSpPr>
          <a:xfrm>
            <a:off x="12791560" y="1734848"/>
            <a:ext cx="1989417" cy="587788"/>
            <a:chOff x="12791560" y="1734848"/>
            <a:chExt cx="1989417" cy="587788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2791560" y="1734848"/>
              <a:ext cx="1989417" cy="587788"/>
              <a:chOff x="12791560" y="1734848"/>
              <a:chExt cx="1989417" cy="58778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2791560" y="1734848"/>
                <a:ext cx="1989417" cy="587788"/>
              </a:xfrm>
              <a:prstGeom prst="rect">
                <a:avLst/>
              </a:prstGeom>
            </p:spPr>
          </p:pic>
        </p:grpSp>
        <p:sp>
          <p:nvSpPr>
            <p:cNvPr id="58" name="Object 58"/>
            <p:cNvSpPr txBox="1"/>
            <p:nvPr/>
          </p:nvSpPr>
          <p:spPr>
            <a:xfrm>
              <a:off x="12686441" y="1868745"/>
              <a:ext cx="2199656" cy="479988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ffff"/>
                  </a:solidFill>
                  <a:latin typeface="KoPubWorldBatang_Pro Light" pitchFamily="34" charset="0"/>
                  <a:cs typeface="KoPubWorldBatang_Pro Light" pitchFamily="34" charset="0"/>
                </a:rPr>
                <a:t>1인 가구 증가</a:t>
              </a:r>
              <a:endParaRPr lang="en-US" dirty="0"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5119949" y="4255714"/>
            <a:ext cx="1562112" cy="94285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3600" spc="-100" kern="0" dirty="0" smtClean="0">
                <a:solidFill>
                  <a:srgbClr val="595959"/>
                </a:solidFill>
                <a:latin typeface="KoPubWorldBatang_Pro Bold" pitchFamily="34" charset="0"/>
                <a:cs typeface="KoPubWorldBatang_Pro Bold" pitchFamily="34" charset="0"/>
              </a:rPr>
              <a:t>11조</a:t>
            </a:r>
            <a:endParaRPr lang="en-US" dirty="0"/>
          </a:p>
        </p:txBody>
      </p:sp>
      <p:sp>
        <p:nvSpPr>
          <p:cNvPr id="61" name="Object 61"/>
          <p:cNvSpPr txBox="1"/>
          <p:nvPr/>
        </p:nvSpPr>
        <p:spPr>
          <a:xfrm>
            <a:off x="13414306" y="4416041"/>
            <a:ext cx="2200061" cy="60236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2200" spc="-100" kern="0" dirty="0" smtClean="0">
                <a:solidFill>
                  <a:srgbClr val="595959"/>
                </a:solidFill>
                <a:latin typeface="KoPubWorldBatang_Pro Bold" pitchFamily="34" charset="0"/>
                <a:cs typeface="KoPubWorldBatang_Pro Bold" pitchFamily="34" charset="0"/>
              </a:rPr>
              <a:t>배달시장</a:t>
            </a:r>
            <a:endParaRPr lang="en-US" dirty="0"/>
          </a:p>
        </p:txBody>
      </p:sp>
      <p:sp>
        <p:nvSpPr>
          <p:cNvPr id="62" name="Object 62"/>
          <p:cNvSpPr txBox="1"/>
          <p:nvPr/>
        </p:nvSpPr>
        <p:spPr>
          <a:xfrm>
            <a:off x="12492953" y="8413114"/>
            <a:ext cx="4051426" cy="203565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595959"/>
                </a:solidFill>
                <a:latin typeface="KoPubWorldBatang_Pro Light" pitchFamily="34" charset="0"/>
                <a:cs typeface="KoPubWorldBatang_Pro Light" pitchFamily="34" charset="0"/>
              </a:rPr>
              <a:t>여성경제활동 인구 증가, 1인 가구가 증가하며 간편한 포장김치 소비가 늘어났다.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endParaRPr lang="en-US" dirty="0"/>
          </a:p>
        </p:txBody>
      </p:sp>
      <p:sp>
        <p:nvSpPr>
          <p:cNvPr id="63" name="Object 63"/>
          <p:cNvSpPr txBox="1"/>
          <p:nvPr/>
        </p:nvSpPr>
        <p:spPr>
          <a:xfrm>
            <a:off x="14066503" y="7521467"/>
            <a:ext cx="2477877" cy="94285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3600" spc="-100" kern="0" dirty="0" smtClean="0">
                <a:solidFill>
                  <a:srgbClr val="595959"/>
                </a:solidFill>
                <a:latin typeface="KoPubWorldBatang_Pro Bold" pitchFamily="34" charset="0"/>
                <a:cs typeface="KoPubWorldBatang_Pro Bold" pitchFamily="34" charset="0"/>
              </a:rPr>
              <a:t>3천억</a:t>
            </a:r>
            <a:endParaRPr lang="en-US" dirty="0"/>
          </a:p>
        </p:txBody>
      </p:sp>
      <p:sp>
        <p:nvSpPr>
          <p:cNvPr id="64" name="Object 64"/>
          <p:cNvSpPr txBox="1"/>
          <p:nvPr/>
        </p:nvSpPr>
        <p:spPr>
          <a:xfrm>
            <a:off x="13094727" y="7681790"/>
            <a:ext cx="2200061" cy="60236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2200" spc="-100" kern="0" dirty="0" smtClean="0">
                <a:solidFill>
                  <a:srgbClr val="595959"/>
                </a:solidFill>
                <a:latin typeface="KoPubWorldBatang_Pro Bold" pitchFamily="34" charset="0"/>
                <a:cs typeface="KoPubWorldBatang_Pro Bold" pitchFamily="34" charset="0"/>
              </a:rPr>
              <a:t>포장김치</a:t>
            </a:r>
            <a:endParaRPr lang="en-US" dirty="0"/>
          </a:p>
        </p:txBody>
      </p:sp>
      <p:sp>
        <p:nvSpPr>
          <p:cNvPr id="65" name="Object 65"/>
          <p:cNvSpPr txBox="1"/>
          <p:nvPr/>
        </p:nvSpPr>
        <p:spPr>
          <a:xfrm>
            <a:off x="1333210" y="6101171"/>
            <a:ext cx="4051426" cy="203565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595959"/>
                </a:solidFill>
                <a:latin typeface="KoPubWorldBatang_Pro Light" pitchFamily="34" charset="0"/>
                <a:cs typeface="KoPubWorldBatang_Pro Light" pitchFamily="34" charset="0"/>
              </a:rPr>
              <a:t>가정간편식 5조, 밀키트 1천억 등 매년 꾸준하게 80%가 성장하고 있는 추세다.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66" name="Object 66"/>
          <p:cNvSpPr txBox="1"/>
          <p:nvPr/>
        </p:nvSpPr>
        <p:spPr>
          <a:xfrm>
            <a:off x="2730971" y="5142857"/>
            <a:ext cx="1562112" cy="94285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600" spc="-100" kern="0" dirty="0" smtClean="0">
                <a:solidFill>
                  <a:srgbClr val="595959"/>
                </a:solidFill>
                <a:latin typeface="KoPubWorldBatang_Pro Bold" pitchFamily="34" charset="0"/>
                <a:cs typeface="KoPubWorldBatang_Pro Bold" pitchFamily="34" charset="0"/>
              </a:rPr>
              <a:t>5조</a:t>
            </a:r>
            <a:endParaRPr lang="en-US" dirty="0"/>
          </a:p>
        </p:txBody>
      </p:sp>
      <p:sp>
        <p:nvSpPr>
          <p:cNvPr id="67" name="Object 67"/>
          <p:cNvSpPr txBox="1"/>
          <p:nvPr/>
        </p:nvSpPr>
        <p:spPr>
          <a:xfrm>
            <a:off x="1333210" y="5303181"/>
            <a:ext cx="2200061" cy="65474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200" spc="-100" kern="0" dirty="0" smtClean="0">
                <a:solidFill>
                  <a:srgbClr val="595959"/>
                </a:solidFill>
                <a:latin typeface="KoPubWorldBatang_Pro Bold" pitchFamily="34" charset="0"/>
                <a:cs typeface="KoPubWorldBatang_Pro Bold" pitchFamily="34" charset="0"/>
              </a:rPr>
              <a:t>가정간편식</a:t>
            </a:r>
            <a:endParaRPr lang="en-US" dirty="0"/>
          </a:p>
        </p:txBody>
      </p:sp>
      <p:sp>
        <p:nvSpPr>
          <p:cNvPr id="68" name="Object 68"/>
          <p:cNvSpPr txBox="1"/>
          <p:nvPr/>
        </p:nvSpPr>
        <p:spPr>
          <a:xfrm>
            <a:off x="1540829" y="8394505"/>
            <a:ext cx="4051426" cy="192851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595959"/>
                </a:solidFill>
                <a:latin typeface="KoPubWorldBatang_Pro Light" pitchFamily="34" charset="0"/>
                <a:cs typeface="KoPubWorldBatang_Pro Light" pitchFamily="34" charset="0"/>
              </a:rPr>
              <a:t>코로나 19로 인해 혼밥, 홈밥이</a:t>
            </a:r>
            <a:r>
              <a:rPr lang="en-US" sz="1800" dirty="0" smtClean="0">
                <a:solidFill>
                  <a:srgbClr val="595959"/>
                </a:solidFill>
                <a:latin typeface="KoPubWorldBatang_Pro Light" pitchFamily="34" charset="0"/>
                <a:cs typeface="KoPubWorldBatang_Pro Light" pitchFamily="34" charset="0"/>
              </a:rPr>
              <a:t> 더욱 확산되면서 반찬시장 또한 꾸준히 상승세를 보이고 있다.</a:t>
            </a:r>
            <a:endParaRPr lang="en-US" dirty="0"/>
          </a:p>
        </p:txBody>
      </p:sp>
      <p:sp>
        <p:nvSpPr>
          <p:cNvPr id="69" name="Object 69"/>
          <p:cNvSpPr txBox="1"/>
          <p:nvPr/>
        </p:nvSpPr>
        <p:spPr>
          <a:xfrm>
            <a:off x="2652876" y="7436190"/>
            <a:ext cx="1562112" cy="94285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600" spc="-100" kern="0" dirty="0" smtClean="0">
                <a:solidFill>
                  <a:srgbClr val="595959"/>
                </a:solidFill>
                <a:latin typeface="KoPubWorldBatang_Pro Bold" pitchFamily="34" charset="0"/>
                <a:cs typeface="KoPubWorldBatang_Pro Bold" pitchFamily="34" charset="0"/>
              </a:rPr>
              <a:t>2조</a:t>
            </a:r>
            <a:endParaRPr lang="en-US" dirty="0"/>
          </a:p>
        </p:txBody>
      </p:sp>
      <p:sp>
        <p:nvSpPr>
          <p:cNvPr id="70" name="Object 70"/>
          <p:cNvSpPr txBox="1"/>
          <p:nvPr/>
        </p:nvSpPr>
        <p:spPr>
          <a:xfrm>
            <a:off x="1540829" y="7596514"/>
            <a:ext cx="2200061" cy="60236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200" spc="-100" kern="0" dirty="0" smtClean="0">
                <a:solidFill>
                  <a:srgbClr val="595959"/>
                </a:solidFill>
                <a:latin typeface="KoPubWorldBatang_Pro Bold" pitchFamily="34" charset="0"/>
                <a:cs typeface="KoPubWorldBatang_Pro Bold" pitchFamily="34" charset="0"/>
              </a:rPr>
              <a:t>반찬시장</a:t>
            </a:r>
            <a:endParaRPr lang="en-US" dirty="0"/>
          </a:p>
        </p:txBody>
      </p:sp>
      <p:grpSp>
        <p:nvGrpSpPr>
          <p:cNvPr id="1017" name="그룹 1017"/>
          <p:cNvGrpSpPr/>
          <p:nvPr/>
        </p:nvGrpSpPr>
        <p:grpSpPr>
          <a:xfrm>
            <a:off x="-5027296" y="4970153"/>
            <a:ext cx="10400000" cy="345408"/>
            <a:chOff x="-5027296" y="4970153"/>
            <a:chExt cx="10400000" cy="345408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5400000">
              <a:off x="-5027296" y="4970153"/>
              <a:ext cx="10400000" cy="345408"/>
            </a:xfrm>
            <a:prstGeom prst="rect">
              <a:avLst/>
            </a:prstGeom>
          </p:spPr>
        </p:pic>
      </p:grpSp>
      <p:sp>
        <p:nvSpPr>
          <p:cNvPr id="74" name="Object 74"/>
          <p:cNvSpPr txBox="1"/>
          <p:nvPr/>
        </p:nvSpPr>
        <p:spPr>
          <a:xfrm>
            <a:off x="13466147" y="485714"/>
            <a:ext cx="4076702" cy="31999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5f5853"/>
                </a:solidFill>
                <a:latin typeface="KoPubWorldBatang_Pro Light" pitchFamily="34" charset="0"/>
                <a:cs typeface="KoPubWorldBatang_Pro Light" pitchFamily="34" charset="0"/>
              </a:rPr>
              <a:t>공유주방 플랫폼 사업 제안서  |  00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D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0481" y="3850128"/>
            <a:ext cx="7259460" cy="5114566"/>
            <a:chOff x="530481" y="3850128"/>
            <a:chExt cx="7259460" cy="51145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0481" y="3850128"/>
              <a:ext cx="7259460" cy="511456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10990" y="1760057"/>
            <a:ext cx="10399879" cy="294855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0200" dirty="0" smtClean="0">
                <a:solidFill>
                  <a:srgbClr val="4c4747"/>
                </a:solidFill>
                <a:latin typeface="Baskerville Old Face" pitchFamily="34" charset="0"/>
                <a:cs typeface="Baskerville Old Face" pitchFamily="34" charset="0"/>
              </a:rPr>
              <a:t>district analysis.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110990" y="657835"/>
            <a:ext cx="10861007" cy="271998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0200" dirty="0" smtClean="0">
                <a:solidFill>
                  <a:srgbClr val="796453"/>
                </a:solidFill>
                <a:latin typeface="Baskerville Old Face" pitchFamily="34" charset="0"/>
                <a:cs typeface="Baskerville Old Face" pitchFamily="34" charset="0"/>
              </a:rPr>
              <a:t>Commercial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862773" y="4271610"/>
            <a:ext cx="1993434" cy="1993434"/>
            <a:chOff x="3862773" y="4271610"/>
            <a:chExt cx="1993434" cy="199343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2773" y="4271610"/>
              <a:ext cx="1993434" cy="19934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13996" y="5512112"/>
            <a:ext cx="2043749" cy="2043749"/>
            <a:chOff x="4913996" y="5512112"/>
            <a:chExt cx="2043749" cy="204374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3996" y="5512112"/>
              <a:ext cx="2043749" cy="204374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015718" y="6461857"/>
            <a:ext cx="2047531" cy="2047531"/>
            <a:chOff x="3015718" y="6461857"/>
            <a:chExt cx="2047531" cy="204753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15718" y="6461857"/>
              <a:ext cx="2047531" cy="204753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284347" y="4927625"/>
            <a:ext cx="3150264" cy="51841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900" spc="-100" kern="0" dirty="0" smtClean="0">
                <a:solidFill>
                  <a:srgbClr val="4c4747"/>
                </a:solidFill>
                <a:latin typeface="KoPubWorldBatang_Pro Bold" pitchFamily="34" charset="0"/>
                <a:cs typeface="KoPubWorldBatang_Pro Bold" pitchFamily="34" charset="0"/>
              </a:rPr>
              <a:t>방이동 상권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3284369" y="5315259"/>
            <a:ext cx="3150264" cy="44065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595959"/>
                </a:solidFill>
                <a:latin typeface="KoPubWorldBatang_Pro Light" pitchFamily="34" charset="0"/>
                <a:cs typeface="KoPubWorldBatang_Pro Light" pitchFamily="34" charset="0"/>
              </a:rPr>
              <a:t>미리키친 3,4호점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2989392" y="7142473"/>
            <a:ext cx="2100176" cy="686313"/>
            <a:chOff x="2989392" y="7142473"/>
            <a:chExt cx="2100176" cy="686313"/>
          </a:xfrm>
        </p:grpSpPr>
        <p:sp>
          <p:nvSpPr>
            <p:cNvPr id="19" name="Object 19"/>
            <p:cNvSpPr txBox="1"/>
            <p:nvPr/>
          </p:nvSpPr>
          <p:spPr>
            <a:xfrm>
              <a:off x="2464348" y="7142473"/>
              <a:ext cx="3150264" cy="518417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900" spc="-100" kern="0" dirty="0" smtClean="0">
                  <a:solidFill>
                    <a:srgbClr val="4c4747"/>
                  </a:solidFill>
                  <a:latin typeface="KoPubWorldBatang_Pro Bold" pitchFamily="34" charset="0"/>
                  <a:cs typeface="KoPubWorldBatang_Pro Bold" pitchFamily="34" charset="0"/>
                </a:rPr>
                <a:t>연남동 상권</a:t>
              </a:r>
              <a:endParaRPr lang="en-US" dirty="0"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2464348" y="7535017"/>
              <a:ext cx="3150264" cy="440654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595959"/>
                  </a:solidFill>
                  <a:latin typeface="KoPubWorldBatang_Pro Light" pitchFamily="34" charset="0"/>
                  <a:cs typeface="KoPubWorldBatang_Pro Light" pitchFamily="34" charset="0"/>
                </a:rPr>
                <a:t>미리키친 5,6호점</a:t>
              </a:r>
              <a:endParaRPr lang="en-US" dirty="0"/>
            </a:p>
          </p:txBody>
        </p:sp>
      </p:grpSp>
      <p:grpSp>
        <p:nvGrpSpPr>
          <p:cNvPr id="1006" name="그룹 1006"/>
          <p:cNvGrpSpPr/>
          <p:nvPr/>
        </p:nvGrpSpPr>
        <p:grpSpPr>
          <a:xfrm>
            <a:off x="4885781" y="6190832"/>
            <a:ext cx="2100176" cy="677305"/>
            <a:chOff x="4885781" y="6190832"/>
            <a:chExt cx="2100176" cy="677305"/>
          </a:xfrm>
        </p:grpSpPr>
        <p:sp>
          <p:nvSpPr>
            <p:cNvPr id="23" name="Object 23"/>
            <p:cNvSpPr txBox="1"/>
            <p:nvPr/>
          </p:nvSpPr>
          <p:spPr>
            <a:xfrm>
              <a:off x="4360737" y="6190832"/>
              <a:ext cx="3150264" cy="504905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900" spc="-100" kern="0" dirty="0" smtClean="0">
                  <a:solidFill>
                    <a:srgbClr val="4c4747"/>
                  </a:solidFill>
                  <a:latin typeface="KoPubWorldBatang_Pro Bold" pitchFamily="34" charset="0"/>
                  <a:cs typeface="KoPubWorldBatang_Pro Bold" pitchFamily="34" charset="0"/>
                </a:rPr>
                <a:t>서초동 상권</a:t>
              </a:r>
              <a:endParaRPr lang="en-US" dirty="0"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4360737" y="6574368"/>
              <a:ext cx="3150264" cy="440654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595959"/>
                  </a:solidFill>
                  <a:latin typeface="KoPubWorldBatang_Pro Light" pitchFamily="34" charset="0"/>
                  <a:cs typeface="KoPubWorldBatang_Pro Light" pitchFamily="34" charset="0"/>
                </a:rPr>
                <a:t>미리키친 1,2호점</a:t>
              </a:r>
              <a:endParaRPr lang="en-US" dirty="0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842989" y="2364819"/>
            <a:ext cx="13353629" cy="110473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4c4747"/>
                </a:solidFill>
                <a:latin typeface="KoPubWorldBatang_Pro Light" pitchFamily="34" charset="0"/>
                <a:cs typeface="KoPubWorldBatang_Pro Light" pitchFamily="34" charset="0"/>
              </a:rPr>
              <a:t>미리키친은 빅데이터로 핵심상권과 핵심빌딩까지 꼼꼼하게 분석합니다.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4c4747"/>
                </a:solidFill>
                <a:latin typeface="KoPubWorldBatang_Pro Light" pitchFamily="34" charset="0"/>
                <a:cs typeface="KoPubWorldBatang_Pro Light" pitchFamily="34" charset="0"/>
              </a:rPr>
              <a:t>판매자 (공급자) 와 구매자 (수요자) 인구 분포 비율이 핵심상권의 분석 기준입니다.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8842989" y="1500562"/>
            <a:ext cx="2303503" cy="587788"/>
            <a:chOff x="8842989" y="1500562"/>
            <a:chExt cx="2303503" cy="58778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42989" y="1500562"/>
              <a:ext cx="2303503" cy="587788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8644371" y="1629455"/>
            <a:ext cx="2700738" cy="48357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ffffff"/>
                </a:solidFill>
                <a:latin typeface="KoPubWorldBatang_Pro Light" pitchFamily="34" charset="0"/>
                <a:cs typeface="KoPubWorldBatang_Pro Light" pitchFamily="34" charset="0"/>
              </a:rPr>
              <a:t>최우수 상권 분석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1280529" y="1500562"/>
            <a:ext cx="1786115" cy="587788"/>
            <a:chOff x="11280529" y="1500562"/>
            <a:chExt cx="1786115" cy="58778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80529" y="1500562"/>
              <a:ext cx="1786115" cy="587788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1073758" y="1633265"/>
            <a:ext cx="2199656" cy="48357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ffffff"/>
                </a:solidFill>
                <a:latin typeface="KoPubWorldBatang_Pro Light" pitchFamily="34" charset="0"/>
                <a:cs typeface="KoPubWorldBatang_Pro Light" pitchFamily="34" charset="0"/>
              </a:rPr>
              <a:t>키워드 2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13200680" y="1500562"/>
            <a:ext cx="1786115" cy="587788"/>
            <a:chOff x="13200680" y="1500562"/>
            <a:chExt cx="1786115" cy="58778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00680" y="1500562"/>
              <a:ext cx="1786115" cy="587788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2993910" y="1633265"/>
            <a:ext cx="2199656" cy="48357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ffffff"/>
                </a:solidFill>
                <a:latin typeface="KoPubWorldBatang_Pro Light" pitchFamily="34" charset="0"/>
                <a:cs typeface="KoPubWorldBatang_Pro Light" pitchFamily="34" charset="0"/>
              </a:rPr>
              <a:t>키워드 2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8842989" y="3819062"/>
            <a:ext cx="1183498" cy="1183498"/>
            <a:chOff x="8842989" y="3819062"/>
            <a:chExt cx="1183498" cy="118349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42989" y="3819062"/>
              <a:ext cx="1183498" cy="118349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936939" y="4040873"/>
            <a:ext cx="995597" cy="739875"/>
            <a:chOff x="8936939" y="4040873"/>
            <a:chExt cx="995597" cy="739875"/>
          </a:xfrm>
        </p:grpSpPr>
        <p:sp>
          <p:nvSpPr>
            <p:cNvPr id="43" name="Object 43"/>
            <p:cNvSpPr txBox="1"/>
            <p:nvPr/>
          </p:nvSpPr>
          <p:spPr>
            <a:xfrm>
              <a:off x="8688040" y="4520290"/>
              <a:ext cx="1493396" cy="390687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500" spc="-100" kern="0" dirty="0" smtClean="0">
                  <a:solidFill>
                    <a:srgbClr val="ffffff"/>
                  </a:solidFill>
                  <a:latin typeface="KoPubWorldBatang_Pro Light" pitchFamily="34" charset="0"/>
                  <a:cs typeface="KoPubWorldBatang_Pro Light" pitchFamily="34" charset="0"/>
                </a:rPr>
                <a:t>강남</a:t>
              </a:r>
              <a:r>
                <a:rPr lang="en-US" sz="1500" spc="-100" kern="0" dirty="0" smtClean="0">
                  <a:solidFill>
                    <a:srgbClr val="ffffff"/>
                  </a:solidFill>
                  <a:latin typeface="KoPubWorldBatang_Pro Light" pitchFamily="34" charset="0"/>
                  <a:cs typeface="KoPubWorldBatang_Pro Light" pitchFamily="34" charset="0"/>
                </a:rPr>
                <a:t>상권</a:t>
              </a:r>
              <a:endParaRPr lang="en-US" dirty="0"/>
            </a:p>
          </p:txBody>
        </p:sp>
        <p:grpSp>
          <p:nvGrpSpPr>
            <p:cNvPr id="1012" name="그룹 1012"/>
            <p:cNvGrpSpPr/>
            <p:nvPr/>
          </p:nvGrpSpPr>
          <p:grpSpPr>
            <a:xfrm>
              <a:off x="9315048" y="4040873"/>
              <a:ext cx="239366" cy="390051"/>
              <a:chOff x="9315048" y="4040873"/>
              <a:chExt cx="239366" cy="390051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15048" y="4040873"/>
                <a:ext cx="239366" cy="390051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8842989" y="5445729"/>
            <a:ext cx="1183498" cy="1183498"/>
            <a:chOff x="8842989" y="5445729"/>
            <a:chExt cx="1183498" cy="118349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42989" y="5445729"/>
              <a:ext cx="1183498" cy="118349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936943" y="5667536"/>
            <a:ext cx="995597" cy="739875"/>
            <a:chOff x="8936943" y="5667536"/>
            <a:chExt cx="995597" cy="739875"/>
          </a:xfrm>
        </p:grpSpPr>
        <p:sp>
          <p:nvSpPr>
            <p:cNvPr id="52" name="Object 52"/>
            <p:cNvSpPr txBox="1"/>
            <p:nvPr/>
          </p:nvSpPr>
          <p:spPr>
            <a:xfrm>
              <a:off x="8688044" y="6146952"/>
              <a:ext cx="1493396" cy="390687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500" spc="-100" kern="0" dirty="0" smtClean="0">
                  <a:solidFill>
                    <a:srgbClr val="ffffff"/>
                  </a:solidFill>
                  <a:latin typeface="KoPubWorldBatang_Pro Light" pitchFamily="34" charset="0"/>
                  <a:cs typeface="KoPubWorldBatang_Pro Light" pitchFamily="34" charset="0"/>
                </a:rPr>
                <a:t>송파</a:t>
              </a:r>
              <a:r>
                <a:rPr lang="en-US" sz="1500" spc="-100" kern="0" dirty="0" smtClean="0">
                  <a:solidFill>
                    <a:srgbClr val="ffffff"/>
                  </a:solidFill>
                  <a:latin typeface="KoPubWorldBatang_Pro Light" pitchFamily="34" charset="0"/>
                  <a:cs typeface="KoPubWorldBatang_Pro Light" pitchFamily="34" charset="0"/>
                </a:rPr>
                <a:t>상권</a:t>
              </a:r>
              <a:endParaRPr lang="en-US" dirty="0"/>
            </a:p>
          </p:txBody>
        </p:sp>
        <p:grpSp>
          <p:nvGrpSpPr>
            <p:cNvPr id="1015" name="그룹 1015"/>
            <p:cNvGrpSpPr/>
            <p:nvPr/>
          </p:nvGrpSpPr>
          <p:grpSpPr>
            <a:xfrm>
              <a:off x="9315048" y="5667536"/>
              <a:ext cx="239366" cy="390051"/>
              <a:chOff x="9315048" y="5667536"/>
              <a:chExt cx="239366" cy="390051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315048" y="5667536"/>
                <a:ext cx="239366" cy="390051"/>
              </a:xfrm>
              <a:prstGeom prst="rect">
                <a:avLst/>
              </a:prstGeom>
            </p:spPr>
          </p:pic>
        </p:grpSp>
      </p:grpSp>
      <p:sp>
        <p:nvSpPr>
          <p:cNvPr id="57" name="Object 57"/>
          <p:cNvSpPr txBox="1"/>
          <p:nvPr/>
        </p:nvSpPr>
        <p:spPr>
          <a:xfrm>
            <a:off x="10641810" y="4126371"/>
            <a:ext cx="7372943" cy="88378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dirty="0" smtClean="0">
                <a:solidFill>
                  <a:srgbClr val="4c4747"/>
                </a:solidFill>
                <a:latin typeface="KoPubWorldBatang_Pro Light" pitchFamily="34" charset="0"/>
                <a:cs typeface="KoPubWorldBatang_Pro Light" pitchFamily="34" charset="0"/>
              </a:rPr>
              <a:t>1-2인 가구 분포 비율이 높은 최우수 배달상권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dirty="0" smtClean="0">
                <a:solidFill>
                  <a:srgbClr val="4c4747"/>
                </a:solidFill>
                <a:latin typeface="KoPubWorldBatang_Pro Light" pitchFamily="34" charset="0"/>
                <a:cs typeface="KoPubWorldBatang_Pro Light" pitchFamily="34" charset="0"/>
              </a:rPr>
              <a:t>수요자 비중이 높음</a:t>
            </a:r>
            <a:endParaRPr lang="en-US" dirty="0"/>
          </a:p>
        </p:txBody>
      </p:sp>
      <p:sp>
        <p:nvSpPr>
          <p:cNvPr id="58" name="Object 58"/>
          <p:cNvSpPr txBox="1"/>
          <p:nvPr/>
        </p:nvSpPr>
        <p:spPr>
          <a:xfrm>
            <a:off x="10420403" y="4217444"/>
            <a:ext cx="109603" cy="15344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●</a:t>
            </a:r>
            <a:endParaRPr lang="en-US" dirty="0"/>
          </a:p>
        </p:txBody>
      </p:sp>
      <p:sp>
        <p:nvSpPr>
          <p:cNvPr id="59" name="Object 59"/>
          <p:cNvSpPr txBox="1"/>
          <p:nvPr/>
        </p:nvSpPr>
        <p:spPr>
          <a:xfrm>
            <a:off x="10428022" y="4510777"/>
            <a:ext cx="109603" cy="15344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●</a:t>
            </a:r>
            <a:endParaRPr lang="en-US" dirty="0"/>
          </a:p>
        </p:txBody>
      </p:sp>
      <p:sp>
        <p:nvSpPr>
          <p:cNvPr id="60" name="Object 60"/>
          <p:cNvSpPr txBox="1"/>
          <p:nvPr/>
        </p:nvSpPr>
        <p:spPr>
          <a:xfrm>
            <a:off x="10649429" y="5743514"/>
            <a:ext cx="8504372" cy="94092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dirty="0" smtClean="0">
                <a:solidFill>
                  <a:srgbClr val="4c4747"/>
                </a:solidFill>
                <a:latin typeface="KoPubWorldBatang_Pro Light" pitchFamily="34" charset="0"/>
                <a:cs typeface="KoPubWorldBatang_Pro Light" pitchFamily="34" charset="0"/>
              </a:rPr>
              <a:t>다양한 가구 분포와 거주 형태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dirty="0" smtClean="0">
                <a:solidFill>
                  <a:srgbClr val="4c4747"/>
                </a:solidFill>
                <a:latin typeface="KoPubWorldBatang_Pro Light" pitchFamily="34" charset="0"/>
                <a:cs typeface="KoPubWorldBatang_Pro Light" pitchFamily="34" charset="0"/>
              </a:rPr>
              <a:t>오랜 거주 지역으로 공급자와 수요자 비중이 골고루 분포</a:t>
            </a:r>
            <a:endParaRPr lang="en-US" dirty="0"/>
          </a:p>
        </p:txBody>
      </p:sp>
      <p:sp>
        <p:nvSpPr>
          <p:cNvPr id="61" name="Object 61"/>
          <p:cNvSpPr txBox="1"/>
          <p:nvPr/>
        </p:nvSpPr>
        <p:spPr>
          <a:xfrm>
            <a:off x="10428022" y="5844111"/>
            <a:ext cx="109603" cy="15344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●</a:t>
            </a:r>
            <a:endParaRPr lang="en-US" dirty="0"/>
          </a:p>
        </p:txBody>
      </p:sp>
      <p:sp>
        <p:nvSpPr>
          <p:cNvPr id="62" name="Object 62"/>
          <p:cNvSpPr txBox="1"/>
          <p:nvPr/>
        </p:nvSpPr>
        <p:spPr>
          <a:xfrm>
            <a:off x="10435641" y="6137444"/>
            <a:ext cx="109603" cy="15344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●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9142857" y="7080459"/>
          <a:ext cx="7579710" cy="2142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927"/>
                <a:gridCol w="1894927"/>
                <a:gridCol w="1894927"/>
                <a:gridCol w="189492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gb(255, 255, 255)"/>
                          </a:solidFill>
                        </a:rPr>
                        <a:t>상권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8A5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gb(255, 255, 255)"/>
                          </a:solidFill>
                        </a:rPr>
                        <a:t>공유주방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8A5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gb(255, 255, 255)"/>
                          </a:solidFill>
                        </a:rPr>
                        <a:t>총 인구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8A5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gb(255, 255, 255)"/>
                          </a:solidFill>
                        </a:rPr>
                        <a:t>세대 수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8A59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>서초동 상권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>1,2호점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>40.5만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>16.9만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>방이동 상권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595959"/>
                          </a:solidFill>
                        </a:rPr>
                        <a:t>3, 4호점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595959"/>
                          </a:solidFill>
                        </a:rPr>
                        <a:t>42.5만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595959"/>
                          </a:solidFill>
                        </a:rPr>
                        <a:t>16.8만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595959"/>
                          </a:solidFill>
                        </a:rPr>
                        <a:t>연남동 상권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595959"/>
                          </a:solidFill>
                        </a:rPr>
                        <a:t>5, 6호점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595959"/>
                          </a:solidFill>
                        </a:rPr>
                        <a:t>39.9만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595959"/>
                          </a:solidFill>
                        </a:rPr>
                        <a:t>16.6만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016" name="그룹 1016"/>
          <p:cNvGrpSpPr/>
          <p:nvPr/>
        </p:nvGrpSpPr>
        <p:grpSpPr>
          <a:xfrm>
            <a:off x="0" y="9980329"/>
            <a:ext cx="18285714" cy="305386"/>
            <a:chOff x="0" y="9980329"/>
            <a:chExt cx="18285714" cy="305386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9980329"/>
              <a:ext cx="18285714" cy="305386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13466147" y="485714"/>
            <a:ext cx="4076702" cy="31999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5f5853"/>
                </a:solidFill>
                <a:latin typeface="KoPubWorldBatang_Pro Light" pitchFamily="34" charset="0"/>
                <a:cs typeface="KoPubWorldBatang_Pro Light" pitchFamily="34" charset="0"/>
              </a:rPr>
              <a:t>공유주방 플랫폼 사업 제안서  |  00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D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91752" y="3809524"/>
            <a:ext cx="10682576" cy="3387355"/>
            <a:chOff x="6491752" y="3809524"/>
            <a:chExt cx="10682576" cy="33873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91752" y="3809524"/>
              <a:ext cx="10682576" cy="33873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08073" y="4038110"/>
            <a:ext cx="2930184" cy="2930184"/>
            <a:chOff x="6808073" y="4038110"/>
            <a:chExt cx="2930184" cy="293018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8073" y="4038110"/>
              <a:ext cx="2930184" cy="293018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81323" y="4038110"/>
            <a:ext cx="2930184" cy="2930184"/>
            <a:chOff x="9181323" y="4038110"/>
            <a:chExt cx="2930184" cy="293018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81323" y="4038110"/>
              <a:ext cx="2930184" cy="29301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554573" y="4038110"/>
            <a:ext cx="2930184" cy="2930184"/>
            <a:chOff x="11554573" y="4038110"/>
            <a:chExt cx="2930184" cy="293018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54573" y="4038110"/>
              <a:ext cx="2930184" cy="29301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927823" y="4038110"/>
            <a:ext cx="2930184" cy="2930184"/>
            <a:chOff x="13927823" y="4038110"/>
            <a:chExt cx="2930184" cy="29301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27823" y="4038110"/>
              <a:ext cx="2930184" cy="293018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211866" y="6968293"/>
            <a:ext cx="122598" cy="609443"/>
            <a:chOff x="8211866" y="6968293"/>
            <a:chExt cx="122598" cy="6094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8211866" y="6968293"/>
              <a:ext cx="122598" cy="6094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585116" y="6968293"/>
            <a:ext cx="122598" cy="609443"/>
            <a:chOff x="10585116" y="6968293"/>
            <a:chExt cx="122598" cy="6094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0585116" y="6968293"/>
              <a:ext cx="122598" cy="6094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958366" y="6968293"/>
            <a:ext cx="122598" cy="609443"/>
            <a:chOff x="12958366" y="6968293"/>
            <a:chExt cx="122598" cy="6094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2958366" y="6968293"/>
              <a:ext cx="122598" cy="6094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331616" y="7073055"/>
            <a:ext cx="122598" cy="609443"/>
            <a:chOff x="15331616" y="7073055"/>
            <a:chExt cx="122598" cy="60944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5331616" y="7073055"/>
              <a:ext cx="122598" cy="609443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7175738" y="4952981"/>
            <a:ext cx="2194855" cy="52549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spc="-100" kern="0" dirty="0" smtClean="0">
                <a:solidFill>
                  <a:srgbClr val="ffffff"/>
                </a:solidFill>
                <a:latin typeface="KoPubWorldBatang_Pro Bold" pitchFamily="34" charset="0"/>
                <a:cs typeface="KoPubWorldBatang_Pro Bold" pitchFamily="34" charset="0"/>
              </a:rPr>
              <a:t>01.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6996431" y="5488648"/>
            <a:ext cx="2553471" cy="74100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500" spc="-100" kern="0" dirty="0" smtClean="0">
                <a:solidFill>
                  <a:srgbClr val="ffffff"/>
                </a:solidFill>
                <a:latin typeface="KoPubWorldBatang_Pro Light" pitchFamily="34" charset="0"/>
                <a:cs typeface="KoPubWorldBatang_Pro Light" pitchFamily="34" charset="0"/>
              </a:rPr>
              <a:t>서비스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500" spc="-100" kern="0" dirty="0" smtClean="0">
                <a:solidFill>
                  <a:srgbClr val="ffffff"/>
                </a:solidFill>
                <a:latin typeface="KoPubWorldBatang_Pro Light" pitchFamily="34" charset="0"/>
                <a:cs typeface="KoPubWorldBatang_Pro Light" pitchFamily="34" charset="0"/>
              </a:rPr>
              <a:t>런칭 준비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9548987" y="4952981"/>
            <a:ext cx="2194855" cy="52549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spc="-100" kern="0" dirty="0" smtClean="0">
                <a:solidFill>
                  <a:srgbClr val="4c4747"/>
                </a:solidFill>
                <a:latin typeface="KoPubWorldBatang_Pro Bold" pitchFamily="34" charset="0"/>
                <a:cs typeface="KoPubWorldBatang_Pro Bold" pitchFamily="34" charset="0"/>
              </a:rPr>
              <a:t>02.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9369660" y="5488648"/>
            <a:ext cx="2553471" cy="81178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500" spc="-100" kern="0" dirty="0" smtClean="0">
                <a:solidFill>
                  <a:srgbClr val="4c4747"/>
                </a:solidFill>
                <a:latin typeface="KoPubWorldBatang_Pro Light" pitchFamily="34" charset="0"/>
                <a:cs typeface="KoPubWorldBatang_Pro Light" pitchFamily="34" charset="0"/>
              </a:rPr>
              <a:t>사업 모델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500" spc="-100" kern="0" dirty="0" smtClean="0">
                <a:solidFill>
                  <a:srgbClr val="4c4747"/>
                </a:solidFill>
                <a:latin typeface="KoPubWorldBatang_Pro Light" pitchFamily="34" charset="0"/>
                <a:cs typeface="KoPubWorldBatang_Pro Light" pitchFamily="34" charset="0"/>
              </a:rPr>
              <a:t>안정화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11922237" y="4952981"/>
            <a:ext cx="2194855" cy="52549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spc="-100" kern="0" dirty="0" smtClean="0">
                <a:solidFill>
                  <a:srgbClr val="ffffff"/>
                </a:solidFill>
                <a:latin typeface="KoPubWorldBatang_Pro Bold" pitchFamily="34" charset="0"/>
                <a:cs typeface="KoPubWorldBatang_Pro Bold" pitchFamily="34" charset="0"/>
              </a:rPr>
              <a:t>03.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11742929" y="5488648"/>
            <a:ext cx="2553471" cy="118335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500" spc="-100" kern="0" dirty="0" smtClean="0">
                <a:solidFill>
                  <a:srgbClr val="ffffff"/>
                </a:solidFill>
                <a:latin typeface="KoPubWorldBatang_Pro Light" pitchFamily="34" charset="0"/>
                <a:cs typeface="KoPubWorldBatang_Pro Light" pitchFamily="34" charset="0"/>
              </a:rPr>
              <a:t>판매자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500" spc="-100" kern="0" dirty="0" smtClean="0">
                <a:solidFill>
                  <a:srgbClr val="ffffff"/>
                </a:solidFill>
                <a:latin typeface="KoPubWorldBatang_Pro Light" pitchFamily="34" charset="0"/>
                <a:cs typeface="KoPubWorldBatang_Pro Light" pitchFamily="34" charset="0"/>
              </a:rPr>
              <a:t>자발적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500" spc="-100" kern="0" dirty="0" smtClean="0">
                <a:solidFill>
                  <a:srgbClr val="ffffff"/>
                </a:solidFill>
                <a:latin typeface="KoPubWorldBatang_Pro Light" pitchFamily="34" charset="0"/>
                <a:cs typeface="KoPubWorldBatang_Pro Light" pitchFamily="34" charset="0"/>
              </a:rPr>
              <a:t>참여 확산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14295487" y="5057743"/>
            <a:ext cx="2194855" cy="52549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spc="-100" kern="0" dirty="0" smtClean="0">
                <a:solidFill>
                  <a:srgbClr val="ffffff"/>
                </a:solidFill>
                <a:latin typeface="KoPubWorldBatang_Pro Bold" pitchFamily="34" charset="0"/>
                <a:cs typeface="KoPubWorldBatang_Pro Bold" pitchFamily="34" charset="0"/>
              </a:rPr>
              <a:t>04.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14116179" y="5488648"/>
            <a:ext cx="2553471" cy="42251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500" spc="-100" kern="0" dirty="0" smtClean="0">
                <a:solidFill>
                  <a:srgbClr val="ffffff"/>
                </a:solidFill>
                <a:latin typeface="KoPubWorldBatang_Pro Light" pitchFamily="34" charset="0"/>
                <a:cs typeface="KoPubWorldBatang_Pro Light" pitchFamily="34" charset="0"/>
              </a:rPr>
              <a:t>지역 확대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7175734" y="7680286"/>
            <a:ext cx="2194855" cy="43343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393a40"/>
                </a:solidFill>
                <a:latin typeface="KoPubWorldBatang_Pro Bold" pitchFamily="34" charset="0"/>
                <a:cs typeface="KoPubWorldBatang_Pro Bold" pitchFamily="34" charset="0"/>
              </a:rPr>
              <a:t>투자 유치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9224421" y="7680286"/>
            <a:ext cx="2843988" cy="71653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393a40"/>
                </a:solidFill>
                <a:latin typeface="KoPubWorldBatang_Pro Bold" pitchFamily="34" charset="0"/>
                <a:cs typeface="KoPubWorldBatang_Pro Bold" pitchFamily="34" charset="0"/>
              </a:rPr>
              <a:t>1호점 기반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500" dirty="0" smtClean="0">
                <a:solidFill>
                  <a:srgbClr val="393a40"/>
                </a:solidFill>
                <a:latin typeface="KoPubWorldBatang_Pro Bold" pitchFamily="34" charset="0"/>
                <a:cs typeface="KoPubWorldBatang_Pro Bold" pitchFamily="34" charset="0"/>
              </a:rPr>
              <a:t>사업 운영 체계 확립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11561226" y="7680286"/>
            <a:ext cx="2916877" cy="71653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393a40"/>
                </a:solidFill>
                <a:latin typeface="KoPubWorldBatang_Pro Bold" pitchFamily="34" charset="0"/>
                <a:cs typeface="KoPubWorldBatang_Pro Bold" pitchFamily="34" charset="0"/>
              </a:rPr>
              <a:t>확실한 시장 기반 구축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500" dirty="0" smtClean="0">
                <a:solidFill>
                  <a:srgbClr val="393a40"/>
                </a:solidFill>
                <a:latin typeface="KoPubWorldBatang_Pro Bold" pitchFamily="34" charset="0"/>
                <a:cs typeface="KoPubWorldBatang_Pro Bold" pitchFamily="34" charset="0"/>
              </a:rPr>
              <a:t>2, 3호점 확대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13980469" y="7785048"/>
            <a:ext cx="2824892" cy="71653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393a40"/>
                </a:solidFill>
                <a:latin typeface="KoPubWorldBatang_Pro Bold" pitchFamily="34" charset="0"/>
                <a:cs typeface="KoPubWorldBatang_Pro Bold" pitchFamily="34" charset="0"/>
              </a:rPr>
              <a:t>단계 별 지속적인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500" dirty="0" smtClean="0">
                <a:solidFill>
                  <a:srgbClr val="393a40"/>
                </a:solidFill>
                <a:latin typeface="KoPubWorldBatang_Pro Bold" pitchFamily="34" charset="0"/>
                <a:cs typeface="KoPubWorldBatang_Pro Bold" pitchFamily="34" charset="0"/>
              </a:rPr>
              <a:t>미리키친 지점 확대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>
            <a:off x="962543" y="5369867"/>
            <a:ext cx="7798227" cy="128568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spc="-100" kern="0" dirty="0" smtClean="0">
                <a:solidFill>
                  <a:srgbClr val="5f5853"/>
                </a:solidFill>
                <a:latin typeface="KoPubWorldBatang_Pro Bold" pitchFamily="34" charset="0"/>
                <a:cs typeface="KoPubWorldBatang_Pro Bold" pitchFamily="34" charset="0"/>
              </a:rPr>
              <a:t>미리키친의 공격적인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400" spc="-100" kern="0" dirty="0" smtClean="0">
                <a:solidFill>
                  <a:srgbClr val="5f5853"/>
                </a:solidFill>
                <a:latin typeface="KoPubWorldBatang_Pro Bold" pitchFamily="34" charset="0"/>
                <a:cs typeface="KoPubWorldBatang_Pro Bold" pitchFamily="34" charset="0"/>
              </a:rPr>
              <a:t>마케팅 전략과 핵심 가치</a:t>
            </a:r>
            <a:endParaRPr lang="en-US" dirty="0"/>
          </a:p>
        </p:txBody>
      </p:sp>
      <p:sp>
        <p:nvSpPr>
          <p:cNvPr id="42" name="Object 42"/>
          <p:cNvSpPr txBox="1"/>
          <p:nvPr/>
        </p:nvSpPr>
        <p:spPr>
          <a:xfrm>
            <a:off x="962543" y="7069819"/>
            <a:ext cx="5988583" cy="297135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595959"/>
                </a:solidFill>
                <a:latin typeface="KoPubWorldBatang_Pro Light" pitchFamily="34" charset="0"/>
                <a:cs typeface="KoPubWorldBatang_Pro Light" pitchFamily="34" charset="0"/>
              </a:rPr>
              <a:t>온+오프라인의 다양한 채널의 공모를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595959"/>
                </a:solidFill>
                <a:latin typeface="KoPubWorldBatang_Pro Light" pitchFamily="34" charset="0"/>
                <a:cs typeface="KoPubWorldBatang_Pro Light" pitchFamily="34" charset="0"/>
              </a:rPr>
              <a:t>통해 판매자를 모집, 1차 경험 유도를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595959"/>
                </a:solidFill>
                <a:latin typeface="KoPubWorldBatang_Pro Light" pitchFamily="34" charset="0"/>
                <a:cs typeface="KoPubWorldBatang_Pro Light" pitchFamily="34" charset="0"/>
              </a:rPr>
              <a:t>위해 디지털 및 지역광고 중점으로 유입, 다양한 프로모션으로 기사화, 이슈화, 서비스 홍보 등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7442210" y="8682460"/>
            <a:ext cx="8781667" cy="596830"/>
            <a:chOff x="7442210" y="8682460"/>
            <a:chExt cx="8781667" cy="596830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42210" y="8682460"/>
              <a:ext cx="8781667" cy="596830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5040393" y="8819604"/>
            <a:ext cx="13585300" cy="48381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ffffff"/>
                </a:solidFill>
                <a:latin typeface="KoPubWorldBatang_Pro Light" pitchFamily="34" charset="0"/>
                <a:cs typeface="KoPubWorldBatang_Pro Light" pitchFamily="34" charset="0"/>
              </a:rPr>
              <a:t>색다른 컨셉의 프로모션으로 기사화, 이슈화, 서비스 홍보 등 서비스 유입 활성화 촉진</a:t>
            </a:r>
            <a:endParaRPr lang="en-US" dirty="0"/>
          </a:p>
        </p:txBody>
      </p:sp>
      <p:sp>
        <p:nvSpPr>
          <p:cNvPr id="47" name="Object 47"/>
          <p:cNvSpPr txBox="1"/>
          <p:nvPr/>
        </p:nvSpPr>
        <p:spPr>
          <a:xfrm>
            <a:off x="962541" y="1729551"/>
            <a:ext cx="7417157" cy="271998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0200" dirty="0" smtClean="0">
                <a:solidFill>
                  <a:srgbClr val="4c4747"/>
                </a:solidFill>
                <a:latin typeface="Baskerville Old Face" pitchFamily="34" charset="0"/>
                <a:cs typeface="Baskerville Old Face" pitchFamily="34" charset="0"/>
              </a:rPr>
              <a:t>strategy.</a:t>
            </a:r>
            <a:endParaRPr lang="en-US" dirty="0"/>
          </a:p>
        </p:txBody>
      </p:sp>
      <p:sp>
        <p:nvSpPr>
          <p:cNvPr id="48" name="Object 48"/>
          <p:cNvSpPr txBox="1"/>
          <p:nvPr/>
        </p:nvSpPr>
        <p:spPr>
          <a:xfrm>
            <a:off x="962541" y="643822"/>
            <a:ext cx="9860629" cy="271998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0200" dirty="0" smtClean="0">
                <a:solidFill>
                  <a:srgbClr val="796453"/>
                </a:solidFill>
                <a:latin typeface="Baskerville Old Face" pitchFamily="34" charset="0"/>
                <a:cs typeface="Baskerville Old Face" pitchFamily="34" charset="0"/>
              </a:rPr>
              <a:t>Marketing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0" y="9980329"/>
            <a:ext cx="18285714" cy="305386"/>
            <a:chOff x="0" y="9980329"/>
            <a:chExt cx="18285714" cy="305386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9980329"/>
              <a:ext cx="18285714" cy="305386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7414419" y="2412438"/>
            <a:ext cx="13353629" cy="110476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4c4747"/>
                </a:solidFill>
                <a:latin typeface="KoPubWorldBatang_Pro Light" pitchFamily="34" charset="0"/>
                <a:cs typeface="KoPubWorldBatang_Pro Light" pitchFamily="34" charset="0"/>
              </a:rPr>
              <a:t>미리키친은 1호점을 기반으로 사업 운영 체계를 확립하여 사업 모델의 안정화를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4c4747"/>
                </a:solidFill>
                <a:latin typeface="KoPubWorldBatang_Pro Light" pitchFamily="34" charset="0"/>
                <a:cs typeface="KoPubWorldBatang_Pro Light" pitchFamily="34" charset="0"/>
              </a:rPr>
              <a:t>형성합니다. 또, 나아가 확실한 시장을 구축하여 성장을 가속화시킬 것입니다.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7414417" y="1548181"/>
            <a:ext cx="2303503" cy="587788"/>
            <a:chOff x="7414417" y="1548181"/>
            <a:chExt cx="2303503" cy="587788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7414417" y="1548181"/>
              <a:ext cx="2303503" cy="587788"/>
              <a:chOff x="7414417" y="1548181"/>
              <a:chExt cx="2303503" cy="587788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414417" y="1548181"/>
                <a:ext cx="2303503" cy="587788"/>
              </a:xfrm>
              <a:prstGeom prst="rect">
                <a:avLst/>
              </a:prstGeom>
            </p:spPr>
          </p:pic>
        </p:grpSp>
        <p:sp>
          <p:nvSpPr>
            <p:cNvPr id="57" name="Object 57"/>
            <p:cNvSpPr txBox="1"/>
            <p:nvPr/>
          </p:nvSpPr>
          <p:spPr>
            <a:xfrm>
              <a:off x="7215800" y="1682074"/>
              <a:ext cx="2700738" cy="480001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ffff"/>
                  </a:solidFill>
                  <a:latin typeface="KoPubWorldBatang_Pro Light" pitchFamily="34" charset="0"/>
                  <a:cs typeface="KoPubWorldBatang_Pro Light" pitchFamily="34" charset="0"/>
                </a:rPr>
                <a:t>지역기반 서비스</a:t>
              </a:r>
              <a:endParaRPr lang="en-US" dirty="0"/>
            </a:p>
          </p:txBody>
        </p:sp>
      </p:grpSp>
      <p:grpSp>
        <p:nvGrpSpPr>
          <p:cNvPr id="1014" name="그룹 1014"/>
          <p:cNvGrpSpPr/>
          <p:nvPr/>
        </p:nvGrpSpPr>
        <p:grpSpPr>
          <a:xfrm>
            <a:off x="9883765" y="1548181"/>
            <a:ext cx="1981083" cy="587788"/>
            <a:chOff x="9883765" y="1548181"/>
            <a:chExt cx="1981083" cy="587788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9883765" y="1548181"/>
              <a:ext cx="1981083" cy="587788"/>
              <a:chOff x="9883765" y="1548181"/>
              <a:chExt cx="1981083" cy="587788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9883765" y="1548181"/>
                <a:ext cx="1981083" cy="587788"/>
              </a:xfrm>
              <a:prstGeom prst="rect">
                <a:avLst/>
              </a:prstGeom>
            </p:spPr>
          </p:pic>
        </p:grpSp>
        <p:sp>
          <p:nvSpPr>
            <p:cNvPr id="63" name="Object 63"/>
            <p:cNvSpPr txBox="1"/>
            <p:nvPr/>
          </p:nvSpPr>
          <p:spPr>
            <a:xfrm>
              <a:off x="9774479" y="1573503"/>
              <a:ext cx="2199656" cy="537144"/>
            </a:xfrm>
            <a:prstGeom prst="rect">
              <a:avLst/>
            </a:prstGeom>
            <a:noFill/>
          </p:spPr>
          <p:txBody>
            <a:bodyPr anchor="ctr"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ffff"/>
                  </a:solidFill>
                  <a:latin typeface="KoPubWorldBatang_Pro Light" pitchFamily="34" charset="0"/>
                  <a:cs typeface="KoPubWorldBatang_Pro Light" pitchFamily="34" charset="0"/>
                </a:rPr>
                <a:t>커뮤니티 형성</a:t>
              </a:r>
              <a:endParaRPr lang="en-US" dirty="0"/>
            </a:p>
          </p:txBody>
        </p:sp>
      </p:grpSp>
      <p:grpSp>
        <p:nvGrpSpPr>
          <p:cNvPr id="1016" name="그룹 1016"/>
          <p:cNvGrpSpPr/>
          <p:nvPr/>
        </p:nvGrpSpPr>
        <p:grpSpPr>
          <a:xfrm>
            <a:off x="12030692" y="1548181"/>
            <a:ext cx="1718008" cy="587788"/>
            <a:chOff x="12030692" y="1548181"/>
            <a:chExt cx="1718008" cy="587788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2030692" y="1548181"/>
              <a:ext cx="1718008" cy="587788"/>
              <a:chOff x="12030692" y="1548181"/>
              <a:chExt cx="1718008" cy="587788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2030692" y="1548181"/>
                <a:ext cx="1718008" cy="587788"/>
              </a:xfrm>
              <a:prstGeom prst="rect">
                <a:avLst/>
              </a:prstGeom>
            </p:spPr>
          </p:pic>
        </p:grpSp>
        <p:sp>
          <p:nvSpPr>
            <p:cNvPr id="69" name="Object 69"/>
            <p:cNvSpPr txBox="1"/>
            <p:nvPr/>
          </p:nvSpPr>
          <p:spPr>
            <a:xfrm>
              <a:off x="11789868" y="1680884"/>
              <a:ext cx="2199656" cy="483572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ffff"/>
                  </a:solidFill>
                  <a:latin typeface="KoPubWorldBatang_Pro Light" pitchFamily="34" charset="0"/>
                  <a:cs typeface="KoPubWorldBatang_Pro Light" pitchFamily="34" charset="0"/>
                </a:rPr>
                <a:t>키워드 2</a:t>
              </a:r>
              <a:endParaRPr lang="en-US" dirty="0"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13466147" y="485714"/>
            <a:ext cx="4076702" cy="31999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5f5853"/>
                </a:solidFill>
                <a:latin typeface="KoPubWorldBatang_Pro Light" pitchFamily="34" charset="0"/>
                <a:cs typeface="KoPubWorldBatang_Pro Light" pitchFamily="34" charset="0"/>
              </a:rPr>
              <a:t>공유주방 플랫폼 사업 제안서  |  00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D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94656" y="0"/>
            <a:ext cx="2314868" cy="10285714"/>
            <a:chOff x="7294656" y="0"/>
            <a:chExt cx="231486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4656" y="0"/>
              <a:ext cx="2314868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29210" y="2623196"/>
            <a:ext cx="8569599" cy="307616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1500" dirty="0" smtClean="0">
                <a:solidFill>
                  <a:srgbClr val="4c4747"/>
                </a:solidFill>
                <a:latin typeface="Baskerville Old Face" pitchFamily="34" charset="0"/>
                <a:cs typeface="Baskerville Old Face" pitchFamily="34" charset="0"/>
              </a:rPr>
              <a:t>procedure.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029210" y="1337462"/>
            <a:ext cx="5160948" cy="307616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1500" dirty="0" smtClean="0">
                <a:solidFill>
                  <a:srgbClr val="796453"/>
                </a:solidFill>
                <a:latin typeface="Baskerville Old Face" pitchFamily="34" charset="0"/>
                <a:cs typeface="Baskerville Old Face" pitchFamily="34" charset="0"/>
              </a:rPr>
              <a:t>Entry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029210" y="7427396"/>
            <a:ext cx="7427614" cy="254279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595959"/>
                </a:solidFill>
                <a:latin typeface="KoPubWorldBatang_Pro Light" pitchFamily="34" charset="0"/>
                <a:cs typeface="KoPubWorldBatang_Pro Light" pitchFamily="34" charset="0"/>
              </a:rPr>
              <a:t>공유주방 입점 신청은 오프라인 뿐만 아니라,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595959"/>
                </a:solidFill>
                <a:latin typeface="KoPubWorldBatang_Pro Light" pitchFamily="34" charset="0"/>
                <a:cs typeface="KoPubWorldBatang_Pro Light" pitchFamily="34" charset="0"/>
              </a:rPr>
              <a:t>간단한 온라인 입점 신청도 가능합니다.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595959"/>
                </a:solidFill>
                <a:latin typeface="KoPubWorldBatang_Pro Light" pitchFamily="34" charset="0"/>
                <a:cs typeface="KoPubWorldBatang_Pro Light" pitchFamily="34" charset="0"/>
              </a:rPr>
              <a:t>이 곳에현재 페이지의 간단한 설명과 부가적인 내용을 적어주세요.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334927" y="1991348"/>
            <a:ext cx="5954952" cy="888932"/>
            <a:chOff x="12334927" y="1991348"/>
            <a:chExt cx="5954952" cy="888932"/>
          </a:xfrm>
        </p:grpSpPr>
        <p:sp>
          <p:nvSpPr>
            <p:cNvPr id="9" name="Object 9"/>
            <p:cNvSpPr txBox="1"/>
            <p:nvPr/>
          </p:nvSpPr>
          <p:spPr>
            <a:xfrm>
              <a:off x="12334927" y="1991348"/>
              <a:ext cx="2028571" cy="69002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600" spc="-200" kern="0" dirty="0" smtClean="0">
                  <a:solidFill>
                    <a:srgbClr val="595959"/>
                  </a:solidFill>
                  <a:latin typeface="KoPubWorldBatang_Pro Bold" pitchFamily="34" charset="0"/>
                  <a:cs typeface="KoPubWorldBatang_Pro Bold" pitchFamily="34" charset="0"/>
                </a:rPr>
                <a:t>입점 신청</a:t>
              </a:r>
              <a:endParaRPr lang="en-US" dirty="0"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12334927" y="2496163"/>
              <a:ext cx="8932429" cy="576176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200" spc="-200" kern="0" dirty="0" smtClean="0">
                  <a:solidFill>
                    <a:srgbClr val="787878"/>
                  </a:solidFill>
                  <a:latin typeface="KoPubWorldBatang_Pro Light" pitchFamily="34" charset="0"/>
                  <a:cs typeface="KoPubWorldBatang_Pro Light" pitchFamily="34" charset="0"/>
                </a:rPr>
                <a:t>창업 문의 및 투어 신청, 입점 시기 상담</a:t>
              </a:r>
              <a:endParaRPr lang="en-US"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840286" y="1865911"/>
            <a:ext cx="1349597" cy="170971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6400" spc="-500" kern="0" dirty="0" smtClean="0">
                <a:solidFill>
                  <a:srgbClr val="595959"/>
                </a:solidFill>
                <a:latin typeface="Baskerville Old Face" pitchFamily="34" charset="0"/>
                <a:cs typeface="Baskerville Old Face" pitchFamily="34" charset="0"/>
              </a:rPr>
              <a:t>01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7790185" y="1773910"/>
            <a:ext cx="1323810" cy="1323810"/>
            <a:chOff x="7790185" y="1773910"/>
            <a:chExt cx="1323810" cy="132381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790185" y="1773910"/>
              <a:ext cx="1322513" cy="1322513"/>
              <a:chOff x="7790185" y="1773910"/>
              <a:chExt cx="1322513" cy="132251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790185" y="1773910"/>
                <a:ext cx="1322513" cy="1322513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056039" y="2098760"/>
              <a:ext cx="790805" cy="672812"/>
              <a:chOff x="8056039" y="2098760"/>
              <a:chExt cx="790805" cy="67281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056039" y="2098760"/>
                <a:ext cx="790805" cy="672812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2334927" y="3898601"/>
            <a:ext cx="6231143" cy="888936"/>
            <a:chOff x="12334927" y="3898601"/>
            <a:chExt cx="6231143" cy="888936"/>
          </a:xfrm>
        </p:grpSpPr>
        <p:sp>
          <p:nvSpPr>
            <p:cNvPr id="22" name="Object 22"/>
            <p:cNvSpPr txBox="1"/>
            <p:nvPr/>
          </p:nvSpPr>
          <p:spPr>
            <a:xfrm>
              <a:off x="12334927" y="3898601"/>
              <a:ext cx="2028571" cy="69002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600" spc="-200" kern="0" dirty="0" smtClean="0">
                  <a:solidFill>
                    <a:srgbClr val="595959"/>
                  </a:solidFill>
                  <a:latin typeface="KoPubWorldBatang_Pro Bold" pitchFamily="34" charset="0"/>
                  <a:cs typeface="KoPubWorldBatang_Pro Bold" pitchFamily="34" charset="0"/>
                </a:rPr>
                <a:t>입점 계약</a:t>
              </a:r>
              <a:endParaRPr lang="en-US" dirty="0"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12334927" y="4403420"/>
              <a:ext cx="9346714" cy="576176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200" spc="-200" kern="0" dirty="0" smtClean="0">
                  <a:solidFill>
                    <a:srgbClr val="787878"/>
                  </a:solidFill>
                  <a:latin typeface="KoPubWorldBatang_Pro Light" pitchFamily="34" charset="0"/>
                  <a:cs typeface="KoPubWorldBatang_Pro Light" pitchFamily="34" charset="0"/>
                </a:rPr>
                <a:t>향후 일정 협의 및 입점계약 체결</a:t>
              </a:r>
              <a:endParaRPr lang="en-US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0840286" y="3773165"/>
            <a:ext cx="1349597" cy="170971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6400" spc="-500" kern="0" dirty="0" smtClean="0">
                <a:solidFill>
                  <a:srgbClr val="595959"/>
                </a:solidFill>
                <a:latin typeface="Baskerville Old Face" pitchFamily="34" charset="0"/>
                <a:cs typeface="Baskerville Old Face" pitchFamily="34" charset="0"/>
              </a:rPr>
              <a:t>02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7790185" y="3681164"/>
            <a:ext cx="1323810" cy="1323810"/>
            <a:chOff x="7790185" y="3681164"/>
            <a:chExt cx="1323810" cy="1323810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7790185" y="3681164"/>
              <a:ext cx="1322513" cy="1322513"/>
              <a:chOff x="7790185" y="3681164"/>
              <a:chExt cx="1322513" cy="1322513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790185" y="3681164"/>
                <a:ext cx="1322513" cy="132251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121674" y="4041355"/>
              <a:ext cx="659536" cy="602133"/>
              <a:chOff x="8121674" y="4041355"/>
              <a:chExt cx="659536" cy="602133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121674" y="4041355"/>
                <a:ext cx="659536" cy="602133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12334927" y="5805856"/>
            <a:ext cx="5278762" cy="888936"/>
            <a:chOff x="12334927" y="5805856"/>
            <a:chExt cx="5278762" cy="888936"/>
          </a:xfrm>
        </p:grpSpPr>
        <p:sp>
          <p:nvSpPr>
            <p:cNvPr id="35" name="Object 35"/>
            <p:cNvSpPr txBox="1"/>
            <p:nvPr/>
          </p:nvSpPr>
          <p:spPr>
            <a:xfrm>
              <a:off x="12334927" y="5805856"/>
              <a:ext cx="2028571" cy="69002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600" spc="-200" kern="0" dirty="0" smtClean="0">
                  <a:solidFill>
                    <a:srgbClr val="595959"/>
                  </a:solidFill>
                  <a:latin typeface="KoPubWorldBatang_Pro Bold" pitchFamily="34" charset="0"/>
                  <a:cs typeface="KoPubWorldBatang_Pro Bold" pitchFamily="34" charset="0"/>
                </a:rPr>
                <a:t>오픈 준비</a:t>
              </a:r>
              <a:endParaRPr lang="en-US" dirty="0"/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12334927" y="6310675"/>
              <a:ext cx="7918143" cy="576176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200" spc="-200" kern="0" dirty="0" smtClean="0">
                  <a:solidFill>
                    <a:srgbClr val="787878"/>
                  </a:solidFill>
                  <a:latin typeface="KoPubWorldBatang_Pro Light" pitchFamily="34" charset="0"/>
                  <a:cs typeface="KoPubWorldBatang_Pro Light" pitchFamily="34" charset="0"/>
                </a:rPr>
                <a:t>디자인, 메뉴 개발 / 주방 집기, 식자재 구입</a:t>
              </a:r>
              <a:endParaRPr lang="en-US" dirty="0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0840286" y="5680420"/>
            <a:ext cx="1349597" cy="170971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6400" spc="-500" kern="0" dirty="0" smtClean="0">
                <a:solidFill>
                  <a:srgbClr val="595959"/>
                </a:solidFill>
                <a:latin typeface="Baskerville Old Face" pitchFamily="34" charset="0"/>
                <a:cs typeface="Baskerville Old Face" pitchFamily="34" charset="0"/>
              </a:rPr>
              <a:t>03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7790185" y="5588419"/>
            <a:ext cx="1323810" cy="1323810"/>
            <a:chOff x="7790185" y="5588419"/>
            <a:chExt cx="1323810" cy="1323810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7790185" y="5588419"/>
              <a:ext cx="1322513" cy="1322513"/>
              <a:chOff x="7790185" y="5588419"/>
              <a:chExt cx="1322513" cy="1322513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790185" y="5588419"/>
                <a:ext cx="1322513" cy="1322513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8087780" y="5919374"/>
              <a:ext cx="727325" cy="660602"/>
              <a:chOff x="8087780" y="5919374"/>
              <a:chExt cx="727325" cy="660602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087780" y="5919374"/>
                <a:ext cx="727325" cy="660602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2334927" y="7713110"/>
            <a:ext cx="4491284" cy="888936"/>
            <a:chOff x="12334927" y="7713110"/>
            <a:chExt cx="4491284" cy="888936"/>
          </a:xfrm>
        </p:grpSpPr>
        <p:sp>
          <p:nvSpPr>
            <p:cNvPr id="48" name="Object 48"/>
            <p:cNvSpPr txBox="1"/>
            <p:nvPr/>
          </p:nvSpPr>
          <p:spPr>
            <a:xfrm>
              <a:off x="12334927" y="7713110"/>
              <a:ext cx="2028571" cy="69002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600" spc="-200" kern="0" dirty="0" smtClean="0">
                  <a:solidFill>
                    <a:srgbClr val="595959"/>
                  </a:solidFill>
                  <a:latin typeface="KoPubWorldBatang_Pro Bold" pitchFamily="34" charset="0"/>
                  <a:cs typeface="KoPubWorldBatang_Pro Bold" pitchFamily="34" charset="0"/>
                </a:rPr>
                <a:t>영업 시작</a:t>
              </a:r>
              <a:endParaRPr lang="en-US" dirty="0"/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12334927" y="8217929"/>
              <a:ext cx="6736927" cy="576176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200" spc="-200" kern="0" dirty="0" smtClean="0">
                  <a:solidFill>
                    <a:srgbClr val="787878"/>
                  </a:solidFill>
                  <a:latin typeface="KoPubWorldBatang_Pro Light" pitchFamily="34" charset="0"/>
                  <a:cs typeface="KoPubWorldBatang_Pro Light" pitchFamily="34" charset="0"/>
                </a:rPr>
                <a:t>그랜드 오픈, 지속적인 어드바이스</a:t>
              </a:r>
              <a:endParaRPr lang="en-US" dirty="0"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0840286" y="7587675"/>
            <a:ext cx="1349597" cy="170971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6400" spc="-500" kern="0" dirty="0" smtClean="0">
                <a:solidFill>
                  <a:srgbClr val="595959"/>
                </a:solidFill>
                <a:latin typeface="Baskerville Old Face" pitchFamily="34" charset="0"/>
                <a:cs typeface="Baskerville Old Face" pitchFamily="34" charset="0"/>
              </a:rPr>
              <a:t>04</a:t>
            </a:r>
            <a:endParaRPr lang="en-US" dirty="0"/>
          </a:p>
        </p:txBody>
      </p:sp>
      <p:grpSp>
        <p:nvGrpSpPr>
          <p:cNvPr id="1015" name="그룹 1015"/>
          <p:cNvGrpSpPr/>
          <p:nvPr/>
        </p:nvGrpSpPr>
        <p:grpSpPr>
          <a:xfrm>
            <a:off x="7790185" y="7495674"/>
            <a:ext cx="1323810" cy="1323810"/>
            <a:chOff x="7790185" y="7495674"/>
            <a:chExt cx="1323810" cy="1323810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7790185" y="7495674"/>
              <a:ext cx="1322513" cy="1322513"/>
              <a:chOff x="7790185" y="7495674"/>
              <a:chExt cx="1322513" cy="1322513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790185" y="7495674"/>
                <a:ext cx="1322513" cy="1322513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8125975" y="7856431"/>
              <a:ext cx="650934" cy="600999"/>
              <a:chOff x="8125975" y="7856431"/>
              <a:chExt cx="650934" cy="600999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125975" y="7856431"/>
                <a:ext cx="650934" cy="600999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8270953" y="3076459"/>
            <a:ext cx="362274" cy="566053"/>
            <a:chOff x="8270953" y="3076459"/>
            <a:chExt cx="362274" cy="566053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8270953" y="3076459"/>
              <a:ext cx="362274" cy="56605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8270953" y="4981750"/>
            <a:ext cx="362274" cy="566053"/>
            <a:chOff x="8270953" y="4981750"/>
            <a:chExt cx="362274" cy="566053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8270953" y="4981750"/>
              <a:ext cx="362274" cy="566053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8270953" y="6887042"/>
            <a:ext cx="362274" cy="566053"/>
            <a:chOff x="8270953" y="6887042"/>
            <a:chExt cx="362274" cy="566053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8270953" y="6887042"/>
              <a:ext cx="362274" cy="566053"/>
            </a:xfrm>
            <a:prstGeom prst="rect">
              <a:avLst/>
            </a:prstGeom>
          </p:spPr>
        </p:pic>
      </p:grpSp>
      <p:sp>
        <p:nvSpPr>
          <p:cNvPr id="69" name="Object 69"/>
          <p:cNvSpPr txBox="1"/>
          <p:nvPr/>
        </p:nvSpPr>
        <p:spPr>
          <a:xfrm>
            <a:off x="13466147" y="485714"/>
            <a:ext cx="4076702" cy="31999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5f5853"/>
                </a:solidFill>
                <a:latin typeface="KoPubWorldBatang_Pro Light" pitchFamily="34" charset="0"/>
                <a:cs typeface="KoPubWorldBatang_Pro Light" pitchFamily="34" charset="0"/>
              </a:rPr>
              <a:t>공유주방 플랫폼 사업 제안서  |  00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D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22728" y="6216835"/>
            <a:ext cx="6801414" cy="25509"/>
            <a:chOff x="3722728" y="6216835"/>
            <a:chExt cx="6801414" cy="255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2728" y="6216835"/>
              <a:ext cx="6801414" cy="255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09524" y="-200615"/>
            <a:ext cx="8076190" cy="10429186"/>
            <a:chOff x="10209524" y="-200615"/>
            <a:chExt cx="8076190" cy="104291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09524" y="-200615"/>
              <a:ext cx="8076190" cy="104291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544143" y="1638905"/>
            <a:ext cx="8398071" cy="292640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0900" dirty="0" smtClean="0">
                <a:solidFill>
                  <a:srgbClr val="4c4747"/>
                </a:solidFill>
                <a:latin typeface="Baskerville Old Face" pitchFamily="34" charset="0"/>
                <a:cs typeface="Baskerville Old Face" pitchFamily="34" charset="0"/>
              </a:rPr>
              <a:t>Contact Us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3877475" y="5237090"/>
            <a:ext cx="8684286" cy="107140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KoPubWorldBatang_Pro Light" pitchFamily="34" charset="0"/>
                <a:cs typeface="KoPubWorldBatang_Pro Light" pitchFamily="34" charset="0"/>
              </a:rPr>
              <a:t>"성공을 배달합니다."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dirty="0" smtClean="0">
                <a:solidFill>
                  <a:srgbClr val="595959"/>
                </a:solidFill>
                <a:latin typeface="KoPubWorldBatang_Pro Light" pitchFamily="34" charset="0"/>
                <a:cs typeface="KoPubWorldBatang_Pro Light" pitchFamily="34" charset="0"/>
              </a:rPr>
              <a:t>혁신형 공유 주방 플랫폼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3877475" y="6534879"/>
            <a:ext cx="8684286" cy="159519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KoPubWorldBatang_Pro Light" pitchFamily="34" charset="0"/>
                <a:cs typeface="KoPubWorldBatang_Pro Light" pitchFamily="34" charset="0"/>
              </a:rPr>
              <a:t>입점 문의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dirty="0" smtClean="0">
                <a:solidFill>
                  <a:srgbClr val="595959"/>
                </a:solidFill>
                <a:latin typeface="KoPubWorldBatang_Pro Light" pitchFamily="34" charset="0"/>
                <a:cs typeface="KoPubWorldBatang_Pro Light" pitchFamily="34" charset="0"/>
              </a:rPr>
              <a:t>유선 : (00) 0000-0000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dirty="0" smtClean="0">
                <a:solidFill>
                  <a:srgbClr val="595959"/>
                </a:solidFill>
                <a:latin typeface="KoPubWorldBatang_Pro Light" pitchFamily="34" charset="0"/>
                <a:cs typeface="KoPubWorldBatang_Pro Light" pitchFamily="34" charset="0"/>
              </a:rPr>
              <a:t>홈페이지 : www.mirikitchen.com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0" y="3993897"/>
            <a:ext cx="2895238" cy="3935319"/>
            <a:chOff x="0" y="3993897"/>
            <a:chExt cx="2895238" cy="393531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993897"/>
              <a:ext cx="2895238" cy="393531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715571" y="1120819"/>
            <a:ext cx="4584999" cy="86284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200" spc="200" kern="0" dirty="0" smtClean="0">
                <a:solidFill>
                  <a:srgbClr val="b8a595"/>
                </a:solidFill>
                <a:latin typeface="Baskerville Old Face" pitchFamily="34" charset="0"/>
                <a:cs typeface="Baskerville Old Face" pitchFamily="34" charset="0"/>
              </a:rPr>
              <a:t>MIRI Kitchen..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3730347" y="7843501"/>
            <a:ext cx="6801414" cy="25509"/>
            <a:chOff x="3730347" y="7843501"/>
            <a:chExt cx="6801414" cy="2550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30347" y="7843501"/>
              <a:ext cx="6801414" cy="255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57143" y="9980329"/>
            <a:ext cx="18400000" cy="305386"/>
            <a:chOff x="-57143" y="9980329"/>
            <a:chExt cx="18400000" cy="3053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7143" y="9980329"/>
              <a:ext cx="18400000" cy="3053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2022-05-25T10:20:22Z</dcterms:created>
  <dcterms:modified xsi:type="dcterms:W3CDTF">2022-05-25T10:20:22Z</dcterms:modified>
</cp:coreProperties>
</file>