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jpeg" ContentType="image/jpeg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https://velog.io/@syoung125/%EC%8B%9C%EB%A7%A8%ED%8B%B1-%ED%83%9C%EA%B7%B8-Semantic-Tag-%EC%9E%98-%EC%82%AC%EC%9A%A9%ED%95%98%EA%B8%B0</a:t>
            </a:r>
          </a:p>
          <a:p>
            <a:pPr/>
          </a:p>
          <a:p>
            <a:pPr/>
            <a:r>
              <a:t>https://geonlee.tistory.com/96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https://abcdqbbq.tistory.com/76</a:t>
            </a:r>
          </a:p>
          <a:p>
            <a:pPr/>
            <a:r>
              <a:t>https://abcdqbbq.tistory.com/77</a:t>
            </a:r>
          </a:p>
          <a:p>
            <a:pPr/>
            <a:r>
              <a:t>https://abcdqbbq.tistory.com/90?category=843598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https://abcdqbbq.tistory.com/76</a:t>
            </a:r>
          </a:p>
          <a:p>
            <a:pPr/>
            <a:r>
              <a:t>https://abcdqbbq.tistory.com/77</a:t>
            </a:r>
          </a:p>
          <a:p>
            <a:pPr/>
            <a:r>
              <a:t>https://abcdqbbq.tistory.com/90?category=843598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</a:t>
            </a:r>
            <a:r>
              <a:t>원시타입 래퍼객체</a:t>
            </a:r>
            <a:r>
              <a:t>] https://curryyou.tistory.com/184</a:t>
            </a:r>
          </a:p>
          <a:p>
            <a:pPr/>
          </a:p>
          <a:p>
            <a:pPr/>
            <a:r>
              <a:t>[</a:t>
            </a:r>
            <a:r>
              <a:t>호이스팅</a:t>
            </a:r>
            <a:r>
              <a:t>] https://gmlwjd9405.github.io/2019/04/22/javascript-hoisting.html</a:t>
            </a:r>
          </a:p>
          <a:p>
            <a:pPr/>
          </a:p>
          <a:p>
            <a:pPr/>
            <a:r>
              <a:t>[</a:t>
            </a:r>
            <a:r>
              <a:t>템플릿 리터럴</a:t>
            </a:r>
            <a:r>
              <a:t>]</a:t>
            </a:r>
            <a:r>
              <a:t> </a:t>
            </a:r>
            <a:r>
              <a:t>https://eblee-repo.tistory.com/38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.org/TR/html-aria/#docconformance" TargetMode="External"/><Relationship Id="rId4" Type="http://schemas.openxmlformats.org/officeDocument/2006/relationships/hyperlink" Target="https://www.w3.org/TR/html-aria/#case-sensitivity" TargetMode="External"/><Relationship Id="rId5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jpeg"/><Relationship Id="rId5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95" name="부제목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1.</a:t>
            </a:r>
            <a:r>
              <a:t> 기초</a:t>
            </a:r>
          </a:p>
          <a:p>
            <a:pPr/>
            <a:br/>
            <a:r>
              <a:t>2022.03.19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8. CSS</a:t>
            </a:r>
            <a:r>
              <a:t> 기초</a:t>
            </a:r>
          </a:p>
        </p:txBody>
      </p:sp>
      <p:sp>
        <p:nvSpPr>
          <p:cNvPr id="124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font-size, font-weight,</a:t>
            </a:r>
            <a:r>
              <a:t> </a:t>
            </a:r>
            <a:r>
              <a:t>text-align</a:t>
            </a:r>
          </a:p>
          <a:p>
            <a:pPr marL="0" indent="0">
              <a:buSzTx/>
              <a:buNone/>
            </a:pPr>
            <a:r>
              <a:t>color, background-color</a:t>
            </a:r>
          </a:p>
          <a:p>
            <a:pPr marL="0" indent="0">
              <a:buSzTx/>
              <a:buNone/>
            </a:pPr>
            <a:r>
              <a:t>width,</a:t>
            </a:r>
            <a:r>
              <a:t> </a:t>
            </a:r>
            <a:r>
              <a:t>height</a:t>
            </a:r>
          </a:p>
          <a:p>
            <a:pPr marL="0" indent="0">
              <a:buSzTx/>
              <a:buNone/>
            </a:pPr>
            <a:r>
              <a:t>margin,</a:t>
            </a:r>
            <a:r>
              <a:t> </a:t>
            </a:r>
            <a:r>
              <a:t>padding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8. </a:t>
            </a:r>
            <a:r>
              <a:t>다음</a:t>
            </a:r>
            <a:r>
              <a:t> </a:t>
            </a:r>
            <a:r>
              <a:t>과제</a:t>
            </a:r>
            <a:r>
              <a:t>		</a:t>
            </a:r>
          </a:p>
        </p:txBody>
      </p:sp>
      <p:sp>
        <p:nvSpPr>
          <p:cNvPr id="127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HTML Semantic </a:t>
            </a:r>
            <a:r>
              <a:t>구조</a:t>
            </a:r>
          </a:p>
          <a:p>
            <a:pPr/>
            <a:r>
              <a:t>카피</a:t>
            </a:r>
            <a:r>
              <a:t> </a:t>
            </a:r>
            <a:r>
              <a:t>프로젝트</a:t>
            </a:r>
          </a:p>
          <a:p>
            <a:pPr/>
            <a:r>
              <a:t>자바스크립트</a:t>
            </a:r>
            <a:r>
              <a:t> </a:t>
            </a:r>
            <a:r>
              <a:t>문법</a:t>
            </a:r>
            <a:r>
              <a:t>, </a:t>
            </a:r>
            <a:r>
              <a:t>기초</a:t>
            </a:r>
          </a:p>
          <a:p>
            <a:pPr/>
            <a:r>
              <a:t>JS, CSS</a:t>
            </a:r>
            <a:r>
              <a:t> 파일 분리하고 불러오는 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제목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130" name="부제목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2.</a:t>
            </a:r>
            <a:r>
              <a:t> 기초</a:t>
            </a:r>
            <a:r>
              <a:t>, JS</a:t>
            </a:r>
          </a:p>
          <a:p>
            <a:pPr/>
            <a:br/>
            <a:r>
              <a:t>2022.04.02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1. HTML Semantic </a:t>
            </a:r>
            <a:r>
              <a:t>종류</a:t>
            </a:r>
          </a:p>
        </p:txBody>
      </p:sp>
      <p:sp>
        <p:nvSpPr>
          <p:cNvPr id="133" name="내용 개체 틀 2"/>
          <p:cNvSpPr txBox="1"/>
          <p:nvPr>
            <p:ph type="body" sz="half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/>
          <a:lstStyle/>
          <a:p>
            <a:pPr/>
            <a:r>
              <a:t>header</a:t>
            </a:r>
          </a:p>
          <a:p>
            <a:pPr/>
            <a:r>
              <a:t>nav</a:t>
            </a:r>
          </a:p>
          <a:p>
            <a:pPr/>
            <a:r>
              <a:t>aside</a:t>
            </a:r>
          </a:p>
          <a:p>
            <a:pPr/>
            <a:r>
              <a:t>main</a:t>
            </a:r>
          </a:p>
          <a:p>
            <a:pPr/>
            <a:r>
              <a:t>footer</a:t>
            </a:r>
          </a:p>
          <a:p>
            <a:pPr/>
            <a:r>
              <a:t>section</a:t>
            </a:r>
          </a:p>
          <a:p>
            <a:pPr/>
            <a:r>
              <a:t>article</a:t>
            </a:r>
          </a:p>
        </p:txBody>
      </p:sp>
      <p:sp>
        <p:nvSpPr>
          <p:cNvPr id="134" name="내용 개체 틀 2"/>
          <p:cNvSpPr txBox="1"/>
          <p:nvPr/>
        </p:nvSpPr>
        <p:spPr>
          <a:xfrm>
            <a:off x="5089703" y="1759661"/>
            <a:ext cx="6218377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검색엔진최적화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시각장애인 스크린 리더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DOM </a:t>
            </a:r>
            <a:r>
              <a:t>위치 찾기 편리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다른 디바이스에서 웹 파악 편리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3983" y="4001294"/>
            <a:ext cx="2181226" cy="2581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1.</a:t>
            </a:r>
            <a:r>
              <a:t> </a:t>
            </a:r>
            <a:r>
              <a:t>HTML Semantic </a:t>
            </a:r>
            <a:r>
              <a:t>종류</a:t>
            </a:r>
          </a:p>
        </p:txBody>
      </p:sp>
      <p:sp>
        <p:nvSpPr>
          <p:cNvPr id="140" name="내용 개체 틀 2"/>
          <p:cNvSpPr txBox="1"/>
          <p:nvPr>
            <p:ph type="body" sz="half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/>
          <a:lstStyle/>
          <a:p>
            <a:pPr/>
            <a:r>
              <a:t>figure</a:t>
            </a:r>
          </a:p>
          <a:p>
            <a:pPr/>
            <a:r>
              <a:t>figcaption</a:t>
            </a:r>
          </a:p>
          <a:p>
            <a:pPr/>
            <a:r>
              <a:t>mark</a:t>
            </a:r>
          </a:p>
          <a:p>
            <a:pPr/>
            <a:r>
              <a:t>details</a:t>
            </a:r>
          </a:p>
          <a:p>
            <a:pPr/>
            <a:r>
              <a:t>summary</a:t>
            </a:r>
          </a:p>
          <a:p>
            <a:pPr/>
            <a:r>
              <a:t>time</a:t>
            </a:r>
          </a:p>
        </p:txBody>
      </p:sp>
      <p:pic>
        <p:nvPicPr>
          <p:cNvPr id="141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865" y="2240577"/>
            <a:ext cx="5753599" cy="4480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2.</a:t>
            </a:r>
            <a:r>
              <a:t> </a:t>
            </a:r>
            <a:r>
              <a:t>Wai-Aria, A11Y</a:t>
            </a:r>
          </a:p>
        </p:txBody>
      </p:sp>
      <p:sp>
        <p:nvSpPr>
          <p:cNvPr id="144" name="내용 개체 틀 2"/>
          <p:cNvSpPr txBox="1"/>
          <p:nvPr>
            <p:ph type="body" idx="1"/>
          </p:nvPr>
        </p:nvSpPr>
        <p:spPr>
          <a:xfrm>
            <a:off x="422787" y="1825625"/>
            <a:ext cx="11769213" cy="435133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aria tag: </a:t>
            </a:r>
            <a:r>
              <a:t>접근성 설명 태그 </a:t>
            </a:r>
            <a:r>
              <a:t>(aria-checked, aria-selected, aria-disabled)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role: </a:t>
            </a:r>
            <a:r>
              <a:t>역할 </a:t>
            </a:r>
            <a:r>
              <a:t>(checkbox, button, radio…)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올바르게 써야됨 </a:t>
            </a:r>
            <a:r>
              <a:t>(button</a:t>
            </a:r>
            <a:r>
              <a:t>으로 적었을 경우 포커스가 잡힐 수 있어야함</a:t>
            </a:r>
            <a:r>
              <a:t>)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중복되게 적을 필요는 없음 </a:t>
            </a:r>
            <a:r>
              <a:t>&lt;button role=“button”&gt;</a:t>
            </a:r>
            <a:r>
              <a:t>버튼</a:t>
            </a:r>
            <a:r>
              <a:t>&lt;/button&gt;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표준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https://www.w3.org/TR/html-aria/#docconformance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https://www.w3.org/TR/html-aria/#case-sensitivity</a:t>
            </a:r>
          </a:p>
        </p:txBody>
      </p:sp>
      <p:pic>
        <p:nvPicPr>
          <p:cNvPr id="145" name="그림 4" descr="그림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70955" y="176405"/>
            <a:ext cx="3458929" cy="1581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2-1.</a:t>
            </a:r>
            <a:r>
              <a:t> </a:t>
            </a:r>
            <a:r>
              <a:t>Wai-Aria, A11Y</a:t>
            </a:r>
          </a:p>
        </p:txBody>
      </p:sp>
      <p:sp>
        <p:nvSpPr>
          <p:cNvPr id="150" name="내용 개체 틀 2"/>
          <p:cNvSpPr txBox="1"/>
          <p:nvPr>
            <p:ph type="body" idx="1"/>
          </p:nvPr>
        </p:nvSpPr>
        <p:spPr>
          <a:xfrm>
            <a:off x="422787" y="1825625"/>
            <a:ext cx="11769213" cy="4351338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aria-label: </a:t>
            </a:r>
            <a:r>
              <a:t>해당 태그에 대해 문자열로 설명</a:t>
            </a:r>
          </a:p>
          <a:p>
            <a:pPr>
              <a:defRPr sz="2000"/>
            </a:pPr>
            <a:r>
              <a:t>aria-labelledby: </a:t>
            </a:r>
            <a:r>
              <a:t>특정 </a:t>
            </a:r>
            <a:r>
              <a:t>id</a:t>
            </a:r>
            <a:r>
              <a:t>를 가진 다른 태그로 해당 태그를 설명</a:t>
            </a:r>
          </a:p>
        </p:txBody>
      </p:sp>
      <p:pic>
        <p:nvPicPr>
          <p:cNvPr id="151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70955" y="176405"/>
            <a:ext cx="3458929" cy="1581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2622" y="3005622"/>
            <a:ext cx="5476876" cy="2924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그림 5" descr="그림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6315" y="2102800"/>
            <a:ext cx="3955618" cy="4463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3.</a:t>
            </a:r>
            <a:r>
              <a:t> 접근성 페이지</a:t>
            </a:r>
          </a:p>
        </p:txBody>
      </p:sp>
      <p:sp>
        <p:nvSpPr>
          <p:cNvPr id="158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시맨틱 태그와 </a:t>
            </a:r>
            <a:r>
              <a:t>Wai-Aria</a:t>
            </a:r>
            <a:r>
              <a:t>를 이용해서 접근성 페이지 생성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1"/>
          <p:cNvSpPr txBox="1"/>
          <p:nvPr>
            <p:ph type="title"/>
          </p:nvPr>
        </p:nvSpPr>
        <p:spPr>
          <a:xfrm>
            <a:off x="222603" y="-178519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4.</a:t>
            </a:r>
            <a:r>
              <a:t> 자바스크립트 문법</a:t>
            </a:r>
            <a:r>
              <a:t>,</a:t>
            </a:r>
            <a:r>
              <a:t> 기초</a:t>
            </a:r>
          </a:p>
        </p:txBody>
      </p:sp>
      <p:sp>
        <p:nvSpPr>
          <p:cNvPr id="161" name="내용 개체 틀 2"/>
          <p:cNvSpPr txBox="1"/>
          <p:nvPr>
            <p:ph type="body" idx="1"/>
          </p:nvPr>
        </p:nvSpPr>
        <p:spPr>
          <a:xfrm>
            <a:off x="213984" y="1141511"/>
            <a:ext cx="10939948" cy="5126860"/>
          </a:xfrm>
          <a:prstGeom prst="rect">
            <a:avLst/>
          </a:prstGeom>
        </p:spPr>
        <p:txBody>
          <a:bodyPr/>
          <a:lstStyle/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변수 생성 </a:t>
            </a:r>
            <a:r>
              <a:t>var, let, const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변수 기본 타입 </a:t>
            </a:r>
            <a:r>
              <a:t>(number, string, boolean, object, array, undefined, null)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escape 문자열 \n \t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문자열에 변수 삽입 </a:t>
            </a:r>
            <a:r>
              <a:t>(` </a:t>
            </a:r>
            <a:r>
              <a:t>백틱</a:t>
            </a:r>
            <a:r>
              <a:t>, </a:t>
            </a:r>
            <a:r>
              <a:t>템플릿 리터럴 표기법</a:t>
            </a:r>
            <a:r>
              <a:t>, </a:t>
            </a:r>
            <a:r>
              <a:t>줄바꿈 가능</a:t>
            </a:r>
            <a:r>
              <a:t>[</a:t>
            </a:r>
            <a:r>
              <a:t>기존엔</a:t>
            </a:r>
            <a:r>
              <a:t>\n\t</a:t>
            </a:r>
            <a:r>
              <a:t>사용해야했음</a:t>
            </a:r>
            <a:r>
              <a:t>])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변수 사칙연산 </a:t>
            </a:r>
            <a:r>
              <a:t>+  -  *  /  **  ++  -- (++, --</a:t>
            </a:r>
            <a:r>
              <a:t>는 위치에 따라 다르게 적용</a:t>
            </a:r>
            <a:r>
              <a:t>)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변수 대입 방법 </a:t>
            </a:r>
            <a:r>
              <a:t>=  +=  -=  *=  /=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변수끼리 형변환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=====여기까지 했음=====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조건문 (if, switch, 한줄브라켓, &amp;&amp;  ||)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삼항연산자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다른형태끼리 사칙연산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변수 오브젝트 타입 </a:t>
            </a:r>
            <a:r>
              <a:t>(object,</a:t>
            </a:r>
            <a:r>
              <a:t> </a:t>
            </a:r>
            <a:r>
              <a:t>array, symbol)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조건문 (==, ===)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반복문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변수 호이스팅 </a:t>
            </a:r>
            <a:r>
              <a:t>(function</a:t>
            </a:r>
            <a:r>
              <a:t>은 값 할당</a:t>
            </a:r>
            <a:r>
              <a:t>, var</a:t>
            </a:r>
            <a:r>
              <a:t>은 </a:t>
            </a:r>
            <a:r>
              <a:t>undefined </a:t>
            </a:r>
            <a:r>
              <a:t>값 할당</a:t>
            </a:r>
            <a:r>
              <a:t>, let, const</a:t>
            </a:r>
            <a:r>
              <a:t>는 값 할당</a:t>
            </a:r>
            <a:r>
              <a:t>X) (function</a:t>
            </a:r>
            <a:r>
              <a:t>과 </a:t>
            </a:r>
            <a:r>
              <a:t>var</a:t>
            </a:r>
            <a:r>
              <a:t>이 같은 이름이면 </a:t>
            </a:r>
            <a:r>
              <a:t>function </a:t>
            </a:r>
            <a:r>
              <a:t>먼저 대입</a:t>
            </a:r>
            <a:r>
              <a:t>)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함수 </a:t>
            </a:r>
            <a:r>
              <a:t>(</a:t>
            </a:r>
            <a:r>
              <a:t>함수선언문</a:t>
            </a:r>
            <a:r>
              <a:t>)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익명 함수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화살표 함수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변수에 함수 대입 </a:t>
            </a:r>
            <a:r>
              <a:t>(</a:t>
            </a:r>
            <a:r>
              <a:t>함수표현식</a:t>
            </a:r>
            <a:r>
              <a:t>)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class (원시변수 클래스래퍼)</a:t>
            </a:r>
          </a:p>
          <a:p>
            <a:pPr marL="130301" indent="-130301" defTabSz="521208">
              <a:lnSpc>
                <a:spcPct val="72000"/>
              </a:lnSpc>
              <a:spcBef>
                <a:spcPts val="500"/>
              </a:spcBef>
              <a:defRPr sz="1026"/>
            </a:pPr>
            <a:r>
              <a:t>비트 연산자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5.</a:t>
            </a:r>
            <a:r>
              <a:t> 자바스크립트 파일 분리</a:t>
            </a:r>
          </a:p>
        </p:txBody>
      </p:sp>
      <p:sp>
        <p:nvSpPr>
          <p:cNvPr id="166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&lt;script</a:t>
            </a:r>
            <a:r>
              <a:t> </a:t>
            </a:r>
            <a:r>
              <a:t>src=“index.js”&gt;&lt;/script&gt; [body </a:t>
            </a:r>
            <a:r>
              <a:t>맨밑에 두는 게 좋음</a:t>
            </a:r>
            <a:r>
              <a:t>]</a:t>
            </a:r>
          </a:p>
          <a:p>
            <a:pPr/>
            <a:r>
              <a:t>&lt;link rel="stylesheet" type="text/css" href=“index.css"/&gt;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1. </a:t>
            </a:r>
            <a:r>
              <a:t>환경</a:t>
            </a:r>
            <a:r>
              <a:t> </a:t>
            </a:r>
            <a:r>
              <a:t>설정</a:t>
            </a:r>
          </a:p>
        </p:txBody>
      </p:sp>
      <p:sp>
        <p:nvSpPr>
          <p:cNvPr id="98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VS Code </a:t>
            </a:r>
            <a:r>
              <a:t>및</a:t>
            </a:r>
            <a:r>
              <a:t> </a:t>
            </a:r>
            <a:r>
              <a:t>익스텐션</a:t>
            </a:r>
            <a:r>
              <a:t> </a:t>
            </a:r>
            <a:r>
              <a:t>다운로드</a:t>
            </a:r>
          </a:p>
          <a:p>
            <a:pPr>
              <a:lnSpc>
                <a:spcPct val="81000"/>
              </a:lnSpc>
            </a:pPr>
          </a:p>
          <a:p>
            <a:pPr>
              <a:lnSpc>
                <a:spcPct val="81000"/>
              </a:lnSpc>
            </a:pPr>
            <a:r>
              <a:t>meterial theme, material icon theme</a:t>
            </a:r>
          </a:p>
          <a:p>
            <a:pPr>
              <a:lnSpc>
                <a:spcPct val="81000"/>
              </a:lnSpc>
            </a:pPr>
            <a:r>
              <a:t>prettier</a:t>
            </a:r>
          </a:p>
          <a:p>
            <a:pPr>
              <a:lnSpc>
                <a:spcPct val="81000"/>
              </a:lnSpc>
            </a:pPr>
            <a:r>
              <a:t>bracket pair colorizer</a:t>
            </a:r>
          </a:p>
          <a:p>
            <a:pPr>
              <a:lnSpc>
                <a:spcPct val="81000"/>
              </a:lnSpc>
            </a:pPr>
            <a:r>
              <a:t>indent-rainbow</a:t>
            </a:r>
          </a:p>
          <a:p>
            <a:pPr>
              <a:lnSpc>
                <a:spcPct val="81000"/>
              </a:lnSpc>
            </a:pPr>
            <a:r>
              <a:t>auto rename tag</a:t>
            </a:r>
          </a:p>
          <a:p>
            <a:pPr>
              <a:lnSpc>
                <a:spcPct val="81000"/>
              </a:lnSpc>
            </a:pPr>
            <a:r>
              <a:t>css peek</a:t>
            </a:r>
          </a:p>
          <a:p>
            <a:pPr>
              <a:lnSpc>
                <a:spcPct val="81000"/>
              </a:lnSpc>
            </a:pPr>
            <a:r>
              <a:t>live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2. HTML </a:t>
            </a:r>
            <a:r>
              <a:t>구조</a:t>
            </a:r>
            <a:r>
              <a:t>		</a:t>
            </a:r>
          </a:p>
        </p:txBody>
      </p:sp>
      <p:pic>
        <p:nvPicPr>
          <p:cNvPr id="101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740432"/>
            <a:ext cx="7125759" cy="4742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3. </a:t>
            </a:r>
            <a:r>
              <a:t>태그</a:t>
            </a:r>
            <a:r>
              <a:t> </a:t>
            </a:r>
            <a:r>
              <a:t>구조</a:t>
            </a:r>
          </a:p>
        </p:txBody>
      </p:sp>
      <p:sp>
        <p:nvSpPr>
          <p:cNvPr id="104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자식 태그를 포함할 수 있는 경우 </a:t>
            </a:r>
            <a:r>
              <a:t>:</a:t>
            </a:r>
            <a:r>
              <a:t> </a:t>
            </a:r>
            <a:r>
              <a:t>&lt;div&gt;&lt;/div&gt;</a:t>
            </a:r>
          </a:p>
          <a:p>
            <a:pPr/>
            <a:r>
              <a:t>자식 태그를 포함할 수 없는 경우 </a:t>
            </a:r>
            <a:r>
              <a:t>:</a:t>
            </a:r>
            <a:r>
              <a:t> </a:t>
            </a:r>
            <a:r>
              <a:t>&lt;input /&gt; &lt;img /&gt;</a:t>
            </a:r>
          </a:p>
        </p:txBody>
      </p:sp>
      <p:pic>
        <p:nvPicPr>
          <p:cNvPr id="105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8503" y="3429000"/>
            <a:ext cx="6639841" cy="2465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4. </a:t>
            </a:r>
            <a:r>
              <a:t>자주</a:t>
            </a:r>
            <a:r>
              <a:t> </a:t>
            </a:r>
            <a:r>
              <a:t>쓰는</a:t>
            </a:r>
            <a:r>
              <a:t> </a:t>
            </a:r>
            <a:r>
              <a:t>태그</a:t>
            </a:r>
          </a:p>
        </p:txBody>
      </p:sp>
      <p:sp>
        <p:nvSpPr>
          <p:cNvPr id="108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문자</a:t>
            </a:r>
            <a:r>
              <a:t> </a:t>
            </a:r>
            <a:r>
              <a:t>표시</a:t>
            </a:r>
            <a:r>
              <a:t> : </a:t>
            </a:r>
            <a:r>
              <a:t>h1,</a:t>
            </a:r>
            <a:r>
              <a:t> </a:t>
            </a:r>
            <a:r>
              <a:t>p,</a:t>
            </a:r>
            <a:r>
              <a:t> </a:t>
            </a:r>
            <a:r>
              <a:t>span</a:t>
            </a:r>
            <a:r>
              <a:t>, label</a:t>
            </a:r>
          </a:p>
          <a:p>
            <a:pPr/>
            <a:r>
              <a:t>입력</a:t>
            </a:r>
            <a:r>
              <a:t> : input, textarea</a:t>
            </a:r>
          </a:p>
          <a:p>
            <a:pPr/>
            <a:r>
              <a:t>선택</a:t>
            </a:r>
            <a:r>
              <a:t> : input, select, button</a:t>
            </a:r>
          </a:p>
          <a:p>
            <a:pPr/>
            <a:r>
              <a:t>구조</a:t>
            </a:r>
            <a:r>
              <a:t> : div, table, form, hr, br</a:t>
            </a:r>
          </a:p>
          <a:p>
            <a:pPr/>
            <a:r>
              <a:t>리스트</a:t>
            </a:r>
            <a:r>
              <a:t> : </a:t>
            </a:r>
            <a:r>
              <a:t>ul,</a:t>
            </a:r>
            <a:r>
              <a:t> </a:t>
            </a:r>
            <a:r>
              <a:t>ol,</a:t>
            </a:r>
            <a:r>
              <a:t> li, </a:t>
            </a:r>
            <a:r>
              <a:t>dd,</a:t>
            </a:r>
            <a:r>
              <a:t> </a:t>
            </a:r>
            <a:r>
              <a:t>dl</a:t>
            </a:r>
            <a:r>
              <a:t>, dt</a:t>
            </a:r>
            <a:r>
              <a:t>,</a:t>
            </a:r>
            <a:r>
              <a:t> </a:t>
            </a:r>
            <a:r>
              <a:t>legend</a:t>
            </a:r>
            <a:r>
              <a:t>, caption</a:t>
            </a:r>
          </a:p>
          <a:p>
            <a:pPr/>
            <a:r>
              <a:t>표시</a:t>
            </a:r>
            <a:r>
              <a:t>: img, video,</a:t>
            </a:r>
            <a:r>
              <a:t> </a:t>
            </a:r>
            <a:r>
              <a:t>audio,</a:t>
            </a:r>
            <a:r>
              <a:t> </a:t>
            </a:r>
            <a:r>
              <a:t>canvas</a:t>
            </a:r>
          </a:p>
          <a:p>
            <a:pPr/>
            <a:r>
              <a:t>기타</a:t>
            </a:r>
            <a:r>
              <a:t>: semantics, 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4-1. input tag type</a:t>
            </a:r>
          </a:p>
        </p:txBody>
      </p:sp>
      <p:sp>
        <p:nvSpPr>
          <p:cNvPr id="111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자주</a:t>
            </a:r>
            <a:r>
              <a:t> </a:t>
            </a:r>
            <a:r>
              <a:t>쓰는</a:t>
            </a:r>
            <a:r>
              <a:t> </a:t>
            </a:r>
            <a:r>
              <a:t>타입</a:t>
            </a:r>
            <a:r>
              <a:t> : text, number, file, password, radio, checkbox, hidden</a:t>
            </a:r>
          </a:p>
          <a:p>
            <a:pPr/>
            <a:r>
              <a:t>날짜</a:t>
            </a:r>
            <a:r>
              <a:t>/</a:t>
            </a:r>
            <a:r>
              <a:t>시간</a:t>
            </a:r>
            <a:r>
              <a:t> </a:t>
            </a:r>
            <a:r>
              <a:t>타입</a:t>
            </a:r>
            <a:r>
              <a:t> : date, month, week, time, datetime-local,</a:t>
            </a:r>
          </a:p>
          <a:p>
            <a:pPr/>
            <a:r>
              <a:t>자주</a:t>
            </a:r>
            <a:r>
              <a:t> </a:t>
            </a:r>
            <a:r>
              <a:t>안</a:t>
            </a:r>
            <a:r>
              <a:t> </a:t>
            </a:r>
            <a:r>
              <a:t>쓰이는</a:t>
            </a:r>
            <a:r>
              <a:t> </a:t>
            </a:r>
            <a:r>
              <a:t>타입</a:t>
            </a:r>
            <a:r>
              <a:t> : button, image, color, range, reset, submit, search, url, email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5. </a:t>
            </a:r>
            <a:r>
              <a:t>개발자</a:t>
            </a:r>
            <a:r>
              <a:t> </a:t>
            </a:r>
            <a:r>
              <a:t>도구</a:t>
            </a:r>
          </a:p>
        </p:txBody>
      </p:sp>
      <p:sp>
        <p:nvSpPr>
          <p:cNvPr id="114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Ctrl + Shift + C</a:t>
            </a:r>
          </a:p>
          <a:p>
            <a:pPr/>
            <a:r>
              <a:t>F12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6. </a:t>
            </a:r>
            <a:r>
              <a:t>게시글</a:t>
            </a:r>
            <a:r>
              <a:t> </a:t>
            </a:r>
            <a:r>
              <a:t>뷰어</a:t>
            </a:r>
            <a:r>
              <a:t> </a:t>
            </a:r>
            <a:r>
              <a:t>예제</a:t>
            </a:r>
          </a:p>
        </p:txBody>
      </p:sp>
      <p:pic>
        <p:nvPicPr>
          <p:cNvPr id="117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8315" y="1521304"/>
            <a:ext cx="3359021" cy="522514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8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2213" y="1774875"/>
            <a:ext cx="5070147" cy="471799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7. </a:t>
            </a:r>
            <a:r>
              <a:t>게시글</a:t>
            </a:r>
            <a:r>
              <a:t> </a:t>
            </a:r>
            <a:r>
              <a:t>에디터</a:t>
            </a:r>
            <a:r>
              <a:t> </a:t>
            </a:r>
            <a:r>
              <a:t>예제</a:t>
            </a:r>
          </a:p>
        </p:txBody>
      </p:sp>
      <p:pic>
        <p:nvPicPr>
          <p:cNvPr id="121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1617" y="1398896"/>
            <a:ext cx="6533513" cy="538404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