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.jpeg" ContentType="image/jpeg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https://velog.io/@syoung125/%EC%8B%9C%EB%A7%A8%ED%8B%B1-%ED%83%9C%EA%B7%B8-Semantic-Tag-%EC%9E%98-%EC%82%AC%EC%9A%A9%ED%95%98%EA%B8%B0</a:t>
            </a:r>
          </a:p>
          <a:p>
            <a:pPr/>
          </a:p>
          <a:p>
            <a:pPr/>
            <a:r>
              <a:t>https://geonlee.tistory.com/96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7" name="Shape 1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https://abcdqbbq.tistory.com/76</a:t>
            </a:r>
          </a:p>
          <a:p>
            <a:pPr/>
            <a:r>
              <a:t>https://abcdqbbq.tistory.com/77</a:t>
            </a:r>
          </a:p>
          <a:p>
            <a:pPr/>
            <a:r>
              <a:t>https://abcdqbbq.tistory.com/90?category=843598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Shape 1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https://abcdqbbq.tistory.com/76</a:t>
            </a:r>
          </a:p>
          <a:p>
            <a:pPr/>
            <a:r>
              <a:t>https://abcdqbbq.tistory.com/77</a:t>
            </a:r>
          </a:p>
          <a:p>
            <a:pPr/>
            <a:r>
              <a:t>https://abcdqbbq.tistory.com/90?category=843598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[원시타입 래퍼객체] https://curryyou.tistory.com/184</a:t>
            </a:r>
          </a:p>
          <a:p>
            <a:pPr/>
          </a:p>
          <a:p>
            <a:pPr/>
            <a:r>
              <a:t>[호이스팅] https://gmlwjd9405.github.io/2019/04/22/javascript-hoisting.html</a:t>
            </a:r>
          </a:p>
          <a:p>
            <a:pPr/>
          </a:p>
          <a:p>
            <a:pPr/>
            <a:r>
              <a:t>[템플릿 리터럴] https://eblee-repo.tistory.com/38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21"/>
          </p:nvPr>
        </p:nvSpPr>
        <p:spPr>
          <a:xfrm>
            <a:off x="839786" y="2057400"/>
            <a:ext cx="3932242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2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49" y="6404294"/>
            <a:ext cx="273652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w3.org/TR/html-aria/#docconformance" TargetMode="External"/><Relationship Id="rId4" Type="http://schemas.openxmlformats.org/officeDocument/2006/relationships/hyperlink" Target="https://www.w3.org/TR/html-aria/#case-sensitivity" TargetMode="External"/><Relationship Id="rId5" Type="http://schemas.openxmlformats.org/officeDocument/2006/relationships/image" Target="../media/image8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jpeg"/><Relationship Id="rId5" Type="http://schemas.openxmlformats.org/officeDocument/2006/relationships/image" Target="../media/image9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제목 1"/>
          <p:cNvSpPr txBox="1"/>
          <p:nvPr>
            <p:ph type="ctr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/>
          <a:lstStyle/>
          <a:p>
            <a:pPr/>
            <a:r>
              <a:t>HTML</a:t>
            </a:r>
          </a:p>
        </p:txBody>
      </p:sp>
      <p:sp>
        <p:nvSpPr>
          <p:cNvPr id="95" name="부제목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1. 기초</a:t>
            </a:r>
          </a:p>
          <a:p>
            <a:pPr/>
            <a:br/>
            <a:r>
              <a:t>2022.03.19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8. CSS 기초</a:t>
            </a:r>
          </a:p>
        </p:txBody>
      </p:sp>
      <p:sp>
        <p:nvSpPr>
          <p:cNvPr id="124" name="내용 개체 틀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font-size, font-weight, text-align</a:t>
            </a:r>
          </a:p>
          <a:p>
            <a:pPr marL="0" indent="0">
              <a:buSzTx/>
              <a:buNone/>
            </a:pPr>
            <a:r>
              <a:t>color, background-color</a:t>
            </a:r>
          </a:p>
          <a:p>
            <a:pPr marL="0" indent="0">
              <a:buSzTx/>
              <a:buNone/>
            </a:pPr>
            <a:r>
              <a:t>width, height</a:t>
            </a:r>
          </a:p>
          <a:p>
            <a:pPr marL="0" indent="0">
              <a:buSzTx/>
              <a:buNone/>
            </a:pPr>
            <a:r>
              <a:t>margin, padding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8. 다음 과제		</a:t>
            </a:r>
          </a:p>
        </p:txBody>
      </p:sp>
      <p:sp>
        <p:nvSpPr>
          <p:cNvPr id="127" name="내용 개체 틀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HTML Semantic 구조</a:t>
            </a:r>
          </a:p>
          <a:p>
            <a:pPr/>
            <a:r>
              <a:t>카피 프로젝트</a:t>
            </a:r>
          </a:p>
          <a:p>
            <a:pPr/>
            <a:r>
              <a:t>자바스크립트 문법, 기초</a:t>
            </a:r>
          </a:p>
          <a:p>
            <a:pPr/>
            <a:r>
              <a:t>JS, CSS 파일 분리하고 불러오는 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제목 1"/>
          <p:cNvSpPr txBox="1"/>
          <p:nvPr>
            <p:ph type="ctr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/>
          <a:lstStyle/>
          <a:p>
            <a:pPr/>
            <a:r>
              <a:t>HTML</a:t>
            </a:r>
          </a:p>
        </p:txBody>
      </p:sp>
      <p:sp>
        <p:nvSpPr>
          <p:cNvPr id="130" name="부제목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2. 기초, JS</a:t>
            </a:r>
          </a:p>
          <a:p>
            <a:pPr/>
            <a:br/>
            <a:r>
              <a:t>2022.04.02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1. HTML Semantic 종류</a:t>
            </a:r>
          </a:p>
        </p:txBody>
      </p:sp>
      <p:sp>
        <p:nvSpPr>
          <p:cNvPr id="133" name="내용 개체 틀 2"/>
          <p:cNvSpPr txBox="1"/>
          <p:nvPr>
            <p:ph type="body" sz="half" idx="1"/>
          </p:nvPr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/>
          <a:lstStyle/>
          <a:p>
            <a:pPr/>
            <a:r>
              <a:t>header</a:t>
            </a:r>
          </a:p>
          <a:p>
            <a:pPr/>
            <a:r>
              <a:t>nav</a:t>
            </a:r>
          </a:p>
          <a:p>
            <a:pPr/>
            <a:r>
              <a:t>aside</a:t>
            </a:r>
          </a:p>
          <a:p>
            <a:pPr/>
            <a:r>
              <a:t>main</a:t>
            </a:r>
          </a:p>
          <a:p>
            <a:pPr/>
            <a:r>
              <a:t>footer</a:t>
            </a:r>
          </a:p>
          <a:p>
            <a:pPr/>
            <a:r>
              <a:t>section</a:t>
            </a:r>
          </a:p>
          <a:p>
            <a:pPr/>
            <a:r>
              <a:t>article</a:t>
            </a:r>
          </a:p>
        </p:txBody>
      </p:sp>
      <p:sp>
        <p:nvSpPr>
          <p:cNvPr id="134" name="내용 개체 틀 2"/>
          <p:cNvSpPr txBox="1"/>
          <p:nvPr/>
        </p:nvSpPr>
        <p:spPr>
          <a:xfrm>
            <a:off x="5089702" y="1759661"/>
            <a:ext cx="6218379" cy="4351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+mj-lt"/>
                <a:ea typeface="+mj-ea"/>
                <a:cs typeface="+mj-cs"/>
                <a:sym typeface="맑은 고딕"/>
              </a:defRPr>
            </a:pPr>
            <a:r>
              <a:t>검색엔진최적화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+mj-lt"/>
                <a:ea typeface="+mj-ea"/>
                <a:cs typeface="+mj-cs"/>
                <a:sym typeface="맑은 고딕"/>
              </a:defRPr>
            </a:pPr>
            <a:r>
              <a:t>시각장애인 스크린 리더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+mj-lt"/>
                <a:ea typeface="+mj-ea"/>
                <a:cs typeface="+mj-cs"/>
                <a:sym typeface="맑은 고딕"/>
              </a:defRPr>
            </a:pPr>
            <a:r>
              <a:t>DOM 위치 찾기 편리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+mj-lt"/>
                <a:ea typeface="+mj-ea"/>
                <a:cs typeface="+mj-cs"/>
                <a:sym typeface="맑은 고딕"/>
              </a:defRPr>
            </a:pPr>
            <a:r>
              <a:t>다른 디바이스에서 웹 파악 편리</a:t>
            </a:r>
          </a:p>
        </p:txBody>
      </p:sp>
      <p:pic>
        <p:nvPicPr>
          <p:cNvPr id="13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43982" y="4001294"/>
            <a:ext cx="2181227" cy="25812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1. HTML Semantic 종류</a:t>
            </a:r>
          </a:p>
        </p:txBody>
      </p:sp>
      <p:sp>
        <p:nvSpPr>
          <p:cNvPr id="140" name="내용 개체 틀 2"/>
          <p:cNvSpPr txBox="1"/>
          <p:nvPr>
            <p:ph type="body" sz="half" idx="1"/>
          </p:nvPr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/>
          <a:lstStyle/>
          <a:p>
            <a:pPr/>
            <a:r>
              <a:t>figure</a:t>
            </a:r>
          </a:p>
          <a:p>
            <a:pPr/>
            <a:r>
              <a:t>figcaption</a:t>
            </a:r>
          </a:p>
          <a:p>
            <a:pPr/>
            <a:r>
              <a:t>mark</a:t>
            </a:r>
          </a:p>
          <a:p>
            <a:pPr/>
            <a:r>
              <a:t>details</a:t>
            </a:r>
          </a:p>
          <a:p>
            <a:pPr/>
            <a:r>
              <a:t>summary</a:t>
            </a:r>
          </a:p>
          <a:p>
            <a:pPr/>
            <a:r>
              <a:t>time</a:t>
            </a:r>
          </a:p>
        </p:txBody>
      </p:sp>
      <p:pic>
        <p:nvPicPr>
          <p:cNvPr id="141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6865" y="2240576"/>
            <a:ext cx="5753599" cy="44809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2. Wai-Aria, A11Y</a:t>
            </a:r>
          </a:p>
        </p:txBody>
      </p:sp>
      <p:sp>
        <p:nvSpPr>
          <p:cNvPr id="144" name="내용 개체 틀 2"/>
          <p:cNvSpPr txBox="1"/>
          <p:nvPr>
            <p:ph type="body" idx="1"/>
          </p:nvPr>
        </p:nvSpPr>
        <p:spPr>
          <a:xfrm>
            <a:off x="422787" y="1825625"/>
            <a:ext cx="11769213" cy="4351338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00"/>
            </a:pPr>
            <a:r>
              <a:t>aria tag: 접근성 설명 태그 (aria-checked, aria-selected, aria-disabled)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00"/>
            </a:pPr>
            <a:r>
              <a:t>role: 역할 (checkbox, button, radio…)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00"/>
            </a:pP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00"/>
            </a:pPr>
            <a:r>
              <a:t>올바르게 써야됨 (button으로 적었을 경우 포커스가 잡힐 수 있어야함)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00"/>
            </a:pPr>
            <a:r>
              <a:t>중복되게 적을 필요는 없음 &lt;button role=“button”&gt;버튼&lt;/button&gt;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00"/>
            </a:pP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00"/>
            </a:pPr>
            <a:r>
              <a:t>표준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3" invalidUrl="" action="" tgtFrame="" tooltip="" history="1" highlightClick="0" endSnd="0"/>
              </a:rPr>
              <a:t>https://www.w3.org/TR/html-aria/#docconformance</a:t>
            </a:r>
            <a:endParaRPr>
              <a:solidFill>
                <a:srgbClr val="0563C1"/>
              </a:solidFill>
              <a:uFill>
                <a:solidFill>
                  <a:srgbClr val="0563C1"/>
                </a:solidFill>
              </a:uFill>
            </a:endParaRP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4" invalidUrl="" action="" tgtFrame="" tooltip="" history="1" highlightClick="0" endSnd="0"/>
              </a:rPr>
              <a:t>https://www.w3.org/TR/html-aria/#case-sensitivity</a:t>
            </a:r>
          </a:p>
        </p:txBody>
      </p:sp>
      <p:pic>
        <p:nvPicPr>
          <p:cNvPr id="145" name="그림 4" descr="그림 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70954" y="176405"/>
            <a:ext cx="3458932" cy="15817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2-1. Wai-Aria, A11Y</a:t>
            </a:r>
          </a:p>
        </p:txBody>
      </p:sp>
      <p:sp>
        <p:nvSpPr>
          <p:cNvPr id="150" name="내용 개체 틀 2"/>
          <p:cNvSpPr txBox="1"/>
          <p:nvPr>
            <p:ph type="body" idx="1"/>
          </p:nvPr>
        </p:nvSpPr>
        <p:spPr>
          <a:xfrm>
            <a:off x="422787" y="1825625"/>
            <a:ext cx="11769213" cy="4351338"/>
          </a:xfrm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t>aria-label: 해당 태그에 대해 문자열로 설명</a:t>
            </a:r>
          </a:p>
          <a:p>
            <a:pPr>
              <a:defRPr sz="2000"/>
            </a:pPr>
            <a:r>
              <a:t>aria-labelledby: 특정 id를 가진 다른 태그로 해당 태그를 설명</a:t>
            </a:r>
          </a:p>
        </p:txBody>
      </p:sp>
      <p:pic>
        <p:nvPicPr>
          <p:cNvPr id="151" name="그림 4" descr="그림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70954" y="176405"/>
            <a:ext cx="3458932" cy="1581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2622" y="3005620"/>
            <a:ext cx="5476877" cy="29241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그림 5" descr="그림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56315" y="2102798"/>
            <a:ext cx="3955618" cy="44630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3. 접근성 페이지</a:t>
            </a:r>
          </a:p>
        </p:txBody>
      </p:sp>
      <p:sp>
        <p:nvSpPr>
          <p:cNvPr id="158" name="내용 개체 틀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시맨틱 태그와 Wai-Aria를 이용해서 접근성 페이지 생성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제목 1"/>
          <p:cNvSpPr txBox="1"/>
          <p:nvPr>
            <p:ph type="title"/>
          </p:nvPr>
        </p:nvSpPr>
        <p:spPr>
          <a:xfrm>
            <a:off x="222603" y="-178519"/>
            <a:ext cx="10515601" cy="1325564"/>
          </a:xfrm>
          <a:prstGeom prst="rect">
            <a:avLst/>
          </a:prstGeom>
        </p:spPr>
        <p:txBody>
          <a:bodyPr/>
          <a:lstStyle/>
          <a:p>
            <a:pPr/>
            <a:r>
              <a:t>4. 자바스크립트 문법, 기초</a:t>
            </a:r>
          </a:p>
        </p:txBody>
      </p:sp>
      <p:sp>
        <p:nvSpPr>
          <p:cNvPr id="161" name="내용 개체 틀 2"/>
          <p:cNvSpPr txBox="1"/>
          <p:nvPr>
            <p:ph type="body" idx="1"/>
          </p:nvPr>
        </p:nvSpPr>
        <p:spPr>
          <a:xfrm>
            <a:off x="213982" y="1141510"/>
            <a:ext cx="10939952" cy="5126863"/>
          </a:xfrm>
          <a:prstGeom prst="rect">
            <a:avLst/>
          </a:prstGeom>
        </p:spPr>
        <p:txBody>
          <a:bodyPr/>
          <a:lstStyle/>
          <a:p>
            <a:pPr marL="77098" indent="-77098" defTabSz="308398">
              <a:lnSpc>
                <a:spcPct val="72000"/>
              </a:lnSpc>
              <a:spcBef>
                <a:spcPts val="200"/>
              </a:spcBef>
              <a:defRPr sz="1098"/>
            </a:pPr>
            <a:r>
              <a:t>변수 생성 var, let, const</a:t>
            </a:r>
          </a:p>
          <a:p>
            <a:pPr marL="77098" indent="-77098" defTabSz="308398">
              <a:lnSpc>
                <a:spcPct val="72000"/>
              </a:lnSpc>
              <a:spcBef>
                <a:spcPts val="200"/>
              </a:spcBef>
              <a:defRPr sz="1098"/>
            </a:pPr>
            <a:r>
              <a:t>변수 기본 타입 (number, string, boolean, object, array, undefined, null)</a:t>
            </a:r>
          </a:p>
          <a:p>
            <a:pPr marL="77098" indent="-77098" defTabSz="308398">
              <a:lnSpc>
                <a:spcPct val="72000"/>
              </a:lnSpc>
              <a:spcBef>
                <a:spcPts val="200"/>
              </a:spcBef>
              <a:defRPr sz="1098"/>
            </a:pPr>
            <a:r>
              <a:t>escape 문자열 \n \t</a:t>
            </a:r>
          </a:p>
          <a:p>
            <a:pPr marL="77098" indent="-77098" defTabSz="308398">
              <a:lnSpc>
                <a:spcPct val="72000"/>
              </a:lnSpc>
              <a:spcBef>
                <a:spcPts val="200"/>
              </a:spcBef>
              <a:defRPr sz="1098"/>
            </a:pPr>
          </a:p>
          <a:p>
            <a:pPr marL="77098" indent="-77098" defTabSz="308398">
              <a:lnSpc>
                <a:spcPct val="72000"/>
              </a:lnSpc>
              <a:spcBef>
                <a:spcPts val="200"/>
              </a:spcBef>
              <a:defRPr sz="1098"/>
            </a:pPr>
            <a:r>
              <a:t>문자열에 변수 삽입 (` 백틱, 템플릿 리터럴 표기법, 줄바꿈 가능[기존엔\n\t사용해야했음])</a:t>
            </a:r>
          </a:p>
          <a:p>
            <a:pPr marL="77098" indent="-77098" defTabSz="308398">
              <a:lnSpc>
                <a:spcPct val="72000"/>
              </a:lnSpc>
              <a:spcBef>
                <a:spcPts val="200"/>
              </a:spcBef>
              <a:defRPr sz="1098"/>
            </a:pPr>
          </a:p>
          <a:p>
            <a:pPr marL="77098" indent="-77098" defTabSz="308398">
              <a:lnSpc>
                <a:spcPct val="72000"/>
              </a:lnSpc>
              <a:spcBef>
                <a:spcPts val="200"/>
              </a:spcBef>
              <a:defRPr sz="1098"/>
            </a:pPr>
            <a:r>
              <a:t>변수 사칙연산 +  -  *  /  **  ++  -- (++, --는 위치에 따라 다르게 적용)</a:t>
            </a:r>
          </a:p>
          <a:p>
            <a:pPr marL="77098" indent="-77098" defTabSz="308398">
              <a:lnSpc>
                <a:spcPct val="72000"/>
              </a:lnSpc>
              <a:spcBef>
                <a:spcPts val="200"/>
              </a:spcBef>
              <a:defRPr sz="1098"/>
            </a:pPr>
            <a:r>
              <a:t>변수 대입 방법 =  +=  -=  *=  /=</a:t>
            </a:r>
          </a:p>
          <a:p>
            <a:pPr marL="77098" indent="-77098" defTabSz="308398">
              <a:lnSpc>
                <a:spcPct val="72000"/>
              </a:lnSpc>
              <a:spcBef>
                <a:spcPts val="200"/>
              </a:spcBef>
              <a:defRPr sz="1098"/>
            </a:pPr>
            <a:r>
              <a:t>변수끼리 형변환</a:t>
            </a:r>
          </a:p>
          <a:p>
            <a:pPr marL="77098" indent="-77098" defTabSz="308398">
              <a:lnSpc>
                <a:spcPct val="72000"/>
              </a:lnSpc>
              <a:spcBef>
                <a:spcPts val="200"/>
              </a:spcBef>
              <a:defRPr sz="1098"/>
            </a:pPr>
            <a:r>
              <a:t>조건문 (if, switch, 한줄브라켓, &amp;&amp;  ||)</a:t>
            </a:r>
          </a:p>
          <a:p>
            <a:pPr marL="77098" indent="-77098" defTabSz="308398">
              <a:lnSpc>
                <a:spcPct val="72000"/>
              </a:lnSpc>
              <a:spcBef>
                <a:spcPts val="200"/>
              </a:spcBef>
              <a:defRPr sz="1098"/>
            </a:pPr>
            <a:r>
              <a:t>삼항연산자</a:t>
            </a:r>
          </a:p>
          <a:p>
            <a:pPr marL="77098" indent="-77098" defTabSz="308398">
              <a:lnSpc>
                <a:spcPct val="72000"/>
              </a:lnSpc>
              <a:spcBef>
                <a:spcPts val="200"/>
              </a:spcBef>
              <a:defRPr sz="1098"/>
            </a:pPr>
            <a:r>
              <a:t>다른형태끼리 사칙연산</a:t>
            </a:r>
          </a:p>
          <a:p>
            <a:pPr marL="77098" indent="-77098" defTabSz="308398">
              <a:lnSpc>
                <a:spcPct val="72000"/>
              </a:lnSpc>
              <a:spcBef>
                <a:spcPts val="200"/>
              </a:spcBef>
              <a:defRPr sz="1098"/>
            </a:pPr>
          </a:p>
          <a:p>
            <a:pPr marL="77098" indent="-77098" defTabSz="308398">
              <a:lnSpc>
                <a:spcPct val="72000"/>
              </a:lnSpc>
              <a:spcBef>
                <a:spcPts val="200"/>
              </a:spcBef>
              <a:defRPr sz="1098"/>
            </a:pPr>
            <a:r>
              <a:t>함수 (함수선언문)</a:t>
            </a:r>
          </a:p>
          <a:p>
            <a:pPr marL="77098" indent="-77098" defTabSz="308398">
              <a:lnSpc>
                <a:spcPct val="72000"/>
              </a:lnSpc>
              <a:spcBef>
                <a:spcPts val="200"/>
              </a:spcBef>
              <a:defRPr sz="1098"/>
            </a:pPr>
            <a:r>
              <a:t>익명 함수</a:t>
            </a:r>
          </a:p>
          <a:p>
            <a:pPr marL="77098" indent="-77098" defTabSz="308398">
              <a:lnSpc>
                <a:spcPct val="72000"/>
              </a:lnSpc>
              <a:spcBef>
                <a:spcPts val="200"/>
              </a:spcBef>
              <a:defRPr sz="1098"/>
            </a:pPr>
            <a:r>
              <a:t>화살표 함수</a:t>
            </a:r>
          </a:p>
          <a:p>
            <a:pPr marL="77098" indent="-77098" defTabSz="308398">
              <a:lnSpc>
                <a:spcPct val="72000"/>
              </a:lnSpc>
              <a:spcBef>
                <a:spcPts val="200"/>
              </a:spcBef>
              <a:defRPr sz="1098"/>
            </a:pPr>
            <a:r>
              <a:t>변수에 함수 대입 (함수표현식)</a:t>
            </a:r>
          </a:p>
          <a:p>
            <a:pPr marL="77098" indent="-77098" defTabSz="308398">
              <a:lnSpc>
                <a:spcPct val="72000"/>
              </a:lnSpc>
              <a:spcBef>
                <a:spcPts val="200"/>
              </a:spcBef>
              <a:defRPr sz="1098"/>
            </a:pPr>
          </a:p>
          <a:p>
            <a:pPr marL="77098" indent="-77098" defTabSz="308398">
              <a:lnSpc>
                <a:spcPct val="72000"/>
              </a:lnSpc>
              <a:spcBef>
                <a:spcPts val="200"/>
              </a:spcBef>
              <a:defRPr sz="1098"/>
            </a:pPr>
            <a:r>
              <a:t>변수 오브젝트 타입 (array, set, symbol)</a:t>
            </a:r>
          </a:p>
          <a:p>
            <a:pPr marL="77098" indent="-77098" defTabSz="308398">
              <a:lnSpc>
                <a:spcPct val="72000"/>
              </a:lnSpc>
              <a:spcBef>
                <a:spcPts val="200"/>
              </a:spcBef>
              <a:defRPr sz="1098"/>
            </a:pPr>
            <a:r>
              <a:t>조건문 (==, ===)</a:t>
            </a:r>
          </a:p>
          <a:p>
            <a:pPr marL="77098" indent="-77098" defTabSz="308398">
              <a:lnSpc>
                <a:spcPct val="72000"/>
              </a:lnSpc>
              <a:spcBef>
                <a:spcPts val="200"/>
              </a:spcBef>
              <a:defRPr sz="1098"/>
            </a:pPr>
            <a:r>
              <a:t>반복문</a:t>
            </a:r>
          </a:p>
          <a:p>
            <a:pPr marL="77098" indent="-77098" defTabSz="308398">
              <a:lnSpc>
                <a:spcPct val="72000"/>
              </a:lnSpc>
              <a:spcBef>
                <a:spcPts val="200"/>
              </a:spcBef>
              <a:defRPr sz="1098"/>
            </a:pPr>
            <a:r>
              <a:t>=====여기까지 했음=====</a:t>
            </a:r>
          </a:p>
          <a:p>
            <a:pPr marL="77098" indent="-77098" defTabSz="308398">
              <a:lnSpc>
                <a:spcPct val="72000"/>
              </a:lnSpc>
              <a:spcBef>
                <a:spcPts val="200"/>
              </a:spcBef>
              <a:defRPr sz="1098"/>
            </a:pPr>
          </a:p>
          <a:p>
            <a:pPr marL="77098" indent="-77098" defTabSz="308398">
              <a:lnSpc>
                <a:spcPct val="72000"/>
              </a:lnSpc>
              <a:spcBef>
                <a:spcPts val="200"/>
              </a:spcBef>
              <a:defRPr sz="1098"/>
            </a:pPr>
            <a:r>
              <a:t>변수 오브젝트 타입 (object)</a:t>
            </a:r>
          </a:p>
          <a:p>
            <a:pPr marL="77098" indent="-77098" defTabSz="308398">
              <a:lnSpc>
                <a:spcPct val="72000"/>
              </a:lnSpc>
              <a:spcBef>
                <a:spcPts val="200"/>
              </a:spcBef>
              <a:defRPr sz="1098"/>
            </a:pPr>
            <a:r>
              <a:t>변수 호이스팅 (function은 값 할당, var은 undefined 값 할당, let, const는 값 할당X) (function과 var이 같은 이름이면 function 먼저 대입)</a:t>
            </a:r>
          </a:p>
          <a:p>
            <a:pPr marL="77098" indent="-77098" defTabSz="308398">
              <a:lnSpc>
                <a:spcPct val="72000"/>
              </a:lnSpc>
              <a:spcBef>
                <a:spcPts val="200"/>
              </a:spcBef>
              <a:defRPr sz="1098"/>
            </a:pPr>
            <a:r>
              <a:t>class (원시변수 클래스래퍼)</a:t>
            </a:r>
          </a:p>
          <a:p>
            <a:pPr marL="77098" indent="-77098" defTabSz="308398">
              <a:lnSpc>
                <a:spcPct val="72000"/>
              </a:lnSpc>
              <a:spcBef>
                <a:spcPts val="200"/>
              </a:spcBef>
              <a:defRPr sz="1098"/>
            </a:pPr>
            <a:r>
              <a:t>비트 연산자</a:t>
            </a:r>
          </a:p>
          <a:p>
            <a:pPr marL="77098" indent="-77098" defTabSz="308398">
              <a:lnSpc>
                <a:spcPct val="72000"/>
              </a:lnSpc>
              <a:spcBef>
                <a:spcPts val="200"/>
              </a:spcBef>
              <a:defRPr sz="1098"/>
            </a:pPr>
          </a:p>
          <a:p>
            <a:pPr marL="77098" indent="-77098" defTabSz="308398">
              <a:lnSpc>
                <a:spcPct val="72000"/>
              </a:lnSpc>
              <a:spcBef>
                <a:spcPts val="200"/>
              </a:spcBef>
              <a:defRPr sz="1098"/>
            </a:pPr>
            <a:r>
              <a:t>반응형, DOM</a:t>
            </a:r>
          </a:p>
          <a:p>
            <a:pPr marL="77098" indent="-77098" defTabSz="308398">
              <a:lnSpc>
                <a:spcPct val="72000"/>
              </a:lnSpc>
              <a:spcBef>
                <a:spcPts val="200"/>
              </a:spcBef>
              <a:defRPr sz="1098"/>
            </a:pPr>
            <a:r>
              <a:t>크롤링</a:t>
            </a:r>
          </a:p>
          <a:p>
            <a:pPr marL="77098" indent="-77098" defTabSz="308398">
              <a:lnSpc>
                <a:spcPct val="72000"/>
              </a:lnSpc>
              <a:spcBef>
                <a:spcPts val="200"/>
              </a:spcBef>
              <a:defRPr sz="1098"/>
            </a:pPr>
          </a:p>
          <a:p>
            <a:pPr marL="77098" indent="-77098" defTabSz="308398">
              <a:lnSpc>
                <a:spcPct val="72000"/>
              </a:lnSpc>
              <a:spcBef>
                <a:spcPts val="200"/>
              </a:spcBef>
              <a:defRPr sz="1098"/>
            </a:pPr>
            <a:r>
              <a:t>코테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5. 자바스크립트 파일 분리</a:t>
            </a:r>
          </a:p>
        </p:txBody>
      </p:sp>
      <p:sp>
        <p:nvSpPr>
          <p:cNvPr id="166" name="내용 개체 틀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&lt;script src=“index.js”&gt;&lt;/script&gt; [body 맨밑에 두는 게 좋음]</a:t>
            </a:r>
          </a:p>
          <a:p>
            <a:pPr/>
            <a:r>
              <a:t>&lt;link rel="stylesheet" type="text/css" href=“index.css"/&gt;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1. 환경 설정</a:t>
            </a:r>
          </a:p>
        </p:txBody>
      </p:sp>
      <p:sp>
        <p:nvSpPr>
          <p:cNvPr id="98" name="내용 개체 틀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VS Code 및 익스텐션 다운로드</a:t>
            </a:r>
          </a:p>
          <a:p>
            <a:pPr>
              <a:lnSpc>
                <a:spcPct val="81000"/>
              </a:lnSpc>
            </a:pPr>
          </a:p>
          <a:p>
            <a:pPr>
              <a:lnSpc>
                <a:spcPct val="81000"/>
              </a:lnSpc>
            </a:pPr>
            <a:r>
              <a:t>meterial theme, material icon theme</a:t>
            </a:r>
          </a:p>
          <a:p>
            <a:pPr>
              <a:lnSpc>
                <a:spcPct val="81000"/>
              </a:lnSpc>
            </a:pPr>
            <a:r>
              <a:t>prettier</a:t>
            </a:r>
          </a:p>
          <a:p>
            <a:pPr>
              <a:lnSpc>
                <a:spcPct val="81000"/>
              </a:lnSpc>
            </a:pPr>
            <a:r>
              <a:t>bracket pair colorizer</a:t>
            </a:r>
          </a:p>
          <a:p>
            <a:pPr>
              <a:lnSpc>
                <a:spcPct val="81000"/>
              </a:lnSpc>
            </a:pPr>
            <a:r>
              <a:t>indent-rainbow</a:t>
            </a:r>
          </a:p>
          <a:p>
            <a:pPr>
              <a:lnSpc>
                <a:spcPct val="81000"/>
              </a:lnSpc>
            </a:pPr>
            <a:r>
              <a:t>auto rename tag</a:t>
            </a:r>
          </a:p>
          <a:p>
            <a:pPr>
              <a:lnSpc>
                <a:spcPct val="81000"/>
              </a:lnSpc>
            </a:pPr>
            <a:r>
              <a:t>css peek</a:t>
            </a:r>
          </a:p>
          <a:p>
            <a:pPr>
              <a:lnSpc>
                <a:spcPct val="81000"/>
              </a:lnSpc>
            </a:pPr>
            <a:r>
              <a:t>live server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2. HTML 구조		</a:t>
            </a:r>
          </a:p>
        </p:txBody>
      </p:sp>
      <p:pic>
        <p:nvPicPr>
          <p:cNvPr id="101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1740430"/>
            <a:ext cx="7125759" cy="47420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3. 태그 구조</a:t>
            </a:r>
          </a:p>
        </p:txBody>
      </p:sp>
      <p:sp>
        <p:nvSpPr>
          <p:cNvPr id="104" name="내용 개체 틀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자식 태그를 포함할 수 있는 경우 : &lt;div&gt;&lt;/div&gt;</a:t>
            </a:r>
          </a:p>
          <a:p>
            <a:pPr/>
            <a:r>
              <a:t>자식 태그를 포함할 수 없는 경우 : &lt;input /&gt; &lt;img /&gt;</a:t>
            </a:r>
          </a:p>
        </p:txBody>
      </p:sp>
      <p:pic>
        <p:nvPicPr>
          <p:cNvPr id="105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8501" y="3429000"/>
            <a:ext cx="6639844" cy="24650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4. 자주 쓰는 태그</a:t>
            </a:r>
          </a:p>
        </p:txBody>
      </p:sp>
      <p:sp>
        <p:nvSpPr>
          <p:cNvPr id="108" name="내용 개체 틀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문자 표시 : h1, p, span, label</a:t>
            </a:r>
          </a:p>
          <a:p>
            <a:pPr/>
            <a:r>
              <a:t>입력 : input, textarea</a:t>
            </a:r>
          </a:p>
          <a:p>
            <a:pPr/>
            <a:r>
              <a:t>선택 : input, select, button</a:t>
            </a:r>
          </a:p>
          <a:p>
            <a:pPr/>
            <a:r>
              <a:t>구조 : div, table, form, hr, br</a:t>
            </a:r>
          </a:p>
          <a:p>
            <a:pPr/>
            <a:r>
              <a:t>리스트 : ul, ol, li, dd, dl, dt, legend, caption</a:t>
            </a:r>
          </a:p>
          <a:p>
            <a:pPr/>
            <a:r>
              <a:t>표시: img, video, audio, canvas</a:t>
            </a:r>
          </a:p>
          <a:p>
            <a:pPr/>
            <a:r>
              <a:t>기타: semantics, script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4-1. input tag type</a:t>
            </a:r>
          </a:p>
        </p:txBody>
      </p:sp>
      <p:sp>
        <p:nvSpPr>
          <p:cNvPr id="111" name="내용 개체 틀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자주 쓰는 타입 : text, number, file, password, radio, checkbox, hidden</a:t>
            </a:r>
          </a:p>
          <a:p>
            <a:pPr/>
            <a:r>
              <a:t>날짜/시간 타입 : date, month, week, time, datetime-local,</a:t>
            </a:r>
          </a:p>
          <a:p>
            <a:pPr/>
            <a:r>
              <a:t>자주 안 쓰이는 타입 : button, image, color, range, reset, submit, search, url, email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5. 개발자 도구</a:t>
            </a:r>
          </a:p>
        </p:txBody>
      </p:sp>
      <p:sp>
        <p:nvSpPr>
          <p:cNvPr id="114" name="내용 개체 틀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Ctrl + Shift + C</a:t>
            </a:r>
          </a:p>
          <a:p>
            <a:pPr/>
            <a:r>
              <a:t>F12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6. 게시글 뷰어 예제</a:t>
            </a:r>
          </a:p>
        </p:txBody>
      </p:sp>
      <p:pic>
        <p:nvPicPr>
          <p:cNvPr id="117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8315" y="1521304"/>
            <a:ext cx="3359021" cy="522514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18" name="그림 8" descr="그림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72212" y="1774874"/>
            <a:ext cx="5070150" cy="4718001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7. 게시글 에디터 예제</a:t>
            </a:r>
          </a:p>
        </p:txBody>
      </p:sp>
      <p:pic>
        <p:nvPicPr>
          <p:cNvPr id="121" name="그림 6" descr="그림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1615" y="1398896"/>
            <a:ext cx="6533516" cy="538404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