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7" r:id="rId2"/>
    <p:sldId id="350" r:id="rId3"/>
    <p:sldId id="351" r:id="rId4"/>
    <p:sldId id="352" r:id="rId5"/>
    <p:sldId id="353" r:id="rId6"/>
    <p:sldId id="360" r:id="rId7"/>
    <p:sldId id="354" r:id="rId8"/>
    <p:sldId id="359" r:id="rId9"/>
    <p:sldId id="361" r:id="rId10"/>
    <p:sldId id="362" r:id="rId11"/>
    <p:sldId id="356" r:id="rId12"/>
    <p:sldId id="357" r:id="rId13"/>
    <p:sldId id="358" r:id="rId14"/>
  </p:sldIdLst>
  <p:sldSz cx="12192000" cy="6858000"/>
  <p:notesSz cx="6858000" cy="9144000"/>
  <p:embeddedFontLst>
    <p:embeddedFont>
      <p:font typeface="Times" panose="020206030504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2" roundtripDataSignature="AMtx7mjBjwGkP3Eo1cf5QDCR18hPFXRH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9FF"/>
    <a:srgbClr val="BF9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7F2610-6C24-4C07-A39A-D0211FC8BD4F}">
  <a:tblStyle styleId="{E67F2610-6C24-4C07-A39A-D0211FC8BD4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10" autoAdjust="0"/>
    <p:restoredTop sz="93011" autoAdjust="0"/>
  </p:normalViewPr>
  <p:slideViewPr>
    <p:cSldViewPr snapToGrid="0">
      <p:cViewPr>
        <p:scale>
          <a:sx n="66" d="100"/>
          <a:sy n="66" d="100"/>
        </p:scale>
        <p:origin x="106" y="288"/>
      </p:cViewPr>
      <p:guideLst>
        <p:guide orient="horz" pos="2160"/>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12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124"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2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2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12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26"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og Sharma" userId="322d3ec201ce1d82" providerId="LiveId" clId="{2F230064-0A28-4FC1-8FE9-126333E72EC4}"/>
    <pc:docChg chg="undo custSel addSld delSld modSld">
      <pc:chgData name="Sanyog Sharma" userId="322d3ec201ce1d82" providerId="LiveId" clId="{2F230064-0A28-4FC1-8FE9-126333E72EC4}" dt="2024-10-16T10:44:50.625" v="446" actId="20577"/>
      <pc:docMkLst>
        <pc:docMk/>
      </pc:docMkLst>
      <pc:sldChg chg="modSp mod">
        <pc:chgData name="Sanyog Sharma" userId="322d3ec201ce1d82" providerId="LiveId" clId="{2F230064-0A28-4FC1-8FE9-126333E72EC4}" dt="2024-10-16T10:44:50.625" v="446" actId="20577"/>
        <pc:sldMkLst>
          <pc:docMk/>
          <pc:sldMk cId="0" sldId="257"/>
        </pc:sldMkLst>
        <pc:spChg chg="mod">
          <ac:chgData name="Sanyog Sharma" userId="322d3ec201ce1d82" providerId="LiveId" clId="{2F230064-0A28-4FC1-8FE9-126333E72EC4}" dt="2024-10-16T10:26:56.019" v="354" actId="20577"/>
          <ac:spMkLst>
            <pc:docMk/>
            <pc:sldMk cId="0" sldId="257"/>
            <ac:spMk id="4" creationId="{75FFEC59-BB09-CA2D-A7B4-3AC02A91BD27}"/>
          </ac:spMkLst>
        </pc:spChg>
        <pc:spChg chg="mod">
          <ac:chgData name="Sanyog Sharma" userId="322d3ec201ce1d82" providerId="LiveId" clId="{2F230064-0A28-4FC1-8FE9-126333E72EC4}" dt="2024-10-16T10:44:50.625" v="446" actId="20577"/>
          <ac:spMkLst>
            <pc:docMk/>
            <pc:sldMk cId="0" sldId="257"/>
            <ac:spMk id="174" creationId="{00000000-0000-0000-0000-000000000000}"/>
          </ac:spMkLst>
        </pc:spChg>
      </pc:sldChg>
      <pc:sldChg chg="modSp mod">
        <pc:chgData name="Sanyog Sharma" userId="322d3ec201ce1d82" providerId="LiveId" clId="{2F230064-0A28-4FC1-8FE9-126333E72EC4}" dt="2024-10-16T05:47:59.821" v="116"/>
        <pc:sldMkLst>
          <pc:docMk/>
          <pc:sldMk cId="3340018277" sldId="350"/>
        </pc:sldMkLst>
        <pc:spChg chg="mod">
          <ac:chgData name="Sanyog Sharma" userId="322d3ec201ce1d82" providerId="LiveId" clId="{2F230064-0A28-4FC1-8FE9-126333E72EC4}" dt="2024-10-16T05:47:59.821" v="116"/>
          <ac:spMkLst>
            <pc:docMk/>
            <pc:sldMk cId="3340018277" sldId="350"/>
            <ac:spMk id="8" creationId="{75418370-6B08-9202-E2FD-FD174AADC352}"/>
          </ac:spMkLst>
        </pc:spChg>
      </pc:sldChg>
      <pc:sldChg chg="modSp mod">
        <pc:chgData name="Sanyog Sharma" userId="322d3ec201ce1d82" providerId="LiveId" clId="{2F230064-0A28-4FC1-8FE9-126333E72EC4}" dt="2024-10-16T05:48:14.580" v="131" actId="20577"/>
        <pc:sldMkLst>
          <pc:docMk/>
          <pc:sldMk cId="2158441255" sldId="353"/>
        </pc:sldMkLst>
        <pc:spChg chg="mod">
          <ac:chgData name="Sanyog Sharma" userId="322d3ec201ce1d82" providerId="LiveId" clId="{2F230064-0A28-4FC1-8FE9-126333E72EC4}" dt="2024-10-16T05:48:14.580" v="131" actId="20577"/>
          <ac:spMkLst>
            <pc:docMk/>
            <pc:sldMk cId="2158441255" sldId="353"/>
            <ac:spMk id="8" creationId="{75418370-6B08-9202-E2FD-FD174AADC352}"/>
          </ac:spMkLst>
        </pc:spChg>
      </pc:sldChg>
      <pc:sldChg chg="del">
        <pc:chgData name="Sanyog Sharma" userId="322d3ec201ce1d82" providerId="LiveId" clId="{2F230064-0A28-4FC1-8FE9-126333E72EC4}" dt="2024-10-16T05:48:25.904" v="132" actId="2696"/>
        <pc:sldMkLst>
          <pc:docMk/>
          <pc:sldMk cId="2689001891" sldId="355"/>
        </pc:sldMkLst>
      </pc:sldChg>
      <pc:sldChg chg="modSp mod">
        <pc:chgData name="Sanyog Sharma" userId="322d3ec201ce1d82" providerId="LiveId" clId="{2F230064-0A28-4FC1-8FE9-126333E72EC4}" dt="2024-10-16T05:51:33.656" v="233" actId="20577"/>
        <pc:sldMkLst>
          <pc:docMk/>
          <pc:sldMk cId="685044897" sldId="356"/>
        </pc:sldMkLst>
        <pc:spChg chg="mod">
          <ac:chgData name="Sanyog Sharma" userId="322d3ec201ce1d82" providerId="LiveId" clId="{2F230064-0A28-4FC1-8FE9-126333E72EC4}" dt="2024-10-16T05:51:33.656" v="233" actId="20577"/>
          <ac:spMkLst>
            <pc:docMk/>
            <pc:sldMk cId="685044897" sldId="356"/>
            <ac:spMk id="2" creationId="{E379FCE1-9A77-12F5-CE95-4FD09AFD1CDD}"/>
          </ac:spMkLst>
        </pc:spChg>
      </pc:sldChg>
      <pc:sldChg chg="modSp mod">
        <pc:chgData name="Sanyog Sharma" userId="322d3ec201ce1d82" providerId="LiveId" clId="{2F230064-0A28-4FC1-8FE9-126333E72EC4}" dt="2024-10-16T05:51:37.558" v="235" actId="20577"/>
        <pc:sldMkLst>
          <pc:docMk/>
          <pc:sldMk cId="643860541" sldId="357"/>
        </pc:sldMkLst>
        <pc:spChg chg="mod">
          <ac:chgData name="Sanyog Sharma" userId="322d3ec201ce1d82" providerId="LiveId" clId="{2F230064-0A28-4FC1-8FE9-126333E72EC4}" dt="2024-10-16T05:51:37.558" v="235" actId="20577"/>
          <ac:spMkLst>
            <pc:docMk/>
            <pc:sldMk cId="643860541" sldId="357"/>
            <ac:spMk id="2" creationId="{E379FCE1-9A77-12F5-CE95-4FD09AFD1CDD}"/>
          </ac:spMkLst>
        </pc:spChg>
        <pc:spChg chg="mod">
          <ac:chgData name="Sanyog Sharma" userId="322d3ec201ce1d82" providerId="LiveId" clId="{2F230064-0A28-4FC1-8FE9-126333E72EC4}" dt="2024-10-16T05:49:18.292" v="137" actId="20577"/>
          <ac:spMkLst>
            <pc:docMk/>
            <pc:sldMk cId="643860541" sldId="357"/>
            <ac:spMk id="12" creationId="{2B111F7D-50C5-2C02-5663-0DA477C6C4D3}"/>
          </ac:spMkLst>
        </pc:spChg>
      </pc:sldChg>
      <pc:sldChg chg="modSp mod">
        <pc:chgData name="Sanyog Sharma" userId="322d3ec201ce1d82" providerId="LiveId" clId="{2F230064-0A28-4FC1-8FE9-126333E72EC4}" dt="2024-10-16T05:50:35.751" v="231" actId="20577"/>
        <pc:sldMkLst>
          <pc:docMk/>
          <pc:sldMk cId="3686135782" sldId="359"/>
        </pc:sldMkLst>
        <pc:spChg chg="mod">
          <ac:chgData name="Sanyog Sharma" userId="322d3ec201ce1d82" providerId="LiveId" clId="{2F230064-0A28-4FC1-8FE9-126333E72EC4}" dt="2024-10-16T05:50:35.751" v="231" actId="20577"/>
          <ac:spMkLst>
            <pc:docMk/>
            <pc:sldMk cId="3686135782" sldId="359"/>
            <ac:spMk id="2" creationId="{E379FCE1-9A77-12F5-CE95-4FD09AFD1CDD}"/>
          </ac:spMkLst>
        </pc:spChg>
      </pc:sldChg>
      <pc:sldChg chg="new del">
        <pc:chgData name="Sanyog Sharma" userId="322d3ec201ce1d82" providerId="LiveId" clId="{2F230064-0A28-4FC1-8FE9-126333E72EC4}" dt="2024-10-16T05:52:19.209" v="239" actId="680"/>
        <pc:sldMkLst>
          <pc:docMk/>
          <pc:sldMk cId="13998349" sldId="361"/>
        </pc:sldMkLst>
      </pc:sldChg>
      <pc:sldChg chg="new del">
        <pc:chgData name="Sanyog Sharma" userId="322d3ec201ce1d82" providerId="LiveId" clId="{2F230064-0A28-4FC1-8FE9-126333E72EC4}" dt="2024-10-16T05:52:23.806" v="241" actId="680"/>
        <pc:sldMkLst>
          <pc:docMk/>
          <pc:sldMk cId="501158696" sldId="361"/>
        </pc:sldMkLst>
      </pc:sldChg>
      <pc:sldChg chg="addSp delSp modSp add mod">
        <pc:chgData name="Sanyog Sharma" userId="322d3ec201ce1d82" providerId="LiveId" clId="{2F230064-0A28-4FC1-8FE9-126333E72EC4}" dt="2024-10-16T05:58:06.348" v="316" actId="255"/>
        <pc:sldMkLst>
          <pc:docMk/>
          <pc:sldMk cId="1529899223" sldId="361"/>
        </pc:sldMkLst>
        <pc:spChg chg="mod">
          <ac:chgData name="Sanyog Sharma" userId="322d3ec201ce1d82" providerId="LiveId" clId="{2F230064-0A28-4FC1-8FE9-126333E72EC4}" dt="2024-10-16T05:53:02.501" v="279" actId="20577"/>
          <ac:spMkLst>
            <pc:docMk/>
            <pc:sldMk cId="1529899223" sldId="361"/>
            <ac:spMk id="2" creationId="{857BC2E0-F3BE-7592-F530-1DCB0B6617E3}"/>
          </ac:spMkLst>
        </pc:spChg>
        <pc:spChg chg="add mod">
          <ac:chgData name="Sanyog Sharma" userId="322d3ec201ce1d82" providerId="LiveId" clId="{2F230064-0A28-4FC1-8FE9-126333E72EC4}" dt="2024-10-16T05:58:06.348" v="316" actId="255"/>
          <ac:spMkLst>
            <pc:docMk/>
            <pc:sldMk cId="1529899223" sldId="361"/>
            <ac:spMk id="7" creationId="{C722E013-EF84-AC09-651F-A36682AE71C8}"/>
          </ac:spMkLst>
        </pc:spChg>
        <pc:picChg chg="del">
          <ac:chgData name="Sanyog Sharma" userId="322d3ec201ce1d82" providerId="LiveId" clId="{2F230064-0A28-4FC1-8FE9-126333E72EC4}" dt="2024-10-16T05:52:47.467" v="245" actId="478"/>
          <ac:picMkLst>
            <pc:docMk/>
            <pc:sldMk cId="1529899223" sldId="361"/>
            <ac:picMk id="4" creationId="{90F0FB35-3668-B2D4-FFD8-AA28D596FBF6}"/>
          </ac:picMkLst>
        </pc:picChg>
        <pc:picChg chg="del">
          <ac:chgData name="Sanyog Sharma" userId="322d3ec201ce1d82" providerId="LiveId" clId="{2F230064-0A28-4FC1-8FE9-126333E72EC4}" dt="2024-10-16T05:52:42.438" v="243" actId="478"/>
          <ac:picMkLst>
            <pc:docMk/>
            <pc:sldMk cId="1529899223" sldId="361"/>
            <ac:picMk id="9" creationId="{83511B2C-83B7-E0AE-4677-9951A7DA065D}"/>
          </ac:picMkLst>
        </pc:picChg>
        <pc:picChg chg="del">
          <ac:chgData name="Sanyog Sharma" userId="322d3ec201ce1d82" providerId="LiveId" clId="{2F230064-0A28-4FC1-8FE9-126333E72EC4}" dt="2024-10-16T05:52:45.465" v="244" actId="478"/>
          <ac:picMkLst>
            <pc:docMk/>
            <pc:sldMk cId="1529899223" sldId="361"/>
            <ac:picMk id="10" creationId="{6AE99982-F12C-3D80-2BB7-B4E542718472}"/>
          </ac:picMkLst>
        </pc:picChg>
        <pc:picChg chg="del">
          <ac:chgData name="Sanyog Sharma" userId="322d3ec201ce1d82" providerId="LiveId" clId="{2F230064-0A28-4FC1-8FE9-126333E72EC4}" dt="2024-10-16T05:52:50.340" v="246" actId="478"/>
          <ac:picMkLst>
            <pc:docMk/>
            <pc:sldMk cId="1529899223" sldId="361"/>
            <ac:picMk id="12" creationId="{2715C73E-885B-6C6A-DFEC-FB518635739A}"/>
          </ac:picMkLst>
        </pc:picChg>
      </pc:sldChg>
      <pc:sldChg chg="new del">
        <pc:chgData name="Sanyog Sharma" userId="322d3ec201ce1d82" providerId="LiveId" clId="{2F230064-0A28-4FC1-8FE9-126333E72EC4}" dt="2024-10-16T05:51:59.308" v="237" actId="680"/>
        <pc:sldMkLst>
          <pc:docMk/>
          <pc:sldMk cId="2741214806" sldId="361"/>
        </pc:sldMkLst>
      </pc:sldChg>
      <pc:sldChg chg="modSp add mod">
        <pc:chgData name="Sanyog Sharma" userId="322d3ec201ce1d82" providerId="LiveId" clId="{2F230064-0A28-4FC1-8FE9-126333E72EC4}" dt="2024-10-16T05:58:26.613" v="318" actId="255"/>
        <pc:sldMkLst>
          <pc:docMk/>
          <pc:sldMk cId="462085525" sldId="362"/>
        </pc:sldMkLst>
        <pc:spChg chg="mod">
          <ac:chgData name="Sanyog Sharma" userId="322d3ec201ce1d82" providerId="LiveId" clId="{2F230064-0A28-4FC1-8FE9-126333E72EC4}" dt="2024-10-16T05:58:26.613" v="318" actId="255"/>
          <ac:spMkLst>
            <pc:docMk/>
            <pc:sldMk cId="462085525" sldId="362"/>
            <ac:spMk id="7" creationId="{7D243A38-B190-8CA0-A832-EB5EEEE2CF3B}"/>
          </ac:spMkLst>
        </pc:spChg>
      </pc:sldChg>
      <pc:sldChg chg="new del">
        <pc:chgData name="Sanyog Sharma" userId="322d3ec201ce1d82" providerId="LiveId" clId="{2F230064-0A28-4FC1-8FE9-126333E72EC4}" dt="2024-10-16T05:57:16.172" v="313" actId="47"/>
        <pc:sldMkLst>
          <pc:docMk/>
          <pc:sldMk cId="1549197149" sldId="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23385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18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6727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07D75-256B-06E2-65B2-9F4AA62951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EA239-46ED-FF4F-053D-8B9A3346D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6A3E4-5EA5-56BA-A0CD-E50206C063E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DB4B15-9284-1D55-519E-B7C8AF97197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720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51149-D93A-C724-E08A-6E42DA73CB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5A465-71E8-7235-15F4-2FCC7C5FB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DB8413-E96E-2727-9991-52BA2B1704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3DD31E-CAF1-A4AE-259F-72D06B3B002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947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4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 name="Google Shape;93;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5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5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2" name="Google Shape;142;p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6"/>
        <p:cNvGrpSpPr/>
        <p:nvPr/>
      </p:nvGrpSpPr>
      <p:grpSpPr>
        <a:xfrm>
          <a:off x="0" y="0"/>
          <a:ext cx="0" cy="0"/>
          <a:chOff x="0" y="0"/>
          <a:chExt cx="0" cy="0"/>
        </a:xfrm>
      </p:grpSpPr>
      <p:sp>
        <p:nvSpPr>
          <p:cNvPr id="147" name="Google Shape;147;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7"/>
          <p:cNvSpPr>
            <a:spLocks noGrp="1"/>
          </p:cNvSpPr>
          <p:nvPr>
            <p:ph type="pic" idx="2"/>
          </p:nvPr>
        </p:nvSpPr>
        <p:spPr>
          <a:xfrm>
            <a:off x="5183188" y="987425"/>
            <a:ext cx="6172200" cy="4873625"/>
          </a:xfrm>
          <a:prstGeom prst="rect">
            <a:avLst/>
          </a:prstGeom>
          <a:noFill/>
          <a:ln>
            <a:noFill/>
          </a:ln>
        </p:spPr>
      </p:sp>
      <p:sp>
        <p:nvSpPr>
          <p:cNvPr id="149" name="Google Shape;149;p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0" name="Google Shape;150;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9"/>
        <p:cNvGrpSpPr/>
        <p:nvPr/>
      </p:nvGrpSpPr>
      <p:grpSpPr>
        <a:xfrm>
          <a:off x="0" y="0"/>
          <a:ext cx="0" cy="0"/>
          <a:chOff x="0" y="0"/>
          <a:chExt cx="0" cy="0"/>
        </a:xfrm>
      </p:grpSpPr>
      <p:sp>
        <p:nvSpPr>
          <p:cNvPr id="160" name="Google Shape;160;p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9"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hyperlink" Target="https://en.wikipedia.org/wiki/OpenCV" TargetMode="Externa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cris-dio.blogspot.com/2017/06/your-javascript-hoster.html" TargetMode="External"/><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ctrTitle"/>
          </p:nvPr>
        </p:nvSpPr>
        <p:spPr>
          <a:xfrm>
            <a:off x="304800" y="1328087"/>
            <a:ext cx="11663680" cy="1569074"/>
          </a:xfrm>
          <a:prstGeom prst="rect">
            <a:avLst/>
          </a:prstGeom>
          <a:solidFill>
            <a:srgbClr val="EDEDED"/>
          </a:solidFill>
          <a:ln w="76200" cap="flat" cmpd="sng">
            <a:solidFill>
              <a:schemeClr val="dk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1F3864"/>
              </a:buClr>
              <a:buSzPct val="100000"/>
              <a:buFont typeface="Times"/>
              <a:buNone/>
            </a:pPr>
            <a:br>
              <a:rPr lang="en-IN" sz="5300" b="1" dirty="0">
                <a:solidFill>
                  <a:srgbClr val="1F3864"/>
                </a:solidFill>
                <a:latin typeface="Times"/>
                <a:ea typeface="Times"/>
                <a:cs typeface="Times"/>
                <a:sym typeface="Times"/>
              </a:rPr>
            </a:br>
            <a:br>
              <a:rPr lang="en-IN" sz="5300" b="1" dirty="0">
                <a:solidFill>
                  <a:srgbClr val="1F3864"/>
                </a:solidFill>
                <a:latin typeface="Times"/>
                <a:ea typeface="Times"/>
                <a:cs typeface="Times"/>
                <a:sym typeface="Times"/>
              </a:rPr>
            </a:br>
            <a:r>
              <a:rPr lang="en-IN" sz="5300" b="1" dirty="0">
                <a:solidFill>
                  <a:srgbClr val="1F3864"/>
                </a:solidFill>
                <a:latin typeface="Times"/>
                <a:ea typeface="Times"/>
                <a:cs typeface="Times"/>
                <a:sym typeface="Times"/>
              </a:rPr>
              <a:t>	</a:t>
            </a:r>
            <a:r>
              <a:rPr lang="en-IN" sz="5400" b="1" dirty="0">
                <a:solidFill>
                  <a:srgbClr val="1F3864"/>
                </a:solidFill>
                <a:latin typeface="Times"/>
                <a:ea typeface="Times"/>
                <a:cs typeface="Times"/>
                <a:sym typeface="Times"/>
              </a:rPr>
              <a:t> </a:t>
            </a:r>
            <a:r>
              <a:rPr lang="en-IN" sz="3100" b="1" dirty="0">
                <a:solidFill>
                  <a:srgbClr val="1F3864"/>
                </a:solidFill>
                <a:latin typeface="Times"/>
                <a:ea typeface="Times"/>
                <a:cs typeface="Times"/>
                <a:sym typeface="Times"/>
              </a:rPr>
              <a:t>Seminar on Case Study of Emerging Area of Technology  Progress Report on</a:t>
            </a:r>
            <a:br>
              <a:rPr lang="en-IN" sz="3100" b="1" dirty="0">
                <a:solidFill>
                  <a:srgbClr val="1F3864"/>
                </a:solidFill>
                <a:latin typeface="Times"/>
                <a:ea typeface="Times"/>
                <a:cs typeface="Times"/>
                <a:sym typeface="Times"/>
              </a:rPr>
            </a:br>
            <a:r>
              <a:rPr lang="en-IN" sz="3100" b="1" dirty="0">
                <a:solidFill>
                  <a:srgbClr val="1F3864"/>
                </a:solidFill>
                <a:latin typeface="Times"/>
                <a:ea typeface="Times"/>
                <a:cs typeface="Times"/>
                <a:sym typeface="Times"/>
              </a:rPr>
              <a:t>Topic: “ </a:t>
            </a:r>
            <a:r>
              <a:rPr lang="en-IN" sz="3100" b="1">
                <a:solidFill>
                  <a:srgbClr val="1F3864"/>
                </a:solidFill>
                <a:latin typeface="Times"/>
                <a:ea typeface="Times"/>
                <a:cs typeface="Times"/>
                <a:sym typeface="Times"/>
              </a:rPr>
              <a:t>Fitness Tracker”</a:t>
            </a:r>
            <a:endParaRPr sz="3100" b="1" dirty="0">
              <a:solidFill>
                <a:srgbClr val="002060"/>
              </a:solidFill>
              <a:latin typeface="Times"/>
              <a:ea typeface="Times"/>
              <a:cs typeface="Times"/>
              <a:sym typeface="Times"/>
            </a:endParaRPr>
          </a:p>
        </p:txBody>
      </p:sp>
      <p:pic>
        <p:nvPicPr>
          <p:cNvPr id="3" name="Picture 2">
            <a:extLst>
              <a:ext uri="{FF2B5EF4-FFF2-40B4-BE49-F238E27FC236}">
                <a16:creationId xmlns:a16="http://schemas.microsoft.com/office/drawing/2014/main" id="{159DD3EE-0033-964D-F38E-5502B1844E1A}"/>
              </a:ext>
            </a:extLst>
          </p:cNvPr>
          <p:cNvPicPr>
            <a:picLocks noChangeAspect="1"/>
          </p:cNvPicPr>
          <p:nvPr/>
        </p:nvPicPr>
        <p:blipFill rotWithShape="1">
          <a:blip r:embed="rId3"/>
          <a:srcRect l="10536" t="16197" r="7963" b="26713"/>
          <a:stretch/>
        </p:blipFill>
        <p:spPr>
          <a:xfrm>
            <a:off x="9072880" y="87295"/>
            <a:ext cx="2895600" cy="1158240"/>
          </a:xfrm>
          <a:prstGeom prst="rect">
            <a:avLst/>
          </a:prstGeom>
        </p:spPr>
      </p:pic>
      <p:sp>
        <p:nvSpPr>
          <p:cNvPr id="4" name="Subtitle 3">
            <a:extLst>
              <a:ext uri="{FF2B5EF4-FFF2-40B4-BE49-F238E27FC236}">
                <a16:creationId xmlns:a16="http://schemas.microsoft.com/office/drawing/2014/main" id="{75FFEC59-BB09-CA2D-A7B4-3AC02A91BD27}"/>
              </a:ext>
            </a:extLst>
          </p:cNvPr>
          <p:cNvSpPr>
            <a:spLocks noGrp="1"/>
          </p:cNvSpPr>
          <p:nvPr>
            <p:ph type="subTitle" idx="1"/>
          </p:nvPr>
        </p:nvSpPr>
        <p:spPr>
          <a:xfrm>
            <a:off x="1656217" y="3062266"/>
            <a:ext cx="8960845" cy="3125174"/>
          </a:xfrm>
          <a:solidFill>
            <a:schemeClr val="accent1">
              <a:lumMod val="20000"/>
              <a:lumOff val="80000"/>
            </a:schemeClr>
          </a:solidFill>
        </p:spPr>
        <p:txBody>
          <a:bodyPr>
            <a:noAutofit/>
          </a:bodyPr>
          <a:lstStyle/>
          <a:p>
            <a:r>
              <a:rPr lang="en-IN" b="1" dirty="0">
                <a:solidFill>
                  <a:srgbClr val="002060"/>
                </a:solidFill>
                <a:latin typeface="Times New Roman" panose="02020603050405020304" pitchFamily="18" charset="0"/>
                <a:cs typeface="Times New Roman" panose="02020603050405020304" pitchFamily="18" charset="0"/>
              </a:rPr>
              <a:t>Students Name, </a:t>
            </a:r>
            <a:r>
              <a:rPr lang="en-IN" b="1" dirty="0" err="1">
                <a:solidFill>
                  <a:srgbClr val="002060"/>
                </a:solidFill>
                <a:latin typeface="Times New Roman" panose="02020603050405020304" pitchFamily="18" charset="0"/>
                <a:cs typeface="Times New Roman" panose="02020603050405020304" pitchFamily="18" charset="0"/>
              </a:rPr>
              <a:t>Enrollment</a:t>
            </a:r>
            <a:r>
              <a:rPr lang="en-IN" b="1" dirty="0">
                <a:solidFill>
                  <a:srgbClr val="002060"/>
                </a:solidFill>
                <a:latin typeface="Times New Roman" panose="02020603050405020304" pitchFamily="18" charset="0"/>
                <a:cs typeface="Times New Roman" panose="02020603050405020304" pitchFamily="18" charset="0"/>
              </a:rPr>
              <a:t> No. Branch &amp; Section:</a:t>
            </a:r>
          </a:p>
          <a:p>
            <a:r>
              <a:rPr lang="en-US" b="1" dirty="0">
                <a:solidFill>
                  <a:srgbClr val="002060"/>
                </a:solidFill>
                <a:latin typeface="Times New Roman" panose="02020603050405020304" pitchFamily="18" charset="0"/>
                <a:cs typeface="Times New Roman" panose="02020603050405020304" pitchFamily="18" charset="0"/>
              </a:rPr>
              <a:t>Aman Goel, 10817711922, AI&amp;DS(B)</a:t>
            </a:r>
          </a:p>
          <a:p>
            <a:r>
              <a:rPr lang="en-US" b="1" dirty="0" err="1">
                <a:solidFill>
                  <a:srgbClr val="002060"/>
                </a:solidFill>
                <a:latin typeface="Times New Roman" panose="02020603050405020304" pitchFamily="18" charset="0"/>
                <a:cs typeface="Times New Roman" panose="02020603050405020304" pitchFamily="18" charset="0"/>
              </a:rPr>
              <a:t>Jeetender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singh</a:t>
            </a:r>
            <a:r>
              <a:rPr lang="en-US" b="1" dirty="0">
                <a:solidFill>
                  <a:srgbClr val="002060"/>
                </a:solidFill>
                <a:latin typeface="Times New Roman" panose="02020603050405020304" pitchFamily="18" charset="0"/>
                <a:cs typeface="Times New Roman" panose="02020603050405020304" pitchFamily="18" charset="0"/>
              </a:rPr>
              <a:t> , 10417711922, AI&amp;DS(B)</a:t>
            </a:r>
          </a:p>
          <a:p>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Mohd</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Sameed</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Qadri</a:t>
            </a:r>
            <a:r>
              <a:rPr lang="en-US" b="1" dirty="0">
                <a:solidFill>
                  <a:srgbClr val="002060"/>
                </a:solidFill>
                <a:latin typeface="Times New Roman" panose="02020603050405020304" pitchFamily="18" charset="0"/>
                <a:cs typeface="Times New Roman" panose="02020603050405020304" pitchFamily="18" charset="0"/>
              </a:rPr>
              <a:t>, 09817711922, AI&amp;DS(B)</a:t>
            </a:r>
          </a:p>
          <a:p>
            <a:r>
              <a:rPr lang="en-IN" b="1" dirty="0">
                <a:solidFill>
                  <a:srgbClr val="002060"/>
                </a:solidFill>
                <a:latin typeface="Times New Roman" panose="02020603050405020304" pitchFamily="18" charset="0"/>
                <a:cs typeface="Times New Roman" panose="02020603050405020304" pitchFamily="18" charset="0"/>
              </a:rPr>
              <a:t>Supervisor:  Dr Anshula</a:t>
            </a:r>
          </a:p>
          <a:p>
            <a:endParaRPr lang="en-IN" b="1" dirty="0">
              <a:solidFill>
                <a:srgbClr val="002060"/>
              </a:solidFill>
              <a:latin typeface="Times New Roman" panose="02020603050405020304" pitchFamily="18" charset="0"/>
              <a:cs typeface="Times New Roman" panose="02020603050405020304" pitchFamily="18" charset="0"/>
            </a:endParaRPr>
          </a:p>
          <a:p>
            <a:endParaRPr lang="en-IN" sz="2700"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3D0315-99F6-D6DD-3716-30E56FE43151}"/>
              </a:ext>
            </a:extLst>
          </p:cNvPr>
          <p:cNvPicPr>
            <a:picLocks noChangeAspect="1"/>
          </p:cNvPicPr>
          <p:nvPr/>
        </p:nvPicPr>
        <p:blipFill>
          <a:blip r:embed="rId4"/>
          <a:stretch>
            <a:fillRect/>
          </a:stretch>
        </p:blipFill>
        <p:spPr>
          <a:xfrm>
            <a:off x="8765222" y="6187440"/>
            <a:ext cx="3426778" cy="5007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F2FE-AFCA-A909-4BCC-3BA9A40F5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9D77CA-B8FD-1203-5527-87A6796F0AF6}"/>
              </a:ext>
            </a:extLst>
          </p:cNvPr>
          <p:cNvSpPr>
            <a:spLocks noGrp="1"/>
          </p:cNvSpPr>
          <p:nvPr>
            <p:ph type="title"/>
          </p:nvPr>
        </p:nvSpPr>
        <p:spPr>
          <a:xfrm>
            <a:off x="182880" y="99054"/>
            <a:ext cx="9804862" cy="1052601"/>
          </a:xfrm>
        </p:spPr>
        <p:txBody>
          <a:bodyPr>
            <a:normAutofit/>
          </a:bodyPr>
          <a:lstStyle/>
          <a:p>
            <a:r>
              <a:rPr lang="en-IN" b="1" dirty="0">
                <a:latin typeface="Times New Roman" panose="02020603050405020304" pitchFamily="18" charset="0"/>
                <a:cs typeface="Times New Roman" panose="02020603050405020304" pitchFamily="18" charset="0"/>
              </a:rPr>
              <a:t>5. Methodology</a:t>
            </a:r>
            <a:endParaRPr lang="en-IN" b="1" dirty="0"/>
          </a:p>
        </p:txBody>
      </p:sp>
      <p:pic>
        <p:nvPicPr>
          <p:cNvPr id="3" name="Picture 2">
            <a:extLst>
              <a:ext uri="{FF2B5EF4-FFF2-40B4-BE49-F238E27FC236}">
                <a16:creationId xmlns:a16="http://schemas.microsoft.com/office/drawing/2014/main" id="{7A1F28E0-2DCD-54A4-DBFD-EF3F21F301DD}"/>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47D81CCA-0ABC-37E2-F8F1-BDC82ECCB956}"/>
              </a:ext>
            </a:extLst>
          </p:cNvPr>
          <p:cNvPicPr>
            <a:picLocks noChangeAspect="1"/>
          </p:cNvPicPr>
          <p:nvPr/>
        </p:nvPicPr>
        <p:blipFill>
          <a:blip r:embed="rId4"/>
          <a:stretch>
            <a:fillRect/>
          </a:stretch>
        </p:blipFill>
        <p:spPr>
          <a:xfrm>
            <a:off x="8765222" y="6187440"/>
            <a:ext cx="3426778" cy="500713"/>
          </a:xfrm>
          <a:prstGeom prst="rect">
            <a:avLst/>
          </a:prstGeom>
        </p:spPr>
      </p:pic>
      <p:pic>
        <p:nvPicPr>
          <p:cNvPr id="8" name="Picture 7">
            <a:extLst>
              <a:ext uri="{FF2B5EF4-FFF2-40B4-BE49-F238E27FC236}">
                <a16:creationId xmlns:a16="http://schemas.microsoft.com/office/drawing/2014/main" id="{F8F12ED9-E332-56EE-0362-080ADBAB5CBD}"/>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11" name="Picture 10">
            <a:extLst>
              <a:ext uri="{FF2B5EF4-FFF2-40B4-BE49-F238E27FC236}">
                <a16:creationId xmlns:a16="http://schemas.microsoft.com/office/drawing/2014/main" id="{163FD9B4-DBB8-FFCB-97C4-7635F9345E6D}"/>
              </a:ext>
            </a:extLst>
          </p:cNvPr>
          <p:cNvPicPr>
            <a:picLocks noChangeAspect="1"/>
          </p:cNvPicPr>
          <p:nvPr/>
        </p:nvPicPr>
        <p:blipFill>
          <a:blip r:embed="rId4"/>
          <a:stretch>
            <a:fillRect/>
          </a:stretch>
        </p:blipFill>
        <p:spPr>
          <a:xfrm>
            <a:off x="8765222" y="6218741"/>
            <a:ext cx="3426778" cy="500713"/>
          </a:xfrm>
          <a:prstGeom prst="rect">
            <a:avLst/>
          </a:prstGeom>
        </p:spPr>
      </p:pic>
      <p:sp>
        <p:nvSpPr>
          <p:cNvPr id="7" name="TextBox 6">
            <a:extLst>
              <a:ext uri="{FF2B5EF4-FFF2-40B4-BE49-F238E27FC236}">
                <a16:creationId xmlns:a16="http://schemas.microsoft.com/office/drawing/2014/main" id="{7D243A38-B190-8CA0-A832-EB5EEEE2CF3B}"/>
              </a:ext>
            </a:extLst>
          </p:cNvPr>
          <p:cNvSpPr txBox="1"/>
          <p:nvPr/>
        </p:nvSpPr>
        <p:spPr>
          <a:xfrm>
            <a:off x="613458" y="1493134"/>
            <a:ext cx="10602410" cy="3354765"/>
          </a:xfrm>
          <a:prstGeom prst="rect">
            <a:avLst/>
          </a:prstGeom>
          <a:noFill/>
        </p:spPr>
        <p:txBody>
          <a:bodyPr wrap="square">
            <a:spAutoFit/>
          </a:bodyPr>
          <a:lstStyle/>
          <a:p>
            <a:endParaRPr lang="en-US" dirty="0"/>
          </a:p>
          <a:p>
            <a:r>
              <a:rPr lang="en-US" sz="1800" u="sng" dirty="0"/>
              <a:t>Implement Essential Features</a:t>
            </a:r>
            <a:r>
              <a:rPr lang="en-US" sz="1800" dirty="0"/>
              <a:t>: Add features like online booking, class schedules, a contact form, and a blog.</a:t>
            </a:r>
          </a:p>
          <a:p>
            <a:endParaRPr lang="en-US" sz="1800" dirty="0"/>
          </a:p>
          <a:p>
            <a:r>
              <a:rPr lang="en-US" sz="1800" u="sng" dirty="0"/>
              <a:t>Optimize for SEO</a:t>
            </a:r>
            <a:r>
              <a:rPr lang="en-US" sz="1800" dirty="0"/>
              <a:t>: Use search engine optimization techniques to improve your website's visibility on search engines.</a:t>
            </a:r>
          </a:p>
          <a:p>
            <a:endParaRPr lang="en-US" sz="1800" dirty="0"/>
          </a:p>
          <a:p>
            <a:r>
              <a:rPr lang="en-US" sz="1800" u="sng" dirty="0"/>
              <a:t>Test and Launch</a:t>
            </a:r>
            <a:r>
              <a:rPr lang="en-US" sz="1800" dirty="0"/>
              <a:t>: Test your website thoroughly to ensure everything works correctly. Then, launch your site and promote it through social media and other channels.</a:t>
            </a:r>
          </a:p>
          <a:p>
            <a:endParaRPr lang="en-US" sz="1800" dirty="0"/>
          </a:p>
          <a:p>
            <a:r>
              <a:rPr lang="en-US" sz="1800" u="sng" dirty="0"/>
              <a:t>Maintain and Update</a:t>
            </a:r>
            <a:r>
              <a:rPr lang="en-US" sz="1800" dirty="0"/>
              <a:t>: Regularly update your content, add new features, and ensure your website remains secure and functional</a:t>
            </a:r>
            <a:r>
              <a:rPr lang="en-US" dirty="0"/>
              <a:t>.</a:t>
            </a:r>
          </a:p>
        </p:txBody>
      </p:sp>
    </p:spTree>
    <p:extLst>
      <p:ext uri="{BB962C8B-B14F-4D97-AF65-F5344CB8AC3E}">
        <p14:creationId xmlns:p14="http://schemas.microsoft.com/office/powerpoint/2010/main" val="46208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pPr marL="114300" algn="just">
              <a:buSzPct val="100000"/>
            </a:pPr>
            <a:r>
              <a:rPr lang="en-IN" sz="4500" b="1" dirty="0">
                <a:latin typeface="Times New Roman" panose="02020603050405020304" pitchFamily="18" charset="0"/>
                <a:cs typeface="Times New Roman" panose="02020603050405020304" pitchFamily="18" charset="0"/>
              </a:rPr>
              <a:t>7. Conclusion and </a:t>
            </a:r>
            <a:r>
              <a:rPr lang="en-IN" sz="4800" b="1" dirty="0">
                <a:latin typeface="Times New Roman" panose="02020603050405020304" pitchFamily="18" charset="0"/>
                <a:cs typeface="Times New Roman" panose="02020603050405020304" pitchFamily="18" charset="0"/>
              </a:rPr>
              <a:t>Future Scope</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0" y="1159409"/>
            <a:ext cx="12192000" cy="5698591"/>
          </a:xfrm>
        </p:spPr>
        <p:txBody>
          <a:bodyPr>
            <a:noAutofit/>
          </a:bodyPr>
          <a:lstStyle/>
          <a:p>
            <a:pPr algn="just"/>
            <a:endParaRPr lang="en-US" sz="2400" dirty="0"/>
          </a:p>
          <a:p>
            <a:pPr marL="628650" indent="-514350" algn="just">
              <a:buAutoNum type="arabicPeriod"/>
            </a:pPr>
            <a:r>
              <a:rPr lang="en-IN" sz="3200" dirty="0"/>
              <a:t>Integration of Emerging Technologies.</a:t>
            </a:r>
          </a:p>
          <a:p>
            <a:pPr marL="628650" indent="-514350" algn="just">
              <a:buAutoNum type="arabicPeriod"/>
            </a:pPr>
            <a:r>
              <a:rPr lang="en-IN" sz="3200" dirty="0"/>
              <a:t>Innovations in Health Monitoring and Tracking.</a:t>
            </a:r>
          </a:p>
          <a:p>
            <a:pPr marL="628650" indent="-514350" algn="just">
              <a:buAutoNum type="arabicPeriod"/>
            </a:pPr>
            <a:r>
              <a:rPr lang="en-IN" sz="3200" dirty="0"/>
              <a:t>Enhanced User Engagement and Community Building.</a:t>
            </a:r>
          </a:p>
          <a:p>
            <a:pPr marL="628650" indent="-514350" algn="just">
              <a:buAutoNum type="arabicPeriod"/>
            </a:pPr>
            <a:r>
              <a:rPr lang="en-IN" sz="3200" dirty="0"/>
              <a:t>Ethical and Regulatory Considerations.</a:t>
            </a:r>
          </a:p>
          <a:p>
            <a:pPr marL="628650" indent="-514350" algn="just">
              <a:buAutoNum type="arabicPeriod"/>
            </a:pPr>
            <a:r>
              <a:rPr lang="en-IN" sz="3200" dirty="0"/>
              <a:t>Globalization and Cultural Adaptation.</a:t>
            </a:r>
          </a:p>
          <a:p>
            <a:pPr marL="628650" indent="-514350" algn="just">
              <a:buFont typeface="Arial"/>
              <a:buAutoNum type="arabicPeriod"/>
            </a:pPr>
            <a:r>
              <a:rPr lang="en-IN" sz="3200" dirty="0"/>
              <a:t>Business Models and Monetization Strategies.</a:t>
            </a:r>
          </a:p>
          <a:p>
            <a:pPr marL="628650" indent="-514350" algn="just">
              <a:buFont typeface="Arial"/>
              <a:buAutoNum type="arabicPeriod"/>
            </a:pPr>
            <a:r>
              <a:rPr lang="en-IN" sz="3200" dirty="0"/>
              <a:t>Expansion of Personalization and Customization.</a:t>
            </a:r>
            <a:endParaRPr lang="en-US" sz="3200" dirty="0"/>
          </a:p>
          <a:p>
            <a:pPr marL="628650" indent="-514350" algn="just">
              <a:buAutoNum type="arabicPeriod"/>
            </a:pPr>
            <a:endParaRPr lang="en-US" sz="3200" dirty="0">
              <a:latin typeface="Times New Roman" panose="02020603050405020304" pitchFamily="18" charset="0"/>
              <a:cs typeface="Times New Roman" panose="02020603050405020304" pitchFamily="18" charset="0"/>
            </a:endParaRPr>
          </a:p>
          <a:p>
            <a:pPr marL="11430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4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8. </a:t>
            </a:r>
            <a:r>
              <a:rPr lang="en-IN" sz="4800" b="1" dirty="0">
                <a:latin typeface="Times New Roman" panose="02020603050405020304" pitchFamily="18" charset="0"/>
                <a:cs typeface="Times New Roman" panose="02020603050405020304" pitchFamily="18" charset="0"/>
              </a:rPr>
              <a:t>References </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12" name="TextBox 11">
            <a:extLst>
              <a:ext uri="{FF2B5EF4-FFF2-40B4-BE49-F238E27FC236}">
                <a16:creationId xmlns:a16="http://schemas.microsoft.com/office/drawing/2014/main" id="{2B111F7D-50C5-2C02-5663-0DA477C6C4D3}"/>
              </a:ext>
            </a:extLst>
          </p:cNvPr>
          <p:cNvSpPr txBox="1"/>
          <p:nvPr/>
        </p:nvSpPr>
        <p:spPr>
          <a:xfrm>
            <a:off x="260734" y="1231593"/>
            <a:ext cx="11931266" cy="4708981"/>
          </a:xfrm>
          <a:prstGeom prst="rect">
            <a:avLst/>
          </a:prstGeom>
          <a:noFill/>
        </p:spPr>
        <p:txBody>
          <a:bodyPr wrap="square">
            <a:spAutoFit/>
          </a:bodyPr>
          <a:lstStyle/>
          <a:p>
            <a:r>
              <a:rPr lang="en-IN" sz="2000" dirty="0"/>
              <a:t>1. </a:t>
            </a:r>
            <a:r>
              <a:rPr lang="en-IN" sz="2000" dirty="0" err="1"/>
              <a:t>Hingle</a:t>
            </a:r>
            <a:r>
              <a:rPr lang="en-IN" sz="2000" dirty="0"/>
              <a:t>, M. D., Patrick, H., </a:t>
            </a:r>
            <a:r>
              <a:rPr lang="en-IN" sz="2000" dirty="0" err="1"/>
              <a:t>Sacher</a:t>
            </a:r>
            <a:r>
              <a:rPr lang="en-IN" sz="2000" dirty="0"/>
              <a:t>, P. M., Sweet, C. M., &amp; Evans, M. (2019). Tweets, apps, and pods: Results of the 6-month Mobile Pounds Off Digitally (Mobile POD) randomized weight-loss intervention among adults. *Journal of Medical Internet Research, 21*(1), e11463.</a:t>
            </a:r>
            <a:endParaRPr lang="en-US" sz="2000" dirty="0"/>
          </a:p>
          <a:p>
            <a:r>
              <a:rPr lang="en-IN" sz="2000" dirty="0"/>
              <a:t>2. Johnson, E. A., Dunn, C. G., Pollock, J. W., &amp; Acosta, A. (2021). Personalized health feedback using real-time wearable sensor data enhances engagement, satisfaction, and long-term exercise adherence. *Journal of Medical Internet Research, 23*(2), e19966.</a:t>
            </a:r>
            <a:endParaRPr lang="en-US" sz="2000" dirty="0"/>
          </a:p>
          <a:p>
            <a:r>
              <a:rPr lang="en-IN" sz="2000" dirty="0"/>
              <a:t>3. Lee, J., &amp; Kim, D. (2018). Enjoyment and intention to exercise: A study of virtual reality exercisers. *Computers in Human Behaviour, 83*, 17-23.</a:t>
            </a:r>
            <a:endParaRPr lang="en-US" sz="2000" dirty="0"/>
          </a:p>
          <a:p>
            <a:r>
              <a:rPr lang="en-IN" sz="2000" dirty="0"/>
              <a:t>4. Nguyen, N., Law, R., &amp; Breen, G. M. (2021). The ethics of artificial intelligence in health care: A systematic literature review. *Journal of Medical Internet Research, 23*(4), e27232.</a:t>
            </a:r>
            <a:endParaRPr lang="en-US" sz="2000" dirty="0"/>
          </a:p>
          <a:p>
            <a:r>
              <a:rPr lang="en-IN" sz="2000" dirty="0"/>
              <a:t>5. Patel, M. S., Asch, D. A., &amp; </a:t>
            </a:r>
            <a:r>
              <a:rPr lang="en-IN" sz="2000" dirty="0" err="1"/>
              <a:t>Volpp</a:t>
            </a:r>
            <a:r>
              <a:rPr lang="en-IN" sz="2000" dirty="0"/>
              <a:t>, K. G. (2020). Wearable devices as facilitators, not drivers, of health behaviour change. *Journal of the American Medical Association, 323*(5), 459-460.</a:t>
            </a:r>
            <a:endParaRPr lang="en-US" sz="2000" dirty="0"/>
          </a:p>
          <a:p>
            <a:r>
              <a:rPr lang="en-IN" sz="2000" dirty="0"/>
              <a:t>6. Smith, A., &amp; </a:t>
            </a:r>
            <a:r>
              <a:rPr lang="en-IN" sz="2000" dirty="0" err="1"/>
              <a:t>Tallon</a:t>
            </a:r>
            <a:r>
              <a:rPr lang="en-IN" sz="2000" dirty="0"/>
              <a:t>, P. (2020). Digital transformation in the fitness industry: A qualitative investigation. *Sport Management Review, 23*(3), 516-530.</a:t>
            </a:r>
            <a:endParaRPr lang="en-US" sz="2000" dirty="0"/>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8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4791974"/>
          </a:xfrm>
        </p:spPr>
        <p:txBody>
          <a:bodyPr>
            <a:noAutofit/>
          </a:bodyPr>
          <a:lstStyle/>
          <a:p>
            <a:pPr marL="114300" indent="0" algn="ctr">
              <a:buNone/>
            </a:pPr>
            <a:endParaRPr lang="en-US" sz="8800" dirty="0">
              <a:latin typeface="Times New Roman" panose="02020603050405020304" pitchFamily="18" charset="0"/>
              <a:cs typeface="Times New Roman" panose="02020603050405020304" pitchFamily="18" charset="0"/>
            </a:endParaRPr>
          </a:p>
          <a:p>
            <a:pPr marL="114300" indent="0" algn="ctr">
              <a:buNone/>
            </a:pPr>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60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1493520" y="144485"/>
            <a:ext cx="10515600" cy="1325563"/>
          </a:xfrm>
        </p:spPr>
        <p:txBody>
          <a:bodyPr>
            <a:normAutofit/>
          </a:bodyPr>
          <a:lstStyle/>
          <a:p>
            <a:r>
              <a:rPr lang="en-IN" sz="5400" b="1" dirty="0"/>
              <a:t>Index of Contents</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93901"/>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4791974"/>
          </a:xfrm>
        </p:spPr>
        <p:txBody>
          <a:bodyPr>
            <a:noAutofit/>
          </a:bodyPr>
          <a:lstStyle/>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Introduction &amp; Motivation</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Problem Statement</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Background Study</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Technology Stack</a:t>
            </a:r>
          </a:p>
          <a:p>
            <a:pPr marL="628650" indent="-514350" algn="just">
              <a:buSzPct val="100000"/>
              <a:buFont typeface="Arial"/>
              <a:buAutoNum type="arabicPeriod"/>
            </a:pPr>
            <a:r>
              <a:rPr lang="en-IN" sz="2400" dirty="0">
                <a:latin typeface="Times New Roman" panose="02020603050405020304" pitchFamily="18" charset="0"/>
                <a:cs typeface="Times New Roman" panose="02020603050405020304" pitchFamily="18" charset="0"/>
              </a:rPr>
              <a:t>Research Work Progress</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Methodology </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Conclusion and Future scope</a:t>
            </a:r>
          </a:p>
          <a:p>
            <a:pPr marL="628650" indent="-514350" algn="just">
              <a:buSzPct val="100000"/>
              <a:buAutoNum type="arabicPeriod"/>
            </a:pPr>
            <a:r>
              <a:rPr lang="en-IN" sz="2400" dirty="0">
                <a:latin typeface="Times New Roman" panose="02020603050405020304" pitchFamily="18" charset="0"/>
                <a:cs typeface="Times New Roman" panose="02020603050405020304" pitchFamily="18" charset="0"/>
              </a:rPr>
              <a:t>References </a:t>
            </a:r>
          </a:p>
          <a:p>
            <a:pPr marL="114300" indent="0" algn="just">
              <a:buNone/>
            </a:pP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01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1. Introduction &amp; Motivation</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0" y="1319246"/>
            <a:ext cx="12192000" cy="5368907"/>
          </a:xfrm>
        </p:spPr>
        <p:txBody>
          <a:bodyPr>
            <a:noAutofit/>
          </a:bodyPr>
          <a:lstStyle/>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today's fast-paced world, prioritizing health and fitness can be a daunting task. With demanding schedules, tempting distractions, and a myriad of conflicting information, many individuals struggle to maintain consistent exercise routines and make healthy lifestyle choices. However, investing in one's health is more important than ever, as it directly impacts overall well-being, productivity, and quality of life.</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Motivating individuals to embark on a journey toward better health and fitness is not just about aesthetics; it's about empowering people to live their best lives. By adopting regular exercise and nutritious eating habits, individuals can enhance their physical strength, mental clarity, and emotional resilience. Moreover, a healthy lifestyle reduces the risk of chronic diseases, boosts immune function, and fosters longevity.</a:t>
            </a:r>
            <a:r>
              <a:rPr lang="en-US" sz="2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Yet, despite the myriad of benefits, sustaining motivation for fitness endeavors remains a significant challenge. Many struggle with finding the time, staying consistent, and overcoming obstacles such as lack of knowledge or support. This is where technology can play a transformative role.</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701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pPr marL="114300" algn="just">
              <a:buSzPct val="100000"/>
            </a:pPr>
            <a:r>
              <a:rPr lang="en-IN" sz="4500" b="1" dirty="0">
                <a:latin typeface="Times New Roman" panose="02020603050405020304" pitchFamily="18" charset="0"/>
                <a:cs typeface="Times New Roman" panose="02020603050405020304" pitchFamily="18" charset="0"/>
              </a:rPr>
              <a:t>2. </a:t>
            </a:r>
            <a:r>
              <a:rPr lang="en-IN" sz="4800" b="1" dirty="0">
                <a:latin typeface="Times New Roman" panose="02020603050405020304" pitchFamily="18" charset="0"/>
                <a:cs typeface="Times New Roman" panose="02020603050405020304" pitchFamily="18" charset="0"/>
              </a:rPr>
              <a:t>Problem Statement</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839787" y="1395466"/>
            <a:ext cx="10515599" cy="3684588"/>
          </a:xfrm>
        </p:spPr>
        <p:txBody>
          <a:bodyPr>
            <a:noAutofit/>
          </a:bodyPr>
          <a:lstStyle/>
          <a:p>
            <a:pPr marL="114300" indent="0" algn="just">
              <a:buNone/>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Many individuals struggle to maintain consistent exercise routines and healthy lifestyles due to various reasons such as lack of motivation, time constraints, and difficulty tracking progress. Existing fitness sites often fail to address these challenges effectively, resulting in user disengagement and limited long-term success. Therefore, there is a need for a comprehensive fitness site that not only provides personalized workout plans and nutrition guidance but also offers motivation, accountability, and intuitive tracking features to help users stay committed and achieve their health and fitness goals.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7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53104" y="0"/>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3. </a:t>
            </a:r>
            <a:r>
              <a:rPr lang="en-IN" sz="4800" b="1" dirty="0">
                <a:latin typeface="Times New Roman" panose="02020603050405020304" pitchFamily="18" charset="0"/>
                <a:cs typeface="Times New Roman" panose="02020603050405020304" pitchFamily="18" charset="0"/>
              </a:rPr>
              <a:t>Background Study</a:t>
            </a:r>
            <a:endParaRPr lang="en-IN" sz="4500"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1" y="1110598"/>
            <a:ext cx="12192000" cy="5577555"/>
          </a:xfrm>
        </p:spPr>
        <p:txBody>
          <a:bodyPr>
            <a:noAutofit/>
          </a:bodyPr>
          <a:lstStyle/>
          <a:p>
            <a:pPr marL="11430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Before developing a fitness  site, conducting thorough background research is essential to understand the  user needs, existing solutions, and emerging trends. Here are some key areas to focus on during the background study:</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Market Analysis: Identify the target audience and analyze the market trends.</a:t>
            </a:r>
          </a:p>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User need assessment: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Identify common obstacles that prevent individuals from sticking to their fitness routines, such as lack of time, motivation, knowledge, or social support.</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Explore integration possibilities: Investigate potential integrations with wearable devices, health trackers, nutrition databases, social media platforms, and other third-party services.</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data privacy and security: Understand the legal and ethical considerations related to storing and handling users' health  data to ensure compliance with regulations like GDPR and HIPAA.</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Study behavioral psychology: Explore principles of behavior change, motivation, habit formation, and goal setting to design features that encourage sustained engagement and adherence.</a:t>
            </a:r>
          </a:p>
          <a:p>
            <a:pPr marL="114300" indent="0" algn="just">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44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535C9B-DA8E-4B7B-2DA8-4EC9664CF618}"/>
              </a:ext>
            </a:extLst>
          </p:cNvPr>
          <p:cNvSpPr txBox="1"/>
          <p:nvPr/>
        </p:nvSpPr>
        <p:spPr>
          <a:xfrm>
            <a:off x="0" y="1533465"/>
            <a:ext cx="12192000" cy="5324535"/>
          </a:xfrm>
          <a:prstGeom prst="rect">
            <a:avLst/>
          </a:prstGeom>
          <a:noFill/>
        </p:spPr>
        <p:txBody>
          <a:bodyPr wrap="square">
            <a:spAutoFit/>
          </a:bodyPr>
          <a:lstStyle/>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Research workout plans: Curate a variety of workout routines tailored to different fitness levels, goals, and preferences, including strength training, cardio, yoga, HIIT, etc.</a:t>
            </a:r>
          </a:p>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Explore nutrition guidance: Provide evidence-based nutritional information, meal plans, recipes, and calorie tracking tools to support users' dietary goals and optimize performance.</a:t>
            </a:r>
          </a:p>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multimedia resources: Incorporate videos, tutorials, audio guides, and written content to enhance users' learning experience and ensure proper form and technique.</a:t>
            </a:r>
          </a:p>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Leverage gamification: Learn from gamification techniques to incorporate elements like rewards, challenges, progress tracking, and social interactions to make the fitness journey more engaging and enjoyable.</a:t>
            </a:r>
          </a:p>
          <a:p>
            <a:pPr algn="just">
              <a:buFont typeface="Arial" panose="020B0604020202020204" pitchFamily="34" charset="0"/>
              <a:buChar char="•"/>
            </a:pP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Leverage gamification: Learn from gamification techniques to incorporate elements like rewards, challenges, progress tracking, and social interactions to make the fitness journey more engaging and enjoyable.</a:t>
            </a:r>
          </a:p>
          <a:p>
            <a:pPr algn="l">
              <a:buFont typeface="Arial" panose="020B0604020202020204" pitchFamily="34" charset="0"/>
              <a:buChar char="•"/>
            </a:pPr>
            <a:endParaRPr lang="en-US" sz="1800" b="0" i="0" dirty="0">
              <a:solidFill>
                <a:schemeClr val="tx1"/>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EED0340-6697-06A7-745F-9524DE871C94}"/>
              </a:ext>
            </a:extLst>
          </p:cNvPr>
          <p:cNvSpPr txBox="1"/>
          <p:nvPr/>
        </p:nvSpPr>
        <p:spPr>
          <a:xfrm>
            <a:off x="562706" y="273167"/>
            <a:ext cx="6189784" cy="784830"/>
          </a:xfrm>
          <a:prstGeom prst="rect">
            <a:avLst/>
          </a:prstGeom>
          <a:noFill/>
        </p:spPr>
        <p:txBody>
          <a:bodyPr wrap="square">
            <a:spAutoFit/>
          </a:bodyPr>
          <a:lstStyle/>
          <a:p>
            <a:r>
              <a:rPr lang="en-IN" sz="4500" b="1" dirty="0">
                <a:latin typeface="Times New Roman" panose="02020603050405020304" pitchFamily="18" charset="0"/>
                <a:cs typeface="Times New Roman" panose="02020603050405020304" pitchFamily="18" charset="0"/>
              </a:rPr>
              <a:t>3. Background Study</a:t>
            </a:r>
            <a:endParaRPr lang="en-IN" sz="4500" dirty="0"/>
          </a:p>
        </p:txBody>
      </p:sp>
    </p:spTree>
    <p:extLst>
      <p:ext uri="{BB962C8B-B14F-4D97-AF65-F5344CB8AC3E}">
        <p14:creationId xmlns:p14="http://schemas.microsoft.com/office/powerpoint/2010/main" val="395450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722959" y="161006"/>
            <a:ext cx="10515600" cy="1325563"/>
          </a:xfrm>
        </p:spPr>
        <p:txBody>
          <a:bodyPr>
            <a:normAutofit/>
          </a:bodyPr>
          <a:lstStyle/>
          <a:p>
            <a:pPr marL="114300" algn="just">
              <a:buSzPct val="100000"/>
            </a:pPr>
            <a:r>
              <a:rPr lang="en-IN" sz="4500" b="1" dirty="0">
                <a:latin typeface="Times New Roman" panose="02020603050405020304" pitchFamily="18" charset="0"/>
                <a:cs typeface="Times New Roman" panose="02020603050405020304" pitchFamily="18" charset="0"/>
              </a:rPr>
              <a:t>4. </a:t>
            </a:r>
            <a:r>
              <a:rPr lang="en-IN" sz="4800" b="1" dirty="0">
                <a:latin typeface="Times New Roman" panose="02020603050405020304" pitchFamily="18" charset="0"/>
                <a:cs typeface="Times New Roman" panose="02020603050405020304" pitchFamily="18" charset="0"/>
              </a:rPr>
              <a:t>Technology Stack</a:t>
            </a:r>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2"/>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3"/>
          <a:stretch>
            <a:fillRect/>
          </a:stretch>
        </p:blipFill>
        <p:spPr>
          <a:xfrm>
            <a:off x="8765222" y="6187440"/>
            <a:ext cx="3426778" cy="500713"/>
          </a:xfrm>
          <a:prstGeom prst="rect">
            <a:avLst/>
          </a:prstGeom>
        </p:spPr>
      </p:pic>
      <p:sp>
        <p:nvSpPr>
          <p:cNvPr id="8" name="Text Placeholder 7">
            <a:extLst>
              <a:ext uri="{FF2B5EF4-FFF2-40B4-BE49-F238E27FC236}">
                <a16:creationId xmlns:a16="http://schemas.microsoft.com/office/drawing/2014/main" id="{75418370-6B08-9202-E2FD-FD174AADC352}"/>
              </a:ext>
            </a:extLst>
          </p:cNvPr>
          <p:cNvSpPr>
            <a:spLocks noGrp="1"/>
          </p:cNvSpPr>
          <p:nvPr>
            <p:ph type="body" idx="2"/>
          </p:nvPr>
        </p:nvSpPr>
        <p:spPr>
          <a:xfrm>
            <a:off x="0" y="1201258"/>
            <a:ext cx="12192000" cy="5656742"/>
          </a:xfrm>
        </p:spPr>
        <p:txBody>
          <a:bodyPr>
            <a:noAutofit/>
          </a:bodyPr>
          <a:lstStyle/>
          <a:p>
            <a:pPr marL="114300" indent="0" algn="just">
              <a:buNone/>
            </a:pPr>
            <a:endParaRPr lang="en-US" sz="3300" dirty="0">
              <a:latin typeface="Times New Roman" panose="02020603050405020304" pitchFamily="18" charset="0"/>
              <a:cs typeface="Times New Roman" panose="02020603050405020304" pitchFamily="18" charset="0"/>
            </a:endParaRPr>
          </a:p>
          <a:p>
            <a:pPr marL="114300" indent="0" algn="just">
              <a:buNone/>
            </a:pPr>
            <a:endParaRPr lang="en-US" sz="3300" dirty="0">
              <a:latin typeface="Times New Roman" panose="02020603050405020304" pitchFamily="18" charset="0"/>
              <a:cs typeface="Times New Roman" panose="02020603050405020304" pitchFamily="18" charset="0"/>
            </a:endParaRPr>
          </a:p>
          <a:p>
            <a:pPr marL="114300" indent="0" algn="just">
              <a:buNone/>
            </a:pPr>
            <a:r>
              <a:rPr lang="en-US" sz="3300" dirty="0">
                <a:latin typeface="Times New Roman" panose="02020603050405020304" pitchFamily="18" charset="0"/>
                <a:cs typeface="Times New Roman" panose="02020603050405020304" pitchFamily="18" charset="0"/>
              </a:rPr>
              <a:t>         Python    </a:t>
            </a:r>
          </a:p>
          <a:p>
            <a:pPr marL="114300" indent="0" algn="just">
              <a:buNone/>
            </a:pPr>
            <a:endParaRPr lang="en-US" sz="3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85" y="1088900"/>
            <a:ext cx="1539005" cy="15390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0887" y="3244879"/>
            <a:ext cx="2137959" cy="239593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4016" y="1257888"/>
            <a:ext cx="3241694" cy="1571884"/>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11460" r="83447" b="54950"/>
          <a:stretch/>
        </p:blipFill>
        <p:spPr>
          <a:xfrm>
            <a:off x="460649" y="3493082"/>
            <a:ext cx="2396836" cy="1899534"/>
          </a:xfrm>
          <a:prstGeom prst="rect">
            <a:avLst/>
          </a:prstGeom>
        </p:spPr>
      </p:pic>
      <p:pic>
        <p:nvPicPr>
          <p:cNvPr id="1026" name="Picture 2" descr="PyCharm - Wikipedia">
            <a:extLst>
              <a:ext uri="{FF2B5EF4-FFF2-40B4-BE49-F238E27FC236}">
                <a16:creationId xmlns:a16="http://schemas.microsoft.com/office/drawing/2014/main" id="{8B185DCA-DE20-5050-4E23-E8A8ACF66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220710"/>
            <a:ext cx="1894192" cy="18941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AI: GPT-4's New Tool-Using Ability Opens up a Whole Range of ...">
            <a:extLst>
              <a:ext uri="{FF2B5EF4-FFF2-40B4-BE49-F238E27FC236}">
                <a16:creationId xmlns:a16="http://schemas.microsoft.com/office/drawing/2014/main" id="{611C5C5D-CF8C-DAD1-AD44-29F40FC615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7127" y="3769242"/>
            <a:ext cx="2736007" cy="15390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9EACFA1-474B-4C6E-95DE-F259A153475F}"/>
              </a:ext>
            </a:extLst>
          </p:cNvPr>
          <p:cNvPicPr>
            <a:picLocks noChangeAspect="1" noChangeArrowheads="1"/>
          </p:cNvPicPr>
          <p:nvPr/>
        </p:nvPicPr>
        <p:blipFill>
          <a:blip r:embed="rId10">
            <a:extLst>
              <a:ext uri="{837473B0-CC2E-450A-ABE3-18F120FF3D39}">
                <a1611:picAttrSrcUrl xmlns:a1611="http://schemas.microsoft.com/office/drawing/2016/11/main" r:id="rId11"/>
              </a:ext>
            </a:extLst>
          </a:blip>
          <a:srcRect/>
          <a:stretch/>
        </p:blipFill>
        <p:spPr bwMode="auto">
          <a:xfrm>
            <a:off x="9344367" y="1086330"/>
            <a:ext cx="1894192" cy="1894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1619313C-E43F-4225-8A16-9D91C4A55E1F}"/>
              </a:ext>
            </a:extLst>
          </p:cNvPr>
          <p:cNvPicPr>
            <a:picLocks noChangeAspect="1" noChangeArrowheads="1"/>
          </p:cNvPicPr>
          <p:nvPr/>
        </p:nvPicPr>
        <p:blipFill>
          <a:blip r:embed="rId12">
            <a:extLst>
              <a:ext uri="{837473B0-CC2E-450A-ABE3-18F120FF3D39}">
                <a1611:picAttrSrcUrl xmlns:a1611="http://schemas.microsoft.com/office/drawing/2016/11/main" r:id="rId13"/>
              </a:ext>
            </a:extLst>
          </a:blip>
          <a:srcRect/>
          <a:stretch/>
        </p:blipFill>
        <p:spPr bwMode="auto">
          <a:xfrm>
            <a:off x="9834898" y="3438532"/>
            <a:ext cx="1535831" cy="189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52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CE1-9A77-12F5-CE95-4FD09AFD1CDD}"/>
              </a:ext>
            </a:extLst>
          </p:cNvPr>
          <p:cNvSpPr>
            <a:spLocks noGrp="1"/>
          </p:cNvSpPr>
          <p:nvPr>
            <p:ph type="title"/>
          </p:nvPr>
        </p:nvSpPr>
        <p:spPr>
          <a:xfrm>
            <a:off x="182880" y="99054"/>
            <a:ext cx="9804862" cy="1052601"/>
          </a:xfrm>
        </p:spPr>
        <p:txBody>
          <a:bodyPr>
            <a:normAutofit/>
          </a:bodyPr>
          <a:lstStyle/>
          <a:p>
            <a:r>
              <a:rPr lang="en-IN" b="1" dirty="0">
                <a:latin typeface="Times New Roman" panose="02020603050405020304" pitchFamily="18" charset="0"/>
                <a:cs typeface="Times New Roman" panose="02020603050405020304" pitchFamily="18" charset="0"/>
              </a:rPr>
              <a:t>5. Research work Progress</a:t>
            </a:r>
            <a:endParaRPr lang="en-IN" b="1" dirty="0"/>
          </a:p>
        </p:txBody>
      </p:sp>
      <p:pic>
        <p:nvPicPr>
          <p:cNvPr id="3" name="Picture 2">
            <a:extLst>
              <a:ext uri="{FF2B5EF4-FFF2-40B4-BE49-F238E27FC236}">
                <a16:creationId xmlns:a16="http://schemas.microsoft.com/office/drawing/2014/main" id="{24A3FB24-0BE8-6763-BB6B-288D627B057E}"/>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D1742547-1501-DDAE-CD8D-E010DBE510F2}"/>
              </a:ext>
            </a:extLst>
          </p:cNvPr>
          <p:cNvPicPr>
            <a:picLocks noChangeAspect="1"/>
          </p:cNvPicPr>
          <p:nvPr/>
        </p:nvPicPr>
        <p:blipFill>
          <a:blip r:embed="rId4"/>
          <a:stretch>
            <a:fillRect/>
          </a:stretch>
        </p:blipFill>
        <p:spPr>
          <a:xfrm>
            <a:off x="8765222" y="6187440"/>
            <a:ext cx="3426778" cy="500713"/>
          </a:xfrm>
          <a:prstGeom prst="rect">
            <a:avLst/>
          </a:prstGeom>
        </p:spPr>
      </p:pic>
      <p:pic>
        <p:nvPicPr>
          <p:cNvPr id="8" name="Picture 7">
            <a:extLst>
              <a:ext uri="{FF2B5EF4-FFF2-40B4-BE49-F238E27FC236}">
                <a16:creationId xmlns:a16="http://schemas.microsoft.com/office/drawing/2014/main" id="{0A64CA07-C323-4847-8191-5F6C7D48468C}"/>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9" name="Picture 8">
            <a:extLst>
              <a:ext uri="{FF2B5EF4-FFF2-40B4-BE49-F238E27FC236}">
                <a16:creationId xmlns:a16="http://schemas.microsoft.com/office/drawing/2014/main" id="{689CD9A3-67C3-4AD0-AB94-1E4D1D57E56C}"/>
              </a:ext>
            </a:extLst>
          </p:cNvPr>
          <p:cNvPicPr>
            <a:picLocks noChangeAspect="1"/>
          </p:cNvPicPr>
          <p:nvPr/>
        </p:nvPicPr>
        <p:blipFill>
          <a:blip r:embed="rId5"/>
          <a:srcRect/>
          <a:stretch/>
        </p:blipFill>
        <p:spPr>
          <a:xfrm>
            <a:off x="12011" y="1177356"/>
            <a:ext cx="5849945" cy="2836951"/>
          </a:xfrm>
          <a:prstGeom prst="rect">
            <a:avLst/>
          </a:prstGeom>
        </p:spPr>
      </p:pic>
      <p:pic>
        <p:nvPicPr>
          <p:cNvPr id="10" name="Picture 9">
            <a:extLst>
              <a:ext uri="{FF2B5EF4-FFF2-40B4-BE49-F238E27FC236}">
                <a16:creationId xmlns:a16="http://schemas.microsoft.com/office/drawing/2014/main" id="{BD064B6F-EDB8-4889-A3A5-26F3BFE7FDE7}"/>
              </a:ext>
            </a:extLst>
          </p:cNvPr>
          <p:cNvPicPr>
            <a:picLocks noChangeAspect="1"/>
          </p:cNvPicPr>
          <p:nvPr/>
        </p:nvPicPr>
        <p:blipFill>
          <a:blip r:embed="rId6"/>
          <a:srcRect t="10821" b="10821"/>
          <a:stretch/>
        </p:blipFill>
        <p:spPr>
          <a:xfrm>
            <a:off x="5796449" y="1151655"/>
            <a:ext cx="6198447" cy="2719402"/>
          </a:xfrm>
          <a:prstGeom prst="rect">
            <a:avLst/>
          </a:prstGeom>
        </p:spPr>
      </p:pic>
      <p:pic>
        <p:nvPicPr>
          <p:cNvPr id="11" name="Picture 10">
            <a:extLst>
              <a:ext uri="{FF2B5EF4-FFF2-40B4-BE49-F238E27FC236}">
                <a16:creationId xmlns:a16="http://schemas.microsoft.com/office/drawing/2014/main" id="{06BC1EF7-3AA4-4E01-AA54-73014886EF84}"/>
              </a:ext>
            </a:extLst>
          </p:cNvPr>
          <p:cNvPicPr>
            <a:picLocks noChangeAspect="1"/>
          </p:cNvPicPr>
          <p:nvPr/>
        </p:nvPicPr>
        <p:blipFill>
          <a:blip r:embed="rId4"/>
          <a:stretch>
            <a:fillRect/>
          </a:stretch>
        </p:blipFill>
        <p:spPr>
          <a:xfrm>
            <a:off x="8765222" y="6218741"/>
            <a:ext cx="3426778" cy="500713"/>
          </a:xfrm>
          <a:prstGeom prst="rect">
            <a:avLst/>
          </a:prstGeom>
        </p:spPr>
      </p:pic>
      <p:pic>
        <p:nvPicPr>
          <p:cNvPr id="12" name="Picture 11">
            <a:extLst>
              <a:ext uri="{FF2B5EF4-FFF2-40B4-BE49-F238E27FC236}">
                <a16:creationId xmlns:a16="http://schemas.microsoft.com/office/drawing/2014/main" id="{E54FF159-6C9B-4065-9045-FDC0311E795A}"/>
              </a:ext>
            </a:extLst>
          </p:cNvPr>
          <p:cNvPicPr>
            <a:picLocks noChangeAspect="1"/>
          </p:cNvPicPr>
          <p:nvPr/>
        </p:nvPicPr>
        <p:blipFill>
          <a:blip r:embed="rId7"/>
          <a:srcRect/>
          <a:stretch/>
        </p:blipFill>
        <p:spPr>
          <a:xfrm>
            <a:off x="77519" y="3998686"/>
            <a:ext cx="5718930" cy="2686705"/>
          </a:xfrm>
          <a:prstGeom prst="rect">
            <a:avLst/>
          </a:prstGeom>
        </p:spPr>
      </p:pic>
      <p:pic>
        <p:nvPicPr>
          <p:cNvPr id="4" name="Picture 3">
            <a:extLst>
              <a:ext uri="{FF2B5EF4-FFF2-40B4-BE49-F238E27FC236}">
                <a16:creationId xmlns:a16="http://schemas.microsoft.com/office/drawing/2014/main" id="{522650ED-9C19-4F00-BD61-FAAA62B05D2D}"/>
              </a:ext>
            </a:extLst>
          </p:cNvPr>
          <p:cNvPicPr>
            <a:picLocks noChangeAspect="1"/>
          </p:cNvPicPr>
          <p:nvPr/>
        </p:nvPicPr>
        <p:blipFill>
          <a:blip r:embed="rId8"/>
          <a:srcRect/>
          <a:stretch/>
        </p:blipFill>
        <p:spPr>
          <a:xfrm>
            <a:off x="5796449" y="3882503"/>
            <a:ext cx="6318032" cy="2582843"/>
          </a:xfrm>
          <a:prstGeom prst="rect">
            <a:avLst/>
          </a:prstGeom>
        </p:spPr>
      </p:pic>
    </p:spTree>
    <p:extLst>
      <p:ext uri="{BB962C8B-B14F-4D97-AF65-F5344CB8AC3E}">
        <p14:creationId xmlns:p14="http://schemas.microsoft.com/office/powerpoint/2010/main" val="368613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0CC26-A70B-26A4-7B95-D17EB593C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BC2E0-F3BE-7592-F530-1DCB0B6617E3}"/>
              </a:ext>
            </a:extLst>
          </p:cNvPr>
          <p:cNvSpPr>
            <a:spLocks noGrp="1"/>
          </p:cNvSpPr>
          <p:nvPr>
            <p:ph type="title"/>
          </p:nvPr>
        </p:nvSpPr>
        <p:spPr>
          <a:xfrm>
            <a:off x="182880" y="99054"/>
            <a:ext cx="9804862" cy="1052601"/>
          </a:xfrm>
        </p:spPr>
        <p:txBody>
          <a:bodyPr>
            <a:normAutofit/>
          </a:bodyPr>
          <a:lstStyle/>
          <a:p>
            <a:r>
              <a:rPr lang="en-IN" b="1" dirty="0">
                <a:latin typeface="Times New Roman" panose="02020603050405020304" pitchFamily="18" charset="0"/>
                <a:cs typeface="Times New Roman" panose="02020603050405020304" pitchFamily="18" charset="0"/>
              </a:rPr>
              <a:t>5. Methodology</a:t>
            </a:r>
            <a:endParaRPr lang="en-IN" b="1" dirty="0"/>
          </a:p>
        </p:txBody>
      </p:sp>
      <p:pic>
        <p:nvPicPr>
          <p:cNvPr id="3" name="Picture 2">
            <a:extLst>
              <a:ext uri="{FF2B5EF4-FFF2-40B4-BE49-F238E27FC236}">
                <a16:creationId xmlns:a16="http://schemas.microsoft.com/office/drawing/2014/main" id="{971530FA-E030-D767-AD67-0BF0C24C58AD}"/>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5" name="Picture 4">
            <a:extLst>
              <a:ext uri="{FF2B5EF4-FFF2-40B4-BE49-F238E27FC236}">
                <a16:creationId xmlns:a16="http://schemas.microsoft.com/office/drawing/2014/main" id="{2C863AA8-8BD1-2DC6-B345-326F0EADC608}"/>
              </a:ext>
            </a:extLst>
          </p:cNvPr>
          <p:cNvPicPr>
            <a:picLocks noChangeAspect="1"/>
          </p:cNvPicPr>
          <p:nvPr/>
        </p:nvPicPr>
        <p:blipFill>
          <a:blip r:embed="rId4"/>
          <a:stretch>
            <a:fillRect/>
          </a:stretch>
        </p:blipFill>
        <p:spPr>
          <a:xfrm>
            <a:off x="8765222" y="6187440"/>
            <a:ext cx="3426778" cy="500713"/>
          </a:xfrm>
          <a:prstGeom prst="rect">
            <a:avLst/>
          </a:prstGeom>
        </p:spPr>
      </p:pic>
      <p:pic>
        <p:nvPicPr>
          <p:cNvPr id="8" name="Picture 7">
            <a:extLst>
              <a:ext uri="{FF2B5EF4-FFF2-40B4-BE49-F238E27FC236}">
                <a16:creationId xmlns:a16="http://schemas.microsoft.com/office/drawing/2014/main" id="{85F03D56-E15C-C6DC-825E-F44871119CE0}"/>
              </a:ext>
            </a:extLst>
          </p:cNvPr>
          <p:cNvPicPr>
            <a:picLocks noChangeAspect="1"/>
          </p:cNvPicPr>
          <p:nvPr/>
        </p:nvPicPr>
        <p:blipFill rotWithShape="1">
          <a:blip r:embed="rId3"/>
          <a:srcRect l="10536" t="16197" r="7963" b="26713"/>
          <a:stretch/>
        </p:blipFill>
        <p:spPr>
          <a:xfrm>
            <a:off x="9113520" y="73353"/>
            <a:ext cx="2895600" cy="1158240"/>
          </a:xfrm>
          <a:prstGeom prst="rect">
            <a:avLst/>
          </a:prstGeom>
        </p:spPr>
      </p:pic>
      <p:pic>
        <p:nvPicPr>
          <p:cNvPr id="11" name="Picture 10">
            <a:extLst>
              <a:ext uri="{FF2B5EF4-FFF2-40B4-BE49-F238E27FC236}">
                <a16:creationId xmlns:a16="http://schemas.microsoft.com/office/drawing/2014/main" id="{38145272-B4BF-76CA-2F76-1BE471CFC57F}"/>
              </a:ext>
            </a:extLst>
          </p:cNvPr>
          <p:cNvPicPr>
            <a:picLocks noChangeAspect="1"/>
          </p:cNvPicPr>
          <p:nvPr/>
        </p:nvPicPr>
        <p:blipFill>
          <a:blip r:embed="rId4"/>
          <a:stretch>
            <a:fillRect/>
          </a:stretch>
        </p:blipFill>
        <p:spPr>
          <a:xfrm>
            <a:off x="8765222" y="6218741"/>
            <a:ext cx="3426778" cy="500713"/>
          </a:xfrm>
          <a:prstGeom prst="rect">
            <a:avLst/>
          </a:prstGeom>
        </p:spPr>
      </p:pic>
      <p:sp>
        <p:nvSpPr>
          <p:cNvPr id="7" name="TextBox 6">
            <a:extLst>
              <a:ext uri="{FF2B5EF4-FFF2-40B4-BE49-F238E27FC236}">
                <a16:creationId xmlns:a16="http://schemas.microsoft.com/office/drawing/2014/main" id="{C722E013-EF84-AC09-651F-A36682AE71C8}"/>
              </a:ext>
            </a:extLst>
          </p:cNvPr>
          <p:cNvSpPr txBox="1"/>
          <p:nvPr/>
        </p:nvSpPr>
        <p:spPr>
          <a:xfrm>
            <a:off x="613458" y="1493134"/>
            <a:ext cx="10602410" cy="3847207"/>
          </a:xfrm>
          <a:prstGeom prst="rect">
            <a:avLst/>
          </a:prstGeom>
          <a:noFill/>
        </p:spPr>
        <p:txBody>
          <a:bodyPr wrap="square">
            <a:spAutoFit/>
          </a:bodyPr>
          <a:lstStyle/>
          <a:p>
            <a:r>
              <a:rPr lang="en-US" sz="1800" u="sng" dirty="0"/>
              <a:t>choose a Platform</a:t>
            </a:r>
            <a:r>
              <a:rPr lang="en-US" sz="1800" dirty="0"/>
              <a:t>: Select a website builder or CMS (e.g., WordPress, </a:t>
            </a:r>
            <a:r>
              <a:rPr lang="en-US" sz="1800" dirty="0" err="1"/>
              <a:t>Wix</a:t>
            </a:r>
            <a:r>
              <a:rPr lang="en-US" sz="1800" dirty="0"/>
              <a:t>, Squarespace) that suits your needs.</a:t>
            </a:r>
          </a:p>
          <a:p>
            <a:endParaRPr lang="en-US" sz="1800" dirty="0"/>
          </a:p>
          <a:p>
            <a:r>
              <a:rPr lang="en-US" sz="1800" u="sng" dirty="0"/>
              <a:t>Select a Domain Name</a:t>
            </a:r>
            <a:r>
              <a:rPr lang="en-US" sz="1800" dirty="0"/>
              <a:t>: Choose a domain name that is easy to remember and reflects your brand.</a:t>
            </a:r>
          </a:p>
          <a:p>
            <a:endParaRPr lang="en-US" sz="1800" dirty="0"/>
          </a:p>
          <a:p>
            <a:r>
              <a:rPr lang="en-US" sz="1800" u="sng" dirty="0"/>
              <a:t>Pick a Template</a:t>
            </a:r>
            <a:r>
              <a:rPr lang="en-US" sz="1800" dirty="0"/>
              <a:t>: Choose a template that aligns with your fitness brand and is user-friendly.</a:t>
            </a:r>
          </a:p>
          <a:p>
            <a:endParaRPr lang="en-US" sz="1800" dirty="0"/>
          </a:p>
          <a:p>
            <a:r>
              <a:rPr lang="en-US" sz="1800" u="sng" dirty="0"/>
              <a:t>Customize Your Site</a:t>
            </a:r>
            <a:r>
              <a:rPr lang="en-US" sz="1800" dirty="0"/>
              <a:t>: Add your logo, choose color schemes, and customize the layout to match your brand identity.</a:t>
            </a:r>
          </a:p>
          <a:p>
            <a:endParaRPr lang="en-US" sz="1800" u="sng" dirty="0"/>
          </a:p>
          <a:p>
            <a:r>
              <a:rPr lang="en-US" sz="1800" u="sng" dirty="0"/>
              <a:t>Create High-Quality Content</a:t>
            </a:r>
            <a:r>
              <a:rPr lang="en-US" sz="1800" dirty="0"/>
              <a:t>: Develop content that showcases your services, expertise, and client testimonials. Include workout videos, blog posts, and success stories.</a:t>
            </a:r>
          </a:p>
          <a:p>
            <a:endParaRPr lang="en-US" dirty="0"/>
          </a:p>
          <a:p>
            <a:r>
              <a:rPr lang="en-US" dirty="0"/>
              <a:t>.</a:t>
            </a:r>
          </a:p>
        </p:txBody>
      </p:sp>
    </p:spTree>
    <p:extLst>
      <p:ext uri="{BB962C8B-B14F-4D97-AF65-F5344CB8AC3E}">
        <p14:creationId xmlns:p14="http://schemas.microsoft.com/office/powerpoint/2010/main" val="15298992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7782</TotalTime>
  <Words>1288</Words>
  <Application>Microsoft Office PowerPoint</Application>
  <PresentationFormat>Widescreen</PresentationFormat>
  <Paragraphs>82</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Times</vt:lpstr>
      <vt:lpstr>Arial</vt:lpstr>
      <vt:lpstr>Calibri</vt:lpstr>
      <vt:lpstr>Office Theme</vt:lpstr>
      <vt:lpstr>    Seminar on Case Study of Emerging Area of Technology  Progress Report on Topic: “ Fitness Tracker”</vt:lpstr>
      <vt:lpstr>Index of Contents</vt:lpstr>
      <vt:lpstr>1. Introduction &amp; Motivation</vt:lpstr>
      <vt:lpstr>2. Problem Statement</vt:lpstr>
      <vt:lpstr>3. Background Study</vt:lpstr>
      <vt:lpstr>PowerPoint Presentation</vt:lpstr>
      <vt:lpstr>4. Technology Stack</vt:lpstr>
      <vt:lpstr>5. Research work Progress</vt:lpstr>
      <vt:lpstr>5. Methodology</vt:lpstr>
      <vt:lpstr>5. Methodology</vt:lpstr>
      <vt:lpstr>7. Conclusion and Future Scope</vt:lpstr>
      <vt:lpstr>8.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Harendra Nath Tiwari</dc:creator>
  <cp:lastModifiedBy>Sanyog Sharma</cp:lastModifiedBy>
  <cp:revision>541</cp:revision>
  <cp:lastPrinted>2024-10-16T10:27:32Z</cp:lastPrinted>
  <dcterms:created xsi:type="dcterms:W3CDTF">2012-01-31T02:41:24Z</dcterms:created>
  <dcterms:modified xsi:type="dcterms:W3CDTF">2024-10-16T10:44:56Z</dcterms:modified>
</cp:coreProperties>
</file>