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95723-4661-4EE0-AADA-81FA33A0EB1D}">
  <a:tblStyle styleId="{76F95723-4661-4EE0-AADA-81FA33A0E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top notch </a:t>
            </a:r>
            <a:r>
              <a:rPr lang="en"/>
              <a:t>scientists</a:t>
            </a:r>
            <a:r>
              <a:rPr lang="en"/>
              <a:t> from GOOgle brain which is under google AI. This is one of the all time best papers in NLP. Thanks for </a:t>
            </a:r>
            <a:r>
              <a:rPr lang="en"/>
              <a:t>accepting</a:t>
            </a:r>
            <a:r>
              <a:rPr lang="en"/>
              <a:t> us to work on this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fcb67e2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fcb67e2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Residual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output of each layer here, the input is added to the output of the next sublayer; this is called a residual connection and enables a better flow of information through the network, so the information is not lost without a chance for the next layer to recover. This happens for every layer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fcb67e21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fcb67e21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where the Magic in the decoder happens.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decoder has the same structure as the encoder with the only difference, that it has an encoder-decoder attention layer in the middle so the decoder, processes the vector like the encoder, but also computes attention between the decoder vector and the output of the first encoder.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helps the decoder to focus on the appointment input parts.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the final output computation the very last layer of the network is the softmax layer which assigns probabilities for each word in vocabulary sums to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it assigns probabilities to each word and stops when it reaches the highest predict which is the stop i.e. the final word in the sentence.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what a trained model should give us reasonable probabilities over this vocabulary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training time we have first a model unable to predict reasonable probabilities, so we teach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Run it on text, these could be sentences and their translation, where we know what the next word should be.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fcb67e2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fcb67e2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Masked Word Prediction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picture clearly shows masked prediction.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7fa982b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7fa982b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BERT (Bi directional Encoder Representations from Transformers),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GPT Generative Pretrained Transformer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T5 Text to Text Transfer Transformer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DALL E version of GPT3 which generates images based on text</a:t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11d66f5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11d66f5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811d66f5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811d66f5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811d66f5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811d66f5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811d66f5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811d66f5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811d66f5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811d66f5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11d66f5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811d66f5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7fa982b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7fa982b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Hindi to English conversion.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are </a:t>
            </a:r>
            <a:r>
              <a:rPr lang="en"/>
              <a:t>problematic</a:t>
            </a:r>
            <a:r>
              <a:rPr lang="en"/>
              <a:t> with longer sequences.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811d66f5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811d66f5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811d66f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811d66f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811d66f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811d66f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811d66f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811d66f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811d66f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811d66f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811d66f5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811d66f5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811d66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811d66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811d66f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811d66f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811d66f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811d66f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811d66f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811d66f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fa982b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fa982b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such as Parts of Speech, </a:t>
            </a:r>
            <a:r>
              <a:rPr lang="en"/>
              <a:t>constituents</a:t>
            </a:r>
            <a:r>
              <a:rPr lang="en"/>
              <a:t>, dependencies semantic roles, coreference are learnt.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takes input </a:t>
            </a:r>
            <a:r>
              <a:rPr lang="en"/>
              <a:t>sequence</a:t>
            </a:r>
            <a:r>
              <a:rPr lang="en"/>
              <a:t> into latent space and Decoder acts from it.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811d66f5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811d66f5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811d66f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811d66f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811d66f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811d66f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fcb67e2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fcb67e2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Parallelisation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the self Attention layer computed on the input its output vector, taking into account the dependencies of words between each other, it passes its vector onto simple,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Feed forward neural network these sending the processes output further to the next encoder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Layer formed after the same encoder blueprint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computation per path can be done in parallel in contrast to recurrent neural networks where one words has to wait for the output from the previous 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Parallelization speeds up training considerably and thus the transformer can be trained relatively on a huge amount of 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word order we use encoder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7fa982b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7fa982b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fa982b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fa982b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7fa982b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7fa982b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Attention ‘aap’ and ‘kaise’ are related to the translated words you and how.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Self-attention </a:t>
            </a:r>
            <a:r>
              <a:rPr lang="en"/>
              <a:t>dependencies</a:t>
            </a:r>
            <a:r>
              <a:rPr lang="en"/>
              <a:t> between ‘aap’ and ‘unko’ are detected which happens in both encoder and decoder.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fa982b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fa982b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here we can understand how each word flows on its own path and how operations in these paths happen parallely ,unlike RNNs which wait for the previous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7fa982b9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7fa982b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encoding gives position of each word which has to remembered by the network.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ithub.com/pytorch/fairse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55" name="Google Shape;55;p1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84600" y="1187775"/>
            <a:ext cx="71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Transformers - Implementation and Experimentation</a:t>
            </a:r>
            <a:endParaRPr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915400" y="2571750"/>
            <a:ext cx="75954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DEEP LEARNING (</a:t>
            </a:r>
            <a:r>
              <a:rPr lang="en">
                <a:solidFill>
                  <a:schemeClr val="dk1"/>
                </a:solidFill>
              </a:rPr>
              <a:t>AI5100)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 Instructor : Dr. Sumohana Channappayya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</a:t>
            </a:r>
            <a:r>
              <a:rPr lang="en">
                <a:solidFill>
                  <a:schemeClr val="dk1"/>
                </a:solidFill>
              </a:rPr>
              <a:t> by: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Group ID 25, Presentation Group ID 18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Sanyog Sharma (AI21MTECH12003), Arvind Roshaan (AI21MTECH12004),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Billakurthi Shai Sasi Deep (SM21MTECH12006), H.N Srikanth (SM21MTECH12012),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Deevanshu Gupta (SM21MTECH12014)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2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62" name="Google Shape;162;p22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900625" y="1146075"/>
            <a:ext cx="35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242900" y="1186500"/>
            <a:ext cx="521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output of each layer here,</a:t>
            </a:r>
            <a:r>
              <a:rPr lang="en"/>
              <a:t> the input</a:t>
            </a:r>
            <a:r>
              <a:rPr lang="en"/>
              <a:t> is added to the output of the next sublayer; this is called a residual connection.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enables a better flow of information through the network, so the information is not lost without a chance for the next layer to recover.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Residual connection</a:t>
            </a:r>
            <a:r>
              <a:rPr lang="en"/>
              <a:t> is done with</a:t>
            </a:r>
            <a:r>
              <a:rPr lang="en"/>
              <a:t> every layer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25" y="1198701"/>
            <a:ext cx="1725950" cy="25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72" name="Google Shape;172;p2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4595825" y="1302400"/>
            <a:ext cx="35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661925" y="1146075"/>
            <a:ext cx="40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Generating the output sequence</a:t>
            </a:r>
            <a:endParaRPr sz="1800"/>
          </a:p>
        </p:txBody>
      </p:sp>
      <p:sp>
        <p:nvSpPr>
          <p:cNvPr id="176" name="Google Shape;176;p23"/>
          <p:cNvSpPr txBox="1"/>
          <p:nvPr/>
        </p:nvSpPr>
        <p:spPr>
          <a:xfrm>
            <a:off x="554975" y="1873125"/>
            <a:ext cx="793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the final output computation, the very last layer of the network is the softmax layer which assigns probabilities for each word in vocabulary sums to one.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it assigns probabilities to each word and stops when it reaches the highest prediction, which is the stop, i.e., the final word in the sentence.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what a trained model should give us reasonable probabilities over this vocabulary.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4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82" name="Google Shape;182;p24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595825" y="1302400"/>
            <a:ext cx="35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858075" y="1302400"/>
            <a:ext cx="687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</a:t>
            </a:r>
            <a:r>
              <a:rPr lang="en"/>
              <a:t>ext word is not necessarily predicted because model can also be trained to predict a randomly masked word.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is penalized and updated through backpropagation until it does reasonably well in training.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50" y="3069513"/>
            <a:ext cx="6718075" cy="1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5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92" name="Google Shape;192;p25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478475" y="1056600"/>
            <a:ext cx="6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686525" y="1111525"/>
            <a:ext cx="820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Transformers easily get trained with Self supervision, They don’t rely on annotated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Transformers are trained to predict masked words it works well on tasks like text completion.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Transformers which are learnt on one complete corpus can be used on multiple </a:t>
            </a:r>
            <a:r>
              <a:rPr lang="en"/>
              <a:t>other</a:t>
            </a:r>
            <a:r>
              <a:rPr lang="en"/>
              <a:t> tasks.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of today all top models like BERT, GPT3, T5, DALL-E are based on Transformers.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25" y="2767875"/>
            <a:ext cx="3078323" cy="173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26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02" name="Google Shape;202;p26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468575" y="27242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Experimentation with the existing Implementation</a:t>
            </a:r>
            <a:endParaRPr sz="2000"/>
          </a:p>
        </p:txBody>
      </p:sp>
      <p:sp>
        <p:nvSpPr>
          <p:cNvPr id="205" name="Google Shape;205;p26"/>
          <p:cNvSpPr txBox="1"/>
          <p:nvPr/>
        </p:nvSpPr>
        <p:spPr>
          <a:xfrm>
            <a:off x="555750" y="1024350"/>
            <a:ext cx="80697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</a:t>
            </a:r>
            <a:r>
              <a:rPr lang="en"/>
              <a:t>experimented with an existing Transformer implementation by </a:t>
            </a:r>
            <a:r>
              <a:rPr b="1" lang="en"/>
              <a:t>FairSeq</a:t>
            </a:r>
            <a:r>
              <a:rPr b="1" baseline="30000" lang="en" sz="1500"/>
              <a:t>1</a:t>
            </a:r>
            <a:r>
              <a:rPr lang="en"/>
              <a:t>. Originally, the model was trained on IWSLT’14 German to English dataset.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Trained model from scratch on a subset of IIT Bombay English-Hindi Corpus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called </a:t>
            </a:r>
            <a:r>
              <a:rPr b="1" lang="en">
                <a:solidFill>
                  <a:schemeClr val="dk1"/>
                </a:solidFill>
              </a:rPr>
              <a:t>Book Translations (Gyaan-Nidhi Corpus)</a:t>
            </a:r>
            <a:r>
              <a:rPr lang="en">
                <a:solidFill>
                  <a:schemeClr val="dk1"/>
                </a:solidFill>
              </a:rPr>
              <a:t>. </a:t>
            </a:r>
            <a:endParaRPr/>
          </a:p>
        </p:txBody>
      </p:sp>
      <p:graphicFrame>
        <p:nvGraphicFramePr>
          <p:cNvPr id="206" name="Google Shape;206;p26"/>
          <p:cNvGraphicFramePr/>
          <p:nvPr/>
        </p:nvGraphicFramePr>
        <p:xfrm>
          <a:off x="905075" y="24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{76F95723-4661-4EE0-AADA-81FA33A0EB1D}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Gyaan-Nidhi Corpus</a:t>
                      </a:r>
                      <a:endParaRPr b="1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Sentences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 words per Sentence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English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Hindi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207,804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19.841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9,874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19.744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Testing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9,445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20.456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26"/>
          <p:cNvSpPr txBox="1"/>
          <p:nvPr/>
        </p:nvSpPr>
        <p:spPr>
          <a:xfrm>
            <a:off x="423725" y="4586625"/>
            <a:ext cx="634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https://github.com/pytorch/fairseq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2</a:t>
            </a:r>
            <a:r>
              <a:rPr lang="en" sz="800"/>
              <a:t>https://www.cfilt.iitb.ac.in/iitb_parallel/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7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13" name="Google Shape;213;p27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68575" y="27242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Experimentation with the existing Implementation</a:t>
            </a:r>
            <a:endParaRPr sz="2000"/>
          </a:p>
        </p:txBody>
      </p:sp>
      <p:sp>
        <p:nvSpPr>
          <p:cNvPr id="216" name="Google Shape;216;p27"/>
          <p:cNvSpPr txBox="1"/>
          <p:nvPr/>
        </p:nvSpPr>
        <p:spPr>
          <a:xfrm>
            <a:off x="555750" y="1024350"/>
            <a:ext cx="8069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Below are the list of configurations that we experimented with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6E-6D with L2_wd_10^-4 (original configuration)</a:t>
            </a:r>
            <a:r>
              <a:rPr b="1" baseline="30000" lang="en" sz="1300"/>
              <a:t>*</a:t>
            </a:r>
            <a:endParaRPr b="1" baseline="3000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7E-7D with L2_wd_10^-4 </a:t>
            </a:r>
            <a:r>
              <a:rPr b="1" baseline="30000" lang="en" sz="1300"/>
              <a:t>*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8E-8D with L2_wd_10^-4 </a:t>
            </a:r>
            <a:r>
              <a:rPr b="1" baseline="30000" lang="en" sz="1300">
                <a:solidFill>
                  <a:schemeClr val="dk1"/>
                </a:solidFill>
              </a:rPr>
              <a:t>*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6E-6D with L2_wd_10^-3 </a:t>
            </a:r>
            <a:r>
              <a:rPr b="1" baseline="30000" lang="en" sz="1300">
                <a:solidFill>
                  <a:schemeClr val="dk1"/>
                </a:solidFill>
              </a:rPr>
              <a:t>*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6E-6D with L2_wd_10^-3 with transliteration of Hindi sentences to English </a:t>
            </a:r>
            <a:r>
              <a:rPr b="1" baseline="30000" lang="en" sz="1300">
                <a:solidFill>
                  <a:schemeClr val="dk1"/>
                </a:solidFill>
              </a:rPr>
              <a:t>*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6E-6D with L2_wd_10^-3 with preprocessing of Hindi and English sentences </a:t>
            </a:r>
            <a:r>
              <a:rPr b="1" baseline="30000" lang="en" sz="1300">
                <a:solidFill>
                  <a:schemeClr val="dk1"/>
                </a:solidFill>
              </a:rPr>
              <a:t>*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2E-2D with Bi-directional GRU BBPE tokenization (4096 tokens) with preprocessing of sentences</a:t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217" name="Google Shape;217;p27"/>
          <p:cNvGraphicFramePr/>
          <p:nvPr/>
        </p:nvGraphicFramePr>
        <p:xfrm>
          <a:off x="523638" y="289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{76F95723-4661-4EE0-AADA-81FA33A0EB1D}</a:tableStyleId>
              </a:tblPr>
              <a:tblGrid>
                <a:gridCol w="1851125"/>
                <a:gridCol w="783700"/>
                <a:gridCol w="860725"/>
                <a:gridCol w="926475"/>
                <a:gridCol w="884300"/>
                <a:gridCol w="936050"/>
                <a:gridCol w="879150"/>
                <a:gridCol w="880350"/>
              </a:tblGrid>
              <a:tr h="4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Configuration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2.035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5.334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3.333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Google Shape;218;p27"/>
          <p:cNvSpPr txBox="1"/>
          <p:nvPr/>
        </p:nvSpPr>
        <p:spPr>
          <a:xfrm>
            <a:off x="304950" y="4650900"/>
            <a:ext cx="634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/>
              <a:t>*</a:t>
            </a:r>
            <a:r>
              <a:rPr lang="en" sz="900"/>
              <a:t>BPE tokenization method was used with 10K tokens</a:t>
            </a:r>
            <a:endParaRPr sz="900"/>
          </a:p>
        </p:txBody>
      </p:sp>
      <p:sp>
        <p:nvSpPr>
          <p:cNvPr id="219" name="Google Shape;219;p27"/>
          <p:cNvSpPr txBox="1"/>
          <p:nvPr/>
        </p:nvSpPr>
        <p:spPr>
          <a:xfrm>
            <a:off x="537150" y="4165856"/>
            <a:ext cx="80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Models 1 to 6 roughly 7 hours each for 350 epochs and Model 7 took roughly 14 hours for 250 epochs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8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25" name="Google Shape;225;p28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468575" y="27242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Experimentation with the existing Implementation</a:t>
            </a:r>
            <a:endParaRPr sz="2000"/>
          </a:p>
        </p:txBody>
      </p:sp>
      <p:sp>
        <p:nvSpPr>
          <p:cNvPr id="228" name="Google Shape;228;p28"/>
          <p:cNvSpPr txBox="1"/>
          <p:nvPr/>
        </p:nvSpPr>
        <p:spPr>
          <a:xfrm>
            <a:off x="555750" y="1024350"/>
            <a:ext cx="8069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BLEU (BiLingual Evaluation Understudy) is a metric for automatically evaluating machine-translated text. The BLEU score is a number between zero and one that measures the similarity of the machine-translated text to a set of high quality reference translations.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Below mentioned are BLEU-4 scores for various configuration: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9" name="Google Shape;229;p28"/>
          <p:cNvGraphicFramePr/>
          <p:nvPr/>
        </p:nvGraphicFramePr>
        <p:xfrm>
          <a:off x="745475" y="241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{76F95723-4661-4EE0-AADA-81FA33A0EB1D}</a:tableStyleId>
              </a:tblPr>
              <a:tblGrid>
                <a:gridCol w="1507650"/>
                <a:gridCol w="1507650"/>
                <a:gridCol w="1507650"/>
                <a:gridCol w="1507650"/>
                <a:gridCol w="1507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Configuration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0.3133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0.2142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0.2121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446775" y="10412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Sample Translations</a:t>
            </a:r>
            <a:endParaRPr sz="2000"/>
          </a:p>
        </p:txBody>
      </p:sp>
      <p:graphicFrame>
        <p:nvGraphicFramePr>
          <p:cNvPr id="236" name="Google Shape;236;p29"/>
          <p:cNvGraphicFramePr/>
          <p:nvPr/>
        </p:nvGraphicFramePr>
        <p:xfrm>
          <a:off x="197850" y="76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{76F95723-4661-4EE0-AADA-81FA33A0EB1D}</a:tableStyleId>
              </a:tblPr>
              <a:tblGrid>
                <a:gridCol w="1570400"/>
                <a:gridCol w="3284700"/>
                <a:gridCol w="3784225"/>
              </a:tblGrid>
              <a:tr h="6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Source Sentence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इस तथ्य ने सिपाहियों की धार्मिक भावनाओं को उभारा और उनमें क्रोध प</a:t>
                      </a:r>
                      <a:r>
                        <a:rPr lang="en"/>
                        <a:t>ै</a:t>
                      </a:r>
                      <a:r>
                        <a:rPr lang="en"/>
                        <a:t>दा हुआ।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उन्होंने बंबई विश्वविद्यालय से स्नातक की परीक्षा पास की और अपना सारा जीवन राष्ट्र की सेवा में लगा दिया।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Ground Truth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sepoys were angered at this affront to their religious feelings 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graduated from the Bombay University and devoted his entire life to the service of the country.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BPE 10K tokens (configuration 4)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fact created a stir among the sepoys and angered them.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passed the graduate examination from the Bombay University and devoted his whole life to the service of the nation.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BPE 10K tokens (configuration 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fact aroused the religious feelings of the soldiers and resented them 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passed the graduate examination from the bombay university and devoted his life to the service of the nation 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BBPE 4K tokens (configuration 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enlightened the religious sentiments of the soldiers and anger was created in them.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passed the graduate from the university of bombay and spent his life in the service of the nation.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30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42" name="Google Shape;242;p30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5" y="1012038"/>
            <a:ext cx="8201701" cy="34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Single Head Attention</a:t>
            </a:r>
            <a:endParaRPr sz="2000"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263" y="2759875"/>
            <a:ext cx="11715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31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52" name="Google Shape;252;p31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62" y="985488"/>
            <a:ext cx="6418474" cy="34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 </a:t>
            </a:r>
            <a:r>
              <a:rPr lang="en" sz="2000"/>
              <a:t>Head Attention</a:t>
            </a:r>
            <a:endParaRPr sz="2000"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7050" y="1609625"/>
            <a:ext cx="1735800" cy="224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64" name="Google Shape;64;p14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8935" l="17123" r="58030" t="10269"/>
          <a:stretch/>
        </p:blipFill>
        <p:spPr>
          <a:xfrm>
            <a:off x="325650" y="1397975"/>
            <a:ext cx="1134574" cy="2808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535800" y="1503825"/>
            <a:ext cx="30402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RNNs deal sequences </a:t>
            </a:r>
            <a:r>
              <a:rPr lang="en"/>
              <a:t>sequentially</a:t>
            </a:r>
            <a:r>
              <a:rPr lang="en"/>
              <a:t> word to word.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Transformers processes whole sequence once.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with parallelization it attains power.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But how..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71150" y="378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क्या वे बीमार थे?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659" y="1397977"/>
            <a:ext cx="2272165" cy="26714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54475" y="983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मैं भी उनके पीछे था।</a:t>
            </a:r>
            <a:endParaRPr sz="1800"/>
          </a:p>
        </p:txBody>
      </p:sp>
      <p:sp>
        <p:nvSpPr>
          <p:cNvPr id="71" name="Google Shape;71;p14"/>
          <p:cNvSpPr txBox="1"/>
          <p:nvPr/>
        </p:nvSpPr>
        <p:spPr>
          <a:xfrm>
            <a:off x="239725" y="412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 was close behind him.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024563" y="1042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मैं भी उनके पीछे था।</a:t>
            </a:r>
            <a:endParaRPr sz="1800"/>
          </a:p>
        </p:txBody>
      </p:sp>
      <p:sp>
        <p:nvSpPr>
          <p:cNvPr id="73" name="Google Shape;73;p14"/>
          <p:cNvSpPr txBox="1"/>
          <p:nvPr/>
        </p:nvSpPr>
        <p:spPr>
          <a:xfrm>
            <a:off x="2952975" y="4069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 was close behind him.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2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62" name="Google Shape;262;p32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 Head Attention</a:t>
            </a:r>
            <a:endParaRPr sz="2000"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5" y="1112900"/>
            <a:ext cx="72294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71" name="Google Shape;271;p3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Fully Connected layer</a:t>
            </a:r>
            <a:endParaRPr sz="2000"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5" y="1100675"/>
            <a:ext cx="44386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4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Encoder Layer</a:t>
            </a:r>
            <a:endParaRPr sz="2000"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25" y="996425"/>
            <a:ext cx="472440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975" y="1525975"/>
            <a:ext cx="1897925" cy="2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468575" y="8547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Decoder </a:t>
            </a:r>
            <a:r>
              <a:rPr lang="en" sz="2000"/>
              <a:t>Layer</a:t>
            </a:r>
            <a:endParaRPr sz="2000"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693825"/>
            <a:ext cx="6321940" cy="42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7227" y="1295750"/>
            <a:ext cx="1242700" cy="2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36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297" name="Google Shape;297;p36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298" name="Google Shape;2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Embedding and Positional Encoding</a:t>
            </a:r>
            <a:endParaRPr sz="2000"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1143000"/>
            <a:ext cx="39719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175" y="2157400"/>
            <a:ext cx="29718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37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307" name="Google Shape;307;p37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Implementation of Transformer Architecture using PyTorch</a:t>
            </a:r>
            <a:endParaRPr sz="2000"/>
          </a:p>
        </p:txBody>
      </p:sp>
      <p:sp>
        <p:nvSpPr>
          <p:cNvPr id="310" name="Google Shape;310;p37"/>
          <p:cNvSpPr txBox="1"/>
          <p:nvPr/>
        </p:nvSpPr>
        <p:spPr>
          <a:xfrm>
            <a:off x="555750" y="1024350"/>
            <a:ext cx="8069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Learning Identity mapping between input and target number sequence. Each </a:t>
            </a:r>
            <a:r>
              <a:rPr lang="en"/>
              <a:t>entry</a:t>
            </a:r>
            <a:r>
              <a:rPr lang="en"/>
              <a:t> of the sequence is a number between </a:t>
            </a:r>
            <a:r>
              <a:rPr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to 10 (both inclusive). Vocabulary size is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 4, 6, 9, 1, 10, 6, 5,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Ground Truth: 4, 6, 9, 1, 10, 6, 5,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Data: 100 randomly generated examples of sequence length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implemented a 6 encoder 6 decoder Transformer architecture using PyTorch. We used ADAM optimizer and trained over 200 epochs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d_model to be 512 and number of heads to be 8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38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316" name="Google Shape;316;p38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Transformer</a:t>
            </a:r>
            <a:endParaRPr sz="2000"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0" y="1133475"/>
            <a:ext cx="37719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Transformer - Forward pass - Source and Target processing</a:t>
            </a:r>
            <a:endParaRPr sz="2000"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862750"/>
            <a:ext cx="6924675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/>
        </p:nvSpPr>
        <p:spPr>
          <a:xfrm>
            <a:off x="899116" y="2142859"/>
            <a:ext cx="7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Transformer - Forward pass</a:t>
            </a:r>
            <a:endParaRPr sz="2000"/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856350"/>
            <a:ext cx="4489964" cy="40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347" y="561975"/>
            <a:ext cx="2935528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Transformer - Inference</a:t>
            </a:r>
            <a:endParaRPr sz="2000"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905200"/>
            <a:ext cx="7157561" cy="4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5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79" name="Google Shape;79;p15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8727" l="0" r="0" t="9325"/>
          <a:stretch/>
        </p:blipFill>
        <p:spPr>
          <a:xfrm>
            <a:off x="918025" y="1220500"/>
            <a:ext cx="3653974" cy="29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783875" y="1779375"/>
            <a:ext cx="408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Transformer is an Encoder-Decoder based architecture.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Stacking of </a:t>
            </a:r>
            <a:r>
              <a:rPr lang="en"/>
              <a:t>Encoders ables </a:t>
            </a:r>
            <a:r>
              <a:rPr lang="en"/>
              <a:t>transformer to catch raw properties of the sequence.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Functionalities in Decoder are almost similar to Encoder. 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39725" y="4127900"/>
            <a:ext cx="34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I was close behind him.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866913" y="880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मैं भी उनके पीछे था।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Transformer - Inference</a:t>
            </a:r>
            <a:endParaRPr sz="2000"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875000"/>
            <a:ext cx="5983437" cy="4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4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50" y="956925"/>
            <a:ext cx="51530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00" y="2909550"/>
            <a:ext cx="4964963" cy="18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 txBox="1"/>
          <p:nvPr/>
        </p:nvSpPr>
        <p:spPr>
          <a:xfrm>
            <a:off x="468575" y="272425"/>
            <a:ext cx="7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365" name="Google Shape;3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8375"/>
            <a:ext cx="8839201" cy="33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6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90" name="Google Shape;90;p16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39725" y="4127900"/>
            <a:ext cx="34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I was close behind him.</a:t>
            </a:r>
            <a:endParaRPr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866913" y="880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मैं भी उनके पीछे था।</a:t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3344" r="0" t="0"/>
          <a:stretch/>
        </p:blipFill>
        <p:spPr>
          <a:xfrm>
            <a:off x="370500" y="1405600"/>
            <a:ext cx="3781350" cy="26591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4522350" y="911463"/>
            <a:ext cx="34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522350" y="1758850"/>
            <a:ext cx="393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computation per path can be done in parallel to recurrent neural networks where one word has to wait for the output from the previous word.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Parallelization speeds up training considerably, and thus the transformer can be trained relatively on a massive amount of text.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7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02" name="Google Shape;102;p17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11824"/>
          <a:stretch/>
        </p:blipFill>
        <p:spPr>
          <a:xfrm>
            <a:off x="707075" y="1430737"/>
            <a:ext cx="3661925" cy="263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572000" y="1013425"/>
            <a:ext cx="3890400" cy="24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Encoders consists of similar Self-attention and Feed forward neural network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1st Encoder </a:t>
            </a:r>
            <a:r>
              <a:rPr lang="en"/>
              <a:t>generates</a:t>
            </a:r>
            <a:r>
              <a:rPr lang="en"/>
              <a:t> Query, key value matrices of the input tokens.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residual connection is employed between two sublayers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followed by layer Normalization and dropout.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475" y="3064875"/>
            <a:ext cx="1340375" cy="18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707063" y="1013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मैं भी उनके पीछे था।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13" name="Google Shape;113;p18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14354" l="0" r="1477" t="0"/>
          <a:stretch/>
        </p:blipFill>
        <p:spPr>
          <a:xfrm>
            <a:off x="423725" y="1131925"/>
            <a:ext cx="4403749" cy="27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154400" y="1492925"/>
            <a:ext cx="351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Decoder consists of similar blocks as Encoder except Encoder-Decoder attention layer.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Decoder takes keys and values from Encoder and Query from the targeted sequence.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Query, key, value matrices are passed through attention of Decoder.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23725" y="3857625"/>
            <a:ext cx="34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I was close behind him.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9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23" name="Google Shape;123;p19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66650" y="3473050"/>
            <a:ext cx="738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Attention catches similarities between two different sequences that is required in Decoder.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 as Self-attention catches dependencies in the same sequence which is done in both Encoder and Decoder.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741025" y="1950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आप उनको हल कैसे करेंगी?</a:t>
            </a:r>
            <a:endParaRPr sz="1800"/>
          </a:p>
        </p:txBody>
      </p:sp>
      <p:sp>
        <p:nvSpPr>
          <p:cNvPr id="127" name="Google Shape;127;p19"/>
          <p:cNvSpPr txBox="1"/>
          <p:nvPr/>
        </p:nvSpPr>
        <p:spPr>
          <a:xfrm>
            <a:off x="630063" y="3005975"/>
            <a:ext cx="34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propose to solve them?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1067925" y="2321125"/>
            <a:ext cx="3813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 flipH="1">
            <a:off x="926275" y="2332000"/>
            <a:ext cx="1580100" cy="7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795500" y="1015463"/>
            <a:ext cx="271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Attention</a:t>
            </a:r>
            <a:endParaRPr sz="2000"/>
          </a:p>
        </p:txBody>
      </p:sp>
      <p:sp>
        <p:nvSpPr>
          <p:cNvPr id="131" name="Google Shape;131;p19"/>
          <p:cNvSpPr txBox="1"/>
          <p:nvPr/>
        </p:nvSpPr>
        <p:spPr>
          <a:xfrm>
            <a:off x="5028000" y="1383975"/>
            <a:ext cx="29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Self-Attention</a:t>
            </a:r>
            <a:endParaRPr sz="1800"/>
          </a:p>
        </p:txBody>
      </p:sp>
      <p:sp>
        <p:nvSpPr>
          <p:cNvPr id="132" name="Google Shape;132;p19"/>
          <p:cNvSpPr txBox="1"/>
          <p:nvPr/>
        </p:nvSpPr>
        <p:spPr>
          <a:xfrm>
            <a:off x="5014650" y="2075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आप उनको हल कैसे करेंगी?</a:t>
            </a:r>
            <a:endParaRPr sz="1800"/>
          </a:p>
        </p:txBody>
      </p:sp>
      <p:sp>
        <p:nvSpPr>
          <p:cNvPr id="133" name="Google Shape;133;p19"/>
          <p:cNvSpPr txBox="1"/>
          <p:nvPr/>
        </p:nvSpPr>
        <p:spPr>
          <a:xfrm>
            <a:off x="5028000" y="2867063"/>
            <a:ext cx="30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आप उनको हल कैसे करेंगी?</a:t>
            </a:r>
            <a:endParaRPr sz="1800"/>
          </a:p>
        </p:txBody>
      </p:sp>
      <p:cxnSp>
        <p:nvCxnSpPr>
          <p:cNvPr id="134" name="Google Shape;134;p19"/>
          <p:cNvCxnSpPr/>
          <p:nvPr/>
        </p:nvCxnSpPr>
        <p:spPr>
          <a:xfrm flipH="1">
            <a:off x="6346625" y="2440975"/>
            <a:ext cx="948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5333100" y="2440975"/>
            <a:ext cx="4905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32" idx="2"/>
          </p:cNvCxnSpPr>
          <p:nvPr/>
        </p:nvCxnSpPr>
        <p:spPr>
          <a:xfrm>
            <a:off x="6514650" y="2537075"/>
            <a:ext cx="7581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42" name="Google Shape;142;p20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50" y="974750"/>
            <a:ext cx="2716200" cy="3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988325" y="1646700"/>
            <a:ext cx="463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Transformers perform these attention and self - attention o</a:t>
            </a:r>
            <a:r>
              <a:rPr lang="en"/>
              <a:t>perations</a:t>
            </a:r>
            <a:r>
              <a:rPr lang="en"/>
              <a:t> </a:t>
            </a:r>
            <a:r>
              <a:rPr lang="en"/>
              <a:t>w</a:t>
            </a:r>
            <a:r>
              <a:rPr lang="en"/>
              <a:t>ith multi heads which brings its power of parallelization.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 head outputs are </a:t>
            </a:r>
            <a:r>
              <a:rPr lang="en"/>
              <a:t>concatenated</a:t>
            </a:r>
            <a:r>
              <a:rPr lang="en"/>
              <a:t> at the end linearly projected to form desired output dimension.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1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cxnSp>
        <p:nvCxnSpPr>
          <p:cNvPr id="151" name="Google Shape;151;p21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4900"/>
              </a:srgbClr>
            </a:outerShdw>
          </a:effectLst>
        </p:spPr>
      </p:cxn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11979"/>
          <a:stretch/>
        </p:blipFill>
        <p:spPr>
          <a:xfrm>
            <a:off x="554500" y="1460225"/>
            <a:ext cx="4826764" cy="251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467888" y="10909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</a:t>
            </a:r>
            <a:r>
              <a:rPr lang="en" sz="1200"/>
              <a:t>वह        करूणामयी         हैं।</a:t>
            </a:r>
            <a:endParaRPr sz="1200"/>
          </a:p>
        </p:txBody>
      </p:sp>
      <p:sp>
        <p:nvSpPr>
          <p:cNvPr id="155" name="Google Shape;155;p21"/>
          <p:cNvSpPr txBox="1"/>
          <p:nvPr/>
        </p:nvSpPr>
        <p:spPr>
          <a:xfrm>
            <a:off x="5405100" y="1969950"/>
            <a:ext cx="344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Positional Encoding is done by adding positional vector with each input vector.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makes network to </a:t>
            </a:r>
            <a:r>
              <a:rPr lang="en"/>
              <a:t>know</a:t>
            </a:r>
            <a:r>
              <a:rPr lang="en"/>
              <a:t> which word is at which position.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140300" y="3728050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