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5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4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3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2207-F0B5-47F5-AAF5-465C9A1B79A1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CD42-4BE1-4AD9-9483-F830846A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Hyperbolic 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Xinyu Cheng, undergraduate student from Department of Math, </a:t>
            </a:r>
            <a:r>
              <a:rPr lang="en-US" altLang="zh-CN" dirty="0" smtClean="0"/>
              <a:t>CUHK</a:t>
            </a:r>
          </a:p>
          <a:p>
            <a:endParaRPr lang="en-US" altLang="zh-CN" dirty="0"/>
          </a:p>
          <a:p>
            <a:r>
              <a:rPr lang="en-US" altLang="zh-CN" dirty="0" smtClean="0"/>
              <a:t>Supervised by Professor WU </a:t>
            </a:r>
            <a:r>
              <a:rPr lang="en-US" altLang="zh-CN" dirty="0" err="1" smtClean="0"/>
              <a:t>Zhongtao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6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6 (property of hyperbolic geometry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There exists a triangle whose angle sum is less than </a:t>
            </a:r>
            <a:r>
              <a:rPr lang="en-US" altLang="zh-CN" dirty="0" smtClean="0"/>
              <a:t>180</a:t>
            </a:r>
            <a:r>
              <a:rPr lang="en-US" altLang="zh-CN" i="1" dirty="0"/>
              <a:t>°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87" y="2565885"/>
            <a:ext cx="78676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we have an idea to construct another parallel!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84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7(AAA</a:t>
            </a:r>
            <a:r>
              <a:rPr lang="zh-CN" altLang="en-US" dirty="0"/>
              <a:t> </a:t>
            </a:r>
            <a:r>
              <a:rPr lang="en-US" altLang="zh-CN" dirty="0" smtClean="0"/>
              <a:t>Criterion)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^2 </a:t>
            </a:r>
            <a:r>
              <a:rPr lang="en-US" altLang="zh-CN" i="1" dirty="0"/>
              <a:t>if </a:t>
            </a:r>
            <a:r>
              <a:rPr lang="zh-CN" altLang="en-US" dirty="0"/>
              <a:t>∠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= </a:t>
            </a:r>
            <a:r>
              <a:rPr lang="zh-CN" altLang="en-US" dirty="0"/>
              <a:t>∠ </a:t>
            </a:r>
            <a:r>
              <a:rPr lang="en-US" altLang="zh-CN" i="1" dirty="0" smtClean="0"/>
              <a:t>D</a:t>
            </a:r>
            <a:r>
              <a:rPr lang="en-US" altLang="zh-CN" i="1" dirty="0"/>
              <a:t>, </a:t>
            </a:r>
            <a:r>
              <a:rPr lang="zh-CN" altLang="en-US" dirty="0"/>
              <a:t>∠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= </a:t>
            </a:r>
            <a:r>
              <a:rPr lang="zh-CN" altLang="en-US" dirty="0"/>
              <a:t>∠ </a:t>
            </a:r>
            <a:r>
              <a:rPr lang="en-US" altLang="zh-CN" i="1" dirty="0" smtClean="0"/>
              <a:t>E</a:t>
            </a:r>
            <a:r>
              <a:rPr lang="en-US" altLang="zh-CN" i="1" dirty="0"/>
              <a:t>, and </a:t>
            </a:r>
            <a:r>
              <a:rPr lang="zh-CN" altLang="en-US" dirty="0"/>
              <a:t>∠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=</a:t>
            </a:r>
            <a:r>
              <a:rPr lang="zh-CN" altLang="en-US" dirty="0"/>
              <a:t> ∠ </a:t>
            </a:r>
            <a:r>
              <a:rPr lang="en-US" altLang="zh-CN" i="1" dirty="0" smtClean="0"/>
              <a:t>F</a:t>
            </a:r>
            <a:r>
              <a:rPr lang="en-US" altLang="zh-CN" i="1" dirty="0"/>
              <a:t>, </a:t>
            </a:r>
            <a:r>
              <a:rPr lang="en-US" altLang="zh-CN" i="1" dirty="0" smtClean="0"/>
              <a:t>then </a:t>
            </a:r>
            <a:r>
              <a:rPr lang="zh-CN" altLang="en-US" i="1" dirty="0" smtClean="0"/>
              <a:t>△</a:t>
            </a:r>
            <a:r>
              <a:rPr lang="en-US" altLang="zh-CN" i="1" dirty="0" smtClean="0"/>
              <a:t>ABC </a:t>
            </a:r>
            <a:r>
              <a:rPr lang="zh-CN" altLang="en-US" dirty="0" smtClean="0"/>
              <a:t>≌</a:t>
            </a:r>
            <a:r>
              <a:rPr lang="en-US" altLang="zh-CN" dirty="0" smtClean="0"/>
              <a:t> </a:t>
            </a:r>
            <a:r>
              <a:rPr lang="zh-CN" altLang="en-US" i="1" dirty="0"/>
              <a:t>△ </a:t>
            </a:r>
            <a:r>
              <a:rPr lang="en-US" altLang="zh-CN" i="1" dirty="0" smtClean="0"/>
              <a:t>DEF</a:t>
            </a:r>
            <a:r>
              <a:rPr lang="en-US" altLang="zh-CN" i="1" dirty="0"/>
              <a:t>. That is, if two triangles are </a:t>
            </a:r>
            <a:r>
              <a:rPr lang="en-US" altLang="zh-CN" i="1" dirty="0">
                <a:solidFill>
                  <a:srgbClr val="FF0000"/>
                </a:solidFill>
              </a:rPr>
              <a:t>similar</a:t>
            </a:r>
            <a:r>
              <a:rPr lang="en-US" altLang="zh-CN" i="1" dirty="0"/>
              <a:t>, then they are </a:t>
            </a:r>
            <a:r>
              <a:rPr lang="en-US" altLang="zh-CN" i="1" dirty="0">
                <a:solidFill>
                  <a:srgbClr val="FF0000"/>
                </a:solidFill>
              </a:rPr>
              <a:t>congruent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24" y="2535154"/>
            <a:ext cx="3331796" cy="3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  2.1Poincaré Half-plane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48" y="1708420"/>
            <a:ext cx="9305925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4970"/>
            <a:ext cx="5133975" cy="1533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248" y="3355075"/>
            <a:ext cx="865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 the Poincare </a:t>
            </a:r>
            <a:r>
              <a:rPr lang="en-US" altLang="zh-CN" sz="3200" dirty="0" err="1" smtClean="0"/>
              <a:t>arclength</a:t>
            </a:r>
            <a:r>
              <a:rPr lang="en-US" altLang="zh-CN" sz="3200" dirty="0" smtClean="0"/>
              <a:t> is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887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Isometries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20" y="1836111"/>
            <a:ext cx="10477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types of </a:t>
            </a:r>
            <a:r>
              <a:rPr lang="en-US" altLang="zh-CN" dirty="0" err="1" smtClean="0"/>
              <a:t>Isometries</a:t>
            </a:r>
            <a:r>
              <a:rPr lang="en-US" altLang="zh-CN" dirty="0" smtClean="0"/>
              <a:t> we will consider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Horizontal translation: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Reflection by a </a:t>
            </a:r>
            <a:r>
              <a:rPr lang="en-US" altLang="zh-CN" dirty="0" err="1" smtClean="0"/>
              <a:t>verticle</a:t>
            </a:r>
            <a:r>
              <a:rPr lang="en-US" altLang="zh-CN" dirty="0" smtClean="0"/>
              <a:t> line: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Inversion in the unit circle: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041"/>
            <a:ext cx="434340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2634"/>
            <a:ext cx="467677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4" y="5157362"/>
            <a:ext cx="6315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8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image of </a:t>
            </a:r>
            <a:r>
              <a:rPr lang="en-US" altLang="zh-CN" dirty="0" smtClean="0"/>
              <a:t>a </a:t>
            </a:r>
            <a:r>
              <a:rPr lang="en-US" altLang="zh-CN" dirty="0"/>
              <a:t>line which does not go through the origin </a:t>
            </a:r>
            <a:r>
              <a:rPr lang="en-US" altLang="zh-CN" dirty="0" smtClean="0"/>
              <a:t>O under inversion </a:t>
            </a:r>
            <a:r>
              <a:rPr lang="en-US" altLang="zh-CN" dirty="0"/>
              <a:t>in the unit circle is a circle which goes through the origin O.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70" y="2906829"/>
            <a:ext cx="4534566" cy="3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Similarly, we could show other circles and lines </a:t>
            </a:r>
            <a:r>
              <a:rPr lang="en-US" altLang="zh-CN" sz="3600" dirty="0" smtClean="0"/>
              <a:t>under inversion are also lines or circles.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9" y="2507035"/>
            <a:ext cx="10524724" cy="39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7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2.2 Inversion Preserve Angles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just consider </a:t>
            </a:r>
            <a:r>
              <a:rPr lang="en-US" altLang="zh-CN" dirty="0" smtClean="0"/>
              <a:t>the case </a:t>
            </a:r>
            <a:r>
              <a:rPr lang="en-US" altLang="zh-CN" dirty="0"/>
              <a:t>of an angle </a:t>
            </a:r>
            <a:r>
              <a:rPr lang="en-US" altLang="zh-CN" dirty="0" smtClean="0"/>
              <a:t>α created </a:t>
            </a:r>
            <a:r>
              <a:rPr lang="en-US" altLang="zh-CN" dirty="0"/>
              <a:t>by </a:t>
            </a:r>
            <a:r>
              <a:rPr lang="en-US" altLang="zh-CN" dirty="0" smtClean="0"/>
              <a:t>the intersection </a:t>
            </a:r>
            <a:r>
              <a:rPr lang="en-US" altLang="zh-CN" dirty="0"/>
              <a:t>of a line </a:t>
            </a:r>
            <a:r>
              <a:rPr lang="en-US" altLang="zh-CN" dirty="0" smtClean="0"/>
              <a:t>l </a:t>
            </a:r>
            <a:r>
              <a:rPr lang="en-US" altLang="zh-CN" dirty="0"/>
              <a:t>not </a:t>
            </a:r>
            <a:r>
              <a:rPr lang="en-US" altLang="zh-CN" dirty="0" smtClean="0"/>
              <a:t>intersecting the </a:t>
            </a:r>
            <a:r>
              <a:rPr lang="en-US" altLang="zh-CN" dirty="0"/>
              <a:t>unit circle, and a line </a:t>
            </a:r>
            <a:r>
              <a:rPr lang="en-US" altLang="zh-CN" dirty="0" smtClean="0"/>
              <a:t>l’ through O.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53" y="2659983"/>
            <a:ext cx="4943575" cy="37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2.3 (Lines in Poincare Half-plane Model)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Lines in the </a:t>
            </a:r>
            <a:r>
              <a:rPr lang="en-US" altLang="zh-CN" dirty="0" smtClean="0"/>
              <a:t>Poincare </a:t>
            </a:r>
            <a:r>
              <a:rPr lang="en-US" altLang="zh-CN" dirty="0"/>
              <a:t>upper half plane model are (Euclidean) lines and (</a:t>
            </a:r>
            <a:r>
              <a:rPr lang="en-US" altLang="zh-CN" dirty="0" smtClean="0"/>
              <a:t>Euclidean</a:t>
            </a:r>
            <a:r>
              <a:rPr lang="en-US" altLang="zh-CN" dirty="0"/>
              <a:t>) half circles that are perpendicular to the x-axis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7" y="2980339"/>
            <a:ext cx="11598192" cy="20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9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</a:t>
            </a:r>
            <a:br>
              <a:rPr lang="en-US" altLang="zh-CN" dirty="0" smtClean="0"/>
            </a:br>
            <a:r>
              <a:rPr lang="en-US" altLang="zh-CN" dirty="0" smtClean="0"/>
              <a:t>Axioms of Hyperbolic 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Axiom 1: We can draw a unique line segment between any two points.</a:t>
            </a:r>
          </a:p>
          <a:p>
            <a:r>
              <a:rPr lang="en-US" altLang="zh-CN" dirty="0" smtClean="0"/>
              <a:t>Axiom 2: Any line segment may be continued indefinitely.</a:t>
            </a:r>
          </a:p>
          <a:p>
            <a:r>
              <a:rPr lang="en-US" altLang="zh-CN" dirty="0" smtClean="0"/>
              <a:t>Axiom 3: A circle of any radius and any center can be drawn.</a:t>
            </a:r>
          </a:p>
          <a:p>
            <a:r>
              <a:rPr lang="en-US" altLang="zh-CN" dirty="0" smtClean="0"/>
              <a:t>Axiom 4: Any two right angles are congruent.</a:t>
            </a:r>
          </a:p>
          <a:p>
            <a:r>
              <a:rPr lang="en-US" altLang="zh-CN" dirty="0" smtClean="0"/>
              <a:t>Axiom 6: Given any two points P and Q, there exists an </a:t>
            </a:r>
            <a:r>
              <a:rPr lang="en-US" altLang="zh-CN" dirty="0" err="1" smtClean="0"/>
              <a:t>isometry</a:t>
            </a:r>
            <a:r>
              <a:rPr lang="en-US" altLang="zh-CN" dirty="0" smtClean="0"/>
              <a:t> f such that f(P) = Q.  (</a:t>
            </a:r>
            <a:r>
              <a:rPr lang="en-US" altLang="zh-CN" u="sng" dirty="0" smtClean="0"/>
              <a:t>translation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Axiom 7: Given a point P and any two points Q and R which are equidistant from P, there exists an </a:t>
            </a:r>
            <a:r>
              <a:rPr lang="en-US" altLang="zh-CN" dirty="0" err="1" smtClean="0"/>
              <a:t>isometry</a:t>
            </a:r>
            <a:r>
              <a:rPr lang="en-US" altLang="zh-CN" dirty="0" smtClean="0"/>
              <a:t> which fixes P and sends Q to R. (</a:t>
            </a:r>
            <a:r>
              <a:rPr lang="en-US" altLang="zh-CN" u="sng" dirty="0" smtClean="0"/>
              <a:t>rotation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Axiom 8: Given any line l, there exists a map which fixes every point in l and fixes no other points. (</a:t>
            </a:r>
            <a:r>
              <a:rPr lang="en-US" altLang="zh-CN" u="sng" dirty="0" smtClean="0"/>
              <a:t>reflection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Axiom 5H</a:t>
            </a:r>
            <a:r>
              <a:rPr lang="en-US" altLang="zh-CN" dirty="0" smtClean="0"/>
              <a:t>: Given any line l and any point P not on l, there exist two distinct lines </a:t>
            </a:r>
            <a:r>
              <a:rPr lang="en-US" altLang="zh-CN" dirty="0"/>
              <a:t>l</a:t>
            </a:r>
            <a:r>
              <a:rPr lang="en-US" altLang="zh-CN" dirty="0" smtClean="0"/>
              <a:t>1 and </a:t>
            </a:r>
            <a:r>
              <a:rPr lang="en-US" altLang="zh-CN" dirty="0"/>
              <a:t>l</a:t>
            </a:r>
            <a:r>
              <a:rPr lang="en-US" altLang="zh-CN" dirty="0" smtClean="0"/>
              <a:t>2 through P which do not intersect l. (parallels)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3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2.2Fractional </a:t>
            </a:r>
            <a:r>
              <a:rPr lang="en-US" altLang="zh-CN" dirty="0"/>
              <a:t>Linear </a:t>
            </a:r>
            <a:r>
              <a:rPr lang="en-US" altLang="zh-CN" dirty="0" smtClean="0"/>
              <a:t>Transformations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67" y="1536684"/>
            <a:ext cx="29337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1" y="2470134"/>
            <a:ext cx="6410325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42" y="5234238"/>
            <a:ext cx="2266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4025" y="365125"/>
            <a:ext cx="13895614" cy="1325563"/>
          </a:xfrm>
        </p:spPr>
        <p:txBody>
          <a:bodyPr/>
          <a:lstStyle/>
          <a:p>
            <a:r>
              <a:rPr lang="en-US" altLang="zh-CN" sz="3200" dirty="0" smtClean="0"/>
              <a:t>Note: </a:t>
            </a:r>
            <a:r>
              <a:rPr lang="en-US" altLang="zh-CN" sz="3200" dirty="0" err="1" smtClean="0"/>
              <a:t>Kγ</a:t>
            </a:r>
            <a:r>
              <a:rPr lang="en-US" altLang="zh-CN" sz="3200" dirty="0" smtClean="0"/>
              <a:t>=γ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89" y="1235134"/>
            <a:ext cx="4032184" cy="1498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4025" y="2589573"/>
            <a:ext cx="9971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Thm</a:t>
            </a:r>
            <a:r>
              <a:rPr lang="en-US" altLang="zh-CN" sz="3200" dirty="0" smtClean="0"/>
              <a:t> 2.1 The </a:t>
            </a:r>
            <a:r>
              <a:rPr lang="en-US" altLang="zh-CN" sz="3200" dirty="0"/>
              <a:t>set of fractional linear transformations forms a group under </a:t>
            </a:r>
            <a:r>
              <a:rPr lang="en-US" altLang="zh-CN" sz="3200" dirty="0" smtClean="0"/>
              <a:t>composition (matrix-multiplication).</a:t>
            </a:r>
          </a:p>
          <a:p>
            <a:r>
              <a:rPr lang="en-US" altLang="zh-CN" sz="3200" dirty="0" smtClean="0"/>
              <a:t>Moreover we could define PSL2(R) which identifies </a:t>
            </a:r>
            <a:r>
              <a:rPr lang="en-US" altLang="zh-CN" sz="3200" dirty="0" err="1"/>
              <a:t>Kγ</a:t>
            </a:r>
            <a:r>
              <a:rPr lang="en-US" altLang="zh-CN" sz="3200" dirty="0"/>
              <a:t>=γ</a:t>
            </a: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" y="4159233"/>
            <a:ext cx="5657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3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Horizontal translation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nversion </a:t>
            </a:r>
            <a:r>
              <a:rPr lang="en-US" altLang="zh-CN" dirty="0"/>
              <a:t>in the unit circle followed by </a:t>
            </a:r>
            <a:r>
              <a:rPr lang="en-US" altLang="zh-CN" dirty="0" smtClean="0"/>
              <a:t>reflection </a:t>
            </a:r>
            <a:r>
              <a:rPr lang="en-US" altLang="zh-CN" dirty="0"/>
              <a:t>through x = 0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32" y="1825625"/>
            <a:ext cx="284797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80" y="1690688"/>
            <a:ext cx="245745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46" y="4299585"/>
            <a:ext cx="4324350" cy="819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749" y="4299585"/>
            <a:ext cx="1943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2.2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607" y="761591"/>
            <a:ext cx="8894596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0688"/>
            <a:ext cx="6718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Reason: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07" y="1523591"/>
            <a:ext cx="569595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3" y="3724137"/>
            <a:ext cx="1952625" cy="12382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330340" y="3855482"/>
            <a:ext cx="1501541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004" y="4027712"/>
            <a:ext cx="4505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2.3Cross Ratio: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68" y="1525646"/>
            <a:ext cx="7210425" cy="2371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7" y="4138729"/>
            <a:ext cx="4895850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97" y="3833904"/>
            <a:ext cx="638175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26" y="4587273"/>
            <a:ext cx="6086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 sends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∞ </a:t>
            </a:r>
            <a:r>
              <a:rPr lang="en-US" altLang="zh-CN" dirty="0" smtClean="0"/>
              <a:t>to 3, 0 to-1/3, what is T?</a:t>
            </a:r>
          </a:p>
          <a:p>
            <a:endParaRPr lang="en-US" altLang="zh-CN" dirty="0"/>
          </a:p>
          <a:p>
            <a:r>
              <a:rPr lang="en-US" altLang="zh-CN" dirty="0" smtClean="0"/>
              <a:t>Set( </a:t>
            </a:r>
            <a:r>
              <a:rPr lang="en-US" altLang="zh-CN" dirty="0" err="1" smtClean="0"/>
              <a:t>w,i</a:t>
            </a:r>
            <a:r>
              <a:rPr lang="en-US" altLang="zh-CN" dirty="0" smtClean="0"/>
              <a:t>; 3,-1/3)=(</a:t>
            </a:r>
            <a:r>
              <a:rPr lang="en-US" altLang="zh-CN" dirty="0" err="1" smtClean="0"/>
              <a:t>z,i</a:t>
            </a:r>
            <a:r>
              <a:rPr lang="en-US" altLang="zh-CN" dirty="0" smtClean="0"/>
              <a:t>; </a:t>
            </a:r>
            <a:r>
              <a:rPr lang="zh-CN" altLang="en-US" dirty="0" smtClean="0"/>
              <a:t>∞</a:t>
            </a:r>
            <a:r>
              <a:rPr lang="en-US" altLang="zh-CN" dirty="0" smtClean="0"/>
              <a:t>, 0)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Then we get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70" y="3815464"/>
            <a:ext cx="4686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2.4Let’s consider Translations( not necessarily the horizontal case)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P = a + bi and Q = c + di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(w, </a:t>
            </a:r>
            <a:r>
              <a:rPr lang="en-US" altLang="zh-CN" dirty="0" err="1" smtClean="0"/>
              <a:t>c+di</a:t>
            </a:r>
            <a:r>
              <a:rPr lang="en-US" altLang="zh-CN" dirty="0"/>
              <a:t>; </a:t>
            </a:r>
            <a:r>
              <a:rPr lang="en-US" altLang="zh-CN" dirty="0" smtClean="0"/>
              <a:t>c</a:t>
            </a:r>
            <a:r>
              <a:rPr lang="zh-CN" altLang="en-US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∞</a:t>
            </a:r>
            <a:r>
              <a:rPr lang="en-US" altLang="zh-CN" dirty="0" smtClean="0"/>
              <a:t>)=(</a:t>
            </a:r>
            <a:r>
              <a:rPr lang="en-US" altLang="zh-CN" dirty="0"/>
              <a:t>z</a:t>
            </a:r>
            <a:r>
              <a:rPr lang="en-US" altLang="zh-CN" dirty="0" smtClean="0"/>
              <a:t>,</a:t>
            </a:r>
            <a:r>
              <a:rPr lang="en-US" altLang="zh-CN" dirty="0"/>
              <a:t> a + bi </a:t>
            </a:r>
            <a:r>
              <a:rPr lang="en-US" altLang="zh-CN" dirty="0" smtClean="0"/>
              <a:t>; a,</a:t>
            </a:r>
            <a:r>
              <a:rPr lang="zh-CN" altLang="en-US" dirty="0"/>
              <a:t> ∞</a:t>
            </a:r>
            <a:r>
              <a:rPr lang="en-US" altLang="zh-CN" dirty="0" smtClean="0"/>
              <a:t> )  </a:t>
            </a:r>
          </a:p>
          <a:p>
            <a:r>
              <a:rPr lang="en-US" altLang="zh-CN" dirty="0" smtClean="0"/>
              <a:t>here we send the infinity to infinity, a to c.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Does it have </a:t>
            </a:r>
            <a:r>
              <a:rPr lang="en-US" altLang="zh-CN" dirty="0" smtClean="0">
                <a:solidFill>
                  <a:srgbClr val="FF0000"/>
                </a:solidFill>
              </a:rPr>
              <a:t>fixed point</a:t>
            </a:r>
            <a:r>
              <a:rPr lang="en-US" altLang="zh-CN" dirty="0" smtClean="0"/>
              <a:t>?  No in Half-Plane Model !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8974"/>
            <a:ext cx="297180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95" y="5171574"/>
            <a:ext cx="2133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2.5Rotation: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this circle intersect the x-axis at points M and 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Just need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99" y="2685448"/>
            <a:ext cx="7010400" cy="3183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47" y="2372745"/>
            <a:ext cx="3962400" cy="48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1305" y="5942568"/>
            <a:ext cx="4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05575" y="5942568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46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853" y="1186911"/>
            <a:ext cx="7805286" cy="1970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567" y="4244741"/>
            <a:ext cx="769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Similar to Euclidean Case!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702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did see that the </a:t>
            </a:r>
            <a:r>
              <a:rPr lang="en-US" altLang="zh-CN" dirty="0" smtClean="0"/>
              <a:t>reflection through the </a:t>
            </a:r>
            <a:r>
              <a:rPr lang="en-US" altLang="zh-CN" dirty="0"/>
              <a:t>imaginary axis is given </a:t>
            </a:r>
            <a:r>
              <a:rPr lang="en-US" altLang="zh-CN" dirty="0" smtClean="0"/>
              <a:t>by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1" y="2561873"/>
            <a:ext cx="2676525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11" y="3824588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1: (Alternate Interior Angle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Alternate interior angle congruent implies parallel.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Given ∠EB’B= ∠DBB’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53" y="2593908"/>
            <a:ext cx="69437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3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Now, to </a:t>
            </a:r>
            <a:r>
              <a:rPr lang="en-US" altLang="zh-CN" dirty="0" smtClean="0"/>
              <a:t>reflect </a:t>
            </a:r>
            <a:r>
              <a:rPr lang="en-US" altLang="zh-CN" dirty="0"/>
              <a:t>through the line </a:t>
            </a:r>
            <a:r>
              <a:rPr lang="en-US" altLang="zh-CN" dirty="0" smtClean="0"/>
              <a:t>l in </a:t>
            </a:r>
            <a:r>
              <a:rPr lang="en-US" altLang="zh-CN" dirty="0"/>
              <a:t>H , </a:t>
            </a:r>
            <a:r>
              <a:rPr lang="en-US" altLang="zh-CN" dirty="0" smtClean="0"/>
              <a:t>first </a:t>
            </a:r>
            <a:r>
              <a:rPr lang="en-US" altLang="zh-CN" dirty="0"/>
              <a:t>use the appropriate </a:t>
            </a:r>
            <a:r>
              <a:rPr lang="en-US" altLang="zh-CN" dirty="0" err="1"/>
              <a:t>isometry</a:t>
            </a:r>
            <a:r>
              <a:rPr lang="en-US" altLang="zh-CN" dirty="0"/>
              <a:t>, </a:t>
            </a:r>
            <a:r>
              <a:rPr lang="en-US" altLang="zh-CN" dirty="0" smtClean="0"/>
              <a:t>γ1 </a:t>
            </a:r>
            <a:r>
              <a:rPr lang="en-US" altLang="zh-CN" dirty="0"/>
              <a:t>to </a:t>
            </a:r>
            <a:r>
              <a:rPr lang="en-US" altLang="zh-CN" dirty="0" smtClean="0"/>
              <a:t>move the </a:t>
            </a:r>
            <a:r>
              <a:rPr lang="en-US" altLang="zh-CN" dirty="0"/>
              <a:t>line </a:t>
            </a:r>
            <a:r>
              <a:rPr lang="en-US" altLang="zh-CN" dirty="0" smtClean="0"/>
              <a:t>l </a:t>
            </a:r>
            <a:r>
              <a:rPr lang="en-US" altLang="zh-CN" dirty="0"/>
              <a:t>to the imaginary axis, then </a:t>
            </a:r>
            <a:r>
              <a:rPr lang="en-US" altLang="zh-CN" dirty="0" smtClean="0"/>
              <a:t>reflect </a:t>
            </a:r>
            <a:r>
              <a:rPr lang="en-US" altLang="zh-CN" dirty="0"/>
              <a:t>and move the imaginary axis back to </a:t>
            </a:r>
            <a:r>
              <a:rPr lang="en-US" altLang="zh-CN" dirty="0" smtClean="0"/>
              <a:t>l:</a:t>
            </a:r>
          </a:p>
          <a:p>
            <a:endParaRPr lang="en-US" altLang="zh-CN" dirty="0"/>
          </a:p>
          <a:p>
            <a:r>
              <a:rPr lang="en-US" altLang="zh-CN" dirty="0"/>
              <a:t>Note that </a:t>
            </a:r>
            <a:r>
              <a:rPr lang="en-US" altLang="zh-CN" dirty="0" smtClean="0"/>
              <a:t>μ^2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detμ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-1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Hence every reflection </a:t>
            </a:r>
            <a:r>
              <a:rPr lang="en-US" altLang="zh-CN" dirty="0"/>
              <a:t>can be written in the </a:t>
            </a:r>
            <a:r>
              <a:rPr lang="en-US" altLang="zh-CN" dirty="0" smtClean="0"/>
              <a:t>form:</a:t>
            </a:r>
          </a:p>
          <a:p>
            <a:pPr marL="0" indent="0">
              <a:buNone/>
            </a:pPr>
            <a:r>
              <a:rPr lang="en-US" altLang="zh-CN" dirty="0" smtClean="0"/>
              <a:t>for some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27" y="3004235"/>
            <a:ext cx="3143250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4745"/>
            <a:ext cx="597217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321" y="5078229"/>
            <a:ext cx="962025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458" y="5689483"/>
            <a:ext cx="1552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93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.7Distance and length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dirty="0"/>
              <a:t>and Q don't lie on a vertical line segment</a:t>
            </a:r>
            <a:r>
              <a:rPr lang="en-US" altLang="zh-CN" dirty="0" smtClean="0"/>
              <a:t>. We just rotate, then </a:t>
            </a:r>
            <a:r>
              <a:rPr lang="en-US" altLang="zh-CN" dirty="0"/>
              <a:t>t</a:t>
            </a:r>
            <a:r>
              <a:rPr lang="en-US" altLang="zh-CN" dirty="0" smtClean="0"/>
              <a:t>his </a:t>
            </a:r>
            <a:r>
              <a:rPr lang="en-US" altLang="zh-CN" dirty="0"/>
              <a:t>is the transformation that sends P to </a:t>
            </a:r>
            <a:r>
              <a:rPr lang="en-US" altLang="zh-CN" dirty="0" err="1"/>
              <a:t>i</a:t>
            </a:r>
            <a:r>
              <a:rPr lang="en-US" altLang="zh-CN" dirty="0"/>
              <a:t>, M to 0 </a:t>
            </a:r>
            <a:r>
              <a:rPr lang="en-US" altLang="zh-CN" dirty="0" smtClean="0"/>
              <a:t>and N </a:t>
            </a:r>
            <a:r>
              <a:rPr lang="en-US" altLang="zh-CN" dirty="0"/>
              <a:t>to ∞. Since the image of Q will lie on this line, Q is sent to some point </a:t>
            </a:r>
            <a:r>
              <a:rPr lang="en-US" altLang="zh-CN" dirty="0" smtClean="0"/>
              <a:t>0+ci </a:t>
            </a:r>
            <a:r>
              <a:rPr lang="en-US" altLang="zh-CN" dirty="0"/>
              <a:t>for some</a:t>
            </a:r>
          </a:p>
          <a:p>
            <a:r>
              <a:rPr lang="en-US" altLang="zh-CN" dirty="0"/>
              <a:t>c. </a:t>
            </a:r>
            <a:r>
              <a:rPr lang="en-US" altLang="zh-CN" dirty="0" smtClean="0"/>
              <a:t>Then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5" y="3449153"/>
            <a:ext cx="9096375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40" y="5379796"/>
            <a:ext cx="4133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Area of triangles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Doubly asymptotic triangle: 2 vertices lie in infinity</a:t>
            </a:r>
          </a:p>
          <a:p>
            <a:endParaRPr lang="en-US" altLang="zh-CN" dirty="0"/>
          </a:p>
          <a:p>
            <a:r>
              <a:rPr lang="en-US" altLang="zh-CN" dirty="0" smtClean="0"/>
              <a:t>Triply </a:t>
            </a:r>
            <a:r>
              <a:rPr lang="en-US" altLang="zh-CN" dirty="0"/>
              <a:t>asymptotic triangle: </a:t>
            </a:r>
            <a:r>
              <a:rPr lang="en-US" altLang="zh-CN" dirty="0" smtClean="0"/>
              <a:t>all 3 </a:t>
            </a:r>
            <a:r>
              <a:rPr lang="en-US" altLang="zh-CN" dirty="0"/>
              <a:t>vertices </a:t>
            </a:r>
            <a:r>
              <a:rPr lang="en-US" altLang="zh-CN" dirty="0" smtClean="0"/>
              <a:t>lie in  </a:t>
            </a:r>
            <a:r>
              <a:rPr lang="en-US" altLang="zh-CN" dirty="0"/>
              <a:t>infinity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458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2.4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area of a doubly asymptotic triangle 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   with </a:t>
            </a:r>
            <a:r>
              <a:rPr lang="en-US" altLang="zh-CN" dirty="0"/>
              <a:t>points ­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 smtClean="0"/>
              <a:t>at infinity.</a:t>
            </a:r>
          </a:p>
          <a:p>
            <a:pPr marL="0" indent="0">
              <a:buNone/>
            </a:pPr>
            <a:r>
              <a:rPr lang="en-US" altLang="zh-CN" dirty="0" smtClean="0"/>
              <a:t>Then the area is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35" y="1825625"/>
            <a:ext cx="800100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92" y="1856907"/>
            <a:ext cx="1219200" cy="42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6444"/>
            <a:ext cx="261937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793" y="2420469"/>
            <a:ext cx="5081789" cy="34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64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Since similar triangle has same area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73" y="2287545"/>
            <a:ext cx="5267325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38" y="4868478"/>
            <a:ext cx="50768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Corollary 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Area of Triply </a:t>
            </a:r>
            <a:r>
              <a:rPr lang="en-US" altLang="zh-CN" dirty="0"/>
              <a:t>asymptotic triangle </a:t>
            </a:r>
            <a:r>
              <a:rPr lang="en-US" altLang="zh-CN" dirty="0" smtClean="0"/>
              <a:t>is π.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52" y="2308130"/>
            <a:ext cx="6488530" cy="32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8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Area of finite </a:t>
            </a:r>
            <a:r>
              <a:rPr lang="zh-CN" altLang="en-US" dirty="0" smtClean="0"/>
              <a:t>△</a:t>
            </a:r>
            <a:r>
              <a:rPr lang="en-US" altLang="zh-CN" dirty="0" smtClean="0"/>
              <a:t>ABC=π-(A+B+C)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8" y="2588807"/>
            <a:ext cx="11220149" cy="37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5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3   Poincare Disk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the transform:</a:t>
            </a:r>
          </a:p>
          <a:p>
            <a:endParaRPr lang="en-US" altLang="zh-CN" dirty="0"/>
          </a:p>
          <a:p>
            <a:r>
              <a:rPr lang="en-US" altLang="zh-CN" dirty="0"/>
              <a:t>This map sends 0 </a:t>
            </a:r>
            <a:r>
              <a:rPr lang="en-US" altLang="zh-CN" dirty="0" smtClean="0"/>
              <a:t>to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/>
              <a:t>1 to 1, and </a:t>
            </a:r>
            <a:r>
              <a:rPr lang="zh-CN" altLang="en-US" dirty="0"/>
              <a:t>∞ </a:t>
            </a:r>
            <a:r>
              <a:rPr lang="en-US" altLang="zh-CN" dirty="0" smtClean="0"/>
              <a:t>to </a:t>
            </a:r>
            <a:r>
              <a:rPr lang="en-US" altLang="zh-CN" dirty="0" err="1"/>
              <a:t>i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Send upper half-plane to the interior of unit disk, denoted by D</a:t>
            </a:r>
          </a:p>
          <a:p>
            <a:pPr marL="0" indent="0">
              <a:buNone/>
            </a:pPr>
            <a:r>
              <a:rPr lang="en-US" altLang="zh-CN" dirty="0" smtClean="0"/>
              <a:t>RMK: Lines in D are circle arcs that are orthogonal to unit circle or diameters.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04" y="1690688"/>
            <a:ext cx="2514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3.1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(O,B)=x, then d(O,B)=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(x/2)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5420"/>
            <a:ext cx="820102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6" y="3215481"/>
            <a:ext cx="3781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Angle of 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angle of parallelism φ, also known as </a:t>
            </a:r>
            <a:r>
              <a:rPr lang="en-US" altLang="zh-CN" dirty="0">
                <a:solidFill>
                  <a:srgbClr val="FF0000"/>
                </a:solidFill>
              </a:rPr>
              <a:t>Π(p)</a:t>
            </a:r>
            <a:r>
              <a:rPr lang="en-US" altLang="zh-CN" dirty="0"/>
              <a:t>, is the angle at one vertex of a right hyperbolic triangle that has two asymptotic parallel </a:t>
            </a:r>
            <a:r>
              <a:rPr lang="en-US" altLang="zh-CN" dirty="0" smtClean="0"/>
              <a:t>sides(</a:t>
            </a:r>
            <a:r>
              <a:rPr lang="en-US" altLang="zh-CN" dirty="0"/>
              <a:t> </a:t>
            </a:r>
            <a:r>
              <a:rPr lang="en-US" altLang="zh-CN" dirty="0" smtClean="0"/>
              <a:t>intersect at infinity)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2" y="3312470"/>
            <a:ext cx="6010125" cy="27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2: weak exterior angle </a:t>
            </a:r>
            <a:r>
              <a:rPr lang="en-US" altLang="zh-CN" dirty="0" err="1" smtClean="0"/>
              <a:t>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exterior angle of a triangle is greater than either remote interior angle.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Claim: </a:t>
            </a:r>
            <a:r>
              <a:rPr lang="zh-CN" altLang="en-US" dirty="0" smtClean="0"/>
              <a:t>∠</a:t>
            </a:r>
            <a:r>
              <a:rPr lang="en-US" altLang="zh-CN" dirty="0" smtClean="0"/>
              <a:t>ACD</a:t>
            </a:r>
            <a:r>
              <a:rPr lang="zh-CN" altLang="en-US" dirty="0" smtClean="0"/>
              <a:t>＞∠</a:t>
            </a:r>
            <a:r>
              <a:rPr lang="en-US" altLang="zh-CN" dirty="0" smtClean="0"/>
              <a:t>BAC (or ABC </a:t>
            </a:r>
          </a:p>
          <a:p>
            <a:pPr marL="0" indent="0">
              <a:buNone/>
            </a:pPr>
            <a:r>
              <a:rPr lang="en-US" altLang="zh-CN" dirty="0" smtClean="0"/>
              <a:t>By symmetry)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41" y="2608696"/>
            <a:ext cx="4419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2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3.1</a:t>
            </a:r>
            <a:r>
              <a:rPr lang="en-US" altLang="zh-CN" dirty="0"/>
              <a:t> (</a:t>
            </a:r>
            <a:r>
              <a:rPr lang="en-US" altLang="zh-CN" dirty="0" err="1"/>
              <a:t>Bolyai-Lobachevsky</a:t>
            </a:r>
            <a:r>
              <a:rPr lang="en-US" altLang="zh-CN" dirty="0"/>
              <a:t> Theorem)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</a:t>
            </a:r>
            <a:r>
              <a:rPr lang="en-US" altLang="zh-CN" dirty="0" smtClean="0"/>
              <a:t>Poincare </a:t>
            </a:r>
            <a:r>
              <a:rPr lang="en-US" altLang="zh-CN" dirty="0"/>
              <a:t>model of hyperbolic </a:t>
            </a:r>
            <a:r>
              <a:rPr lang="en-US" altLang="zh-CN" dirty="0" smtClean="0"/>
              <a:t>geometry </a:t>
            </a:r>
            <a:r>
              <a:rPr lang="en-US" altLang="zh-CN" dirty="0"/>
              <a:t>the angle of parallelism </a:t>
            </a:r>
            <a:r>
              <a:rPr lang="en-US" altLang="zh-CN" dirty="0" smtClean="0"/>
              <a:t>satisfies </a:t>
            </a:r>
            <a:r>
              <a:rPr lang="en-US" altLang="zh-CN" dirty="0"/>
              <a:t>the equation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969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6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78" y="207882"/>
            <a:ext cx="7389194" cy="2965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54" y="3108809"/>
            <a:ext cx="2943225" cy="790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43" y="3774256"/>
            <a:ext cx="3419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8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Hypercycles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Horocycles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Horocycle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“Correspondence”: two lines intersect at infinity in the same direction Ω.</a:t>
            </a:r>
          </a:p>
          <a:p>
            <a:pPr marL="0" indent="0">
              <a:buNone/>
            </a:pPr>
            <a:r>
              <a:rPr lang="en-US" altLang="zh-CN" dirty="0" smtClean="0"/>
              <a:t>Then P and Q( on different lines) are correspondent if </a:t>
            </a:r>
            <a:r>
              <a:rPr lang="zh-CN" altLang="en-US" dirty="0" smtClean="0"/>
              <a:t>∠</a:t>
            </a:r>
            <a:r>
              <a:rPr lang="en-US" altLang="zh-CN" dirty="0" smtClean="0"/>
              <a:t>PQΩ=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QPΩ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set consisting of P and all such points Q is </a:t>
            </a:r>
            <a:r>
              <a:rPr lang="en-US" altLang="zh-CN" dirty="0" smtClean="0"/>
              <a:t>called </a:t>
            </a:r>
            <a:r>
              <a:rPr lang="en-US" altLang="zh-CN" dirty="0"/>
              <a:t>a </a:t>
            </a:r>
            <a:r>
              <a:rPr lang="en-US" altLang="zh-CN" dirty="0" err="1" smtClean="0">
                <a:solidFill>
                  <a:srgbClr val="FF0000"/>
                </a:solidFill>
              </a:rPr>
              <a:t>horocycle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44" y="4198219"/>
            <a:ext cx="2251509" cy="22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42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Hypercycle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Given a line </a:t>
            </a:r>
            <a:r>
              <a:rPr lang="en-US" altLang="zh-CN" dirty="0" smtClean="0"/>
              <a:t>l </a:t>
            </a:r>
            <a:r>
              <a:rPr lang="en-US" altLang="zh-CN" dirty="0"/>
              <a:t>and a point P not on </a:t>
            </a:r>
            <a:r>
              <a:rPr lang="en-US" altLang="zh-CN" dirty="0" smtClean="0"/>
              <a:t>l, </a:t>
            </a:r>
            <a:r>
              <a:rPr lang="en-US" altLang="zh-CN" dirty="0"/>
              <a:t>consider the set of </a:t>
            </a:r>
            <a:r>
              <a:rPr lang="en-US" altLang="zh-CN" dirty="0" smtClean="0"/>
              <a:t>all points </a:t>
            </a:r>
            <a:r>
              <a:rPr lang="en-US" altLang="zh-CN" dirty="0"/>
              <a:t>Q on one side of </a:t>
            </a:r>
            <a:r>
              <a:rPr lang="en-US" altLang="zh-CN" dirty="0" smtClean="0"/>
              <a:t>l so </a:t>
            </a:r>
            <a:r>
              <a:rPr lang="en-US" altLang="zh-CN" dirty="0"/>
              <a:t>that the perpendicular distance from Q to </a:t>
            </a:r>
            <a:r>
              <a:rPr lang="en-US" altLang="zh-CN" dirty="0" smtClean="0"/>
              <a:t>l </a:t>
            </a:r>
            <a:r>
              <a:rPr lang="en-US" altLang="zh-CN" dirty="0"/>
              <a:t>is the same as </a:t>
            </a:r>
            <a:r>
              <a:rPr lang="en-US" altLang="zh-CN" dirty="0" smtClean="0"/>
              <a:t>the perpendicular </a:t>
            </a:r>
            <a:r>
              <a:rPr lang="en-US" altLang="zh-CN" dirty="0"/>
              <a:t>distance from P to </a:t>
            </a:r>
            <a:r>
              <a:rPr lang="en-US" altLang="zh-CN" dirty="0" smtClean="0"/>
              <a:t>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09" y="3580598"/>
            <a:ext cx="2347044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7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Poincare Disk Model (4 types of cycles)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Hyperbolic circle: a circle contained entirely in the unit disk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14" y="2531444"/>
            <a:ext cx="4380060" cy="39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Horocycle</a:t>
            </a:r>
            <a:r>
              <a:rPr lang="en-US" altLang="zh-CN" dirty="0" smtClean="0"/>
              <a:t>: circle tangent to unit disk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Lines: circles orthogonal to unit disk or diameters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Otherwise </a:t>
            </a:r>
            <a:r>
              <a:rPr lang="en-US" altLang="zh-CN" dirty="0" err="1" smtClean="0"/>
              <a:t>Hypercycles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45" y="1953928"/>
            <a:ext cx="1451268" cy="13956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55" y="4177364"/>
            <a:ext cx="1531296" cy="1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4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upper half-plane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They are respectively circle, </a:t>
            </a:r>
            <a:r>
              <a:rPr lang="en-US" altLang="zh-CN" dirty="0" err="1" smtClean="0"/>
              <a:t>horocycle</a:t>
            </a:r>
            <a:r>
              <a:rPr lang="en-US" altLang="zh-CN" dirty="0" smtClean="0"/>
              <a:t>, line, </a:t>
            </a:r>
            <a:r>
              <a:rPr lang="en-US" altLang="zh-CN" dirty="0" err="1" smtClean="0"/>
              <a:t>hypercycle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2133"/>
            <a:ext cx="8317731" cy="9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3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4 </a:t>
            </a:r>
            <a:br>
              <a:rPr lang="en-US" altLang="zh-CN" dirty="0" smtClean="0"/>
            </a:br>
            <a:r>
              <a:rPr lang="en-US" altLang="zh-CN" dirty="0" smtClean="0"/>
              <a:t>4.1 some geometric laws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Rt</a:t>
            </a:r>
            <a:r>
              <a:rPr lang="zh-CN" altLang="en-US" dirty="0"/>
              <a:t>△</a:t>
            </a:r>
            <a:r>
              <a:rPr lang="en-US" altLang="zh-CN" dirty="0"/>
              <a:t>ABC, </a:t>
            </a:r>
            <a:r>
              <a:rPr lang="zh-CN" altLang="en-US" dirty="0"/>
              <a:t>∠</a:t>
            </a:r>
            <a:r>
              <a:rPr lang="en-US" altLang="zh-CN" dirty="0"/>
              <a:t>C=90</a:t>
            </a:r>
            <a:r>
              <a:rPr lang="en-US" altLang="zh-CN" dirty="0" smtClean="0"/>
              <a:t>°</a:t>
            </a:r>
          </a:p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4.1 </a:t>
            </a:r>
            <a:r>
              <a:rPr lang="en-US" altLang="zh-CN" b="1" dirty="0" smtClean="0"/>
              <a:t>Pythagoras</a:t>
            </a:r>
            <a:r>
              <a:rPr lang="en-US" altLang="zh-CN" b="1" dirty="0"/>
              <a:t>’ </a:t>
            </a:r>
            <a:r>
              <a:rPr lang="en-US" altLang="zh-CN" b="1" dirty="0" smtClean="0"/>
              <a:t>Theorem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(c)=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(a)*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(b)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4.2 </a:t>
            </a:r>
            <a:r>
              <a:rPr lang="en-US" altLang="zh-CN" b="1" dirty="0" err="1"/>
              <a:t>Lobachevskii’s</a:t>
            </a:r>
            <a:r>
              <a:rPr lang="en-US" altLang="zh-CN" b="1" dirty="0"/>
              <a:t> </a:t>
            </a:r>
            <a:r>
              <a:rPr lang="en-US" altLang="zh-CN" b="1" dirty="0" smtClean="0"/>
              <a:t>Formula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tan(A)=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(a)/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(b)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sin(A)=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(a)/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(c)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cos(A)=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(b)/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(c)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188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Ideas: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C=0, B=</a:t>
            </a:r>
            <a:r>
              <a:rPr lang="en-US" altLang="zh-CN" dirty="0" err="1" smtClean="0"/>
              <a:t>ib</a:t>
            </a:r>
            <a:r>
              <a:rPr lang="en-US" altLang="zh-CN" dirty="0" smtClean="0"/>
              <a:t>’,A=a’</a:t>
            </a:r>
          </a:p>
          <a:p>
            <a:r>
              <a:rPr lang="en-US" altLang="zh-CN" dirty="0" smtClean="0"/>
              <a:t>Consider M(z)=(z-a’)/(1-a’z)</a:t>
            </a:r>
          </a:p>
          <a:p>
            <a:r>
              <a:rPr lang="en-US" altLang="zh-CN" dirty="0" smtClean="0"/>
              <a:t>Then we send A to O, B to b’’=(</a:t>
            </a:r>
            <a:r>
              <a:rPr lang="en-US" altLang="zh-CN" dirty="0" err="1" smtClean="0"/>
              <a:t>ib</a:t>
            </a:r>
            <a:r>
              <a:rPr lang="en-US" altLang="zh-CN" dirty="0" smtClean="0"/>
              <a:t>’-a’)/(1-a’ib’), C to-a’</a:t>
            </a:r>
          </a:p>
          <a:p>
            <a:r>
              <a:rPr lang="en-US" altLang="zh-CN" dirty="0" smtClean="0"/>
              <a:t>Then we use distance formula to calculate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03" y="3927107"/>
            <a:ext cx="2692255" cy="200400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720433" y="4408371"/>
            <a:ext cx="1934678" cy="77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87" y="3540894"/>
            <a:ext cx="2543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4.3(</a:t>
            </a:r>
            <a:r>
              <a:rPr lang="en-US" altLang="zh-CN" dirty="0"/>
              <a:t>Hyperbolic law of </a:t>
            </a:r>
            <a:r>
              <a:rPr lang="en-US" altLang="zh-CN" dirty="0" err="1"/>
              <a:t>sines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09" y="1690688"/>
            <a:ext cx="4591050" cy="115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3213"/>
            <a:ext cx="5876925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43048" y="1925053"/>
            <a:ext cx="391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Hint:</a:t>
            </a:r>
          </a:p>
          <a:p>
            <a:r>
              <a:rPr lang="en-US" altLang="zh-CN" sz="2400" dirty="0" smtClean="0"/>
              <a:t>By </a:t>
            </a:r>
            <a:r>
              <a:rPr lang="en-US" altLang="zh-CN" sz="2400" dirty="0" err="1" smtClean="0"/>
              <a:t>Thm</a:t>
            </a:r>
            <a:r>
              <a:rPr lang="en-US" altLang="zh-CN" sz="2400" dirty="0" smtClean="0"/>
              <a:t> 4.2</a:t>
            </a:r>
            <a:endParaRPr lang="en-US" altLang="zh-CN" sz="2400" dirty="0"/>
          </a:p>
          <a:p>
            <a:r>
              <a:rPr lang="en-US" altLang="zh-CN" sz="2400" dirty="0" err="1" smtClean="0"/>
              <a:t>sinh</a:t>
            </a:r>
            <a:r>
              <a:rPr lang="en-US" altLang="zh-CN" sz="2400" dirty="0" smtClean="0"/>
              <a:t>(h</a:t>
            </a:r>
            <a:r>
              <a:rPr lang="en-US" altLang="zh-CN" sz="2400" dirty="0"/>
              <a:t>) = sin(A) </a:t>
            </a:r>
            <a:r>
              <a:rPr lang="en-US" altLang="zh-CN" sz="2400" dirty="0" err="1"/>
              <a:t>sinh</a:t>
            </a:r>
            <a:r>
              <a:rPr lang="en-US" altLang="zh-CN" sz="2400" dirty="0"/>
              <a:t>(c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/>
              <a:t>sinh</a:t>
            </a:r>
            <a:r>
              <a:rPr lang="en-US" altLang="zh-CN" sz="2400" dirty="0"/>
              <a:t>(h) = sin(C) </a:t>
            </a:r>
            <a:r>
              <a:rPr lang="en-US" altLang="zh-CN" sz="2400" dirty="0" err="1"/>
              <a:t>sinh</a:t>
            </a:r>
            <a:r>
              <a:rPr lang="en-US" altLang="zh-CN" sz="2400" dirty="0"/>
              <a:t>(a</a:t>
            </a:r>
            <a:r>
              <a:rPr lang="en-US" altLang="zh-CN" sz="2400" dirty="0" smtClean="0"/>
              <a:t>).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90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corollaries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i</a:t>
            </a:r>
            <a:r>
              <a:rPr lang="en-US" altLang="zh-CN" i="1" dirty="0"/>
              <a:t>) Every angle has a unique bisector.</a:t>
            </a:r>
          </a:p>
          <a:p>
            <a:r>
              <a:rPr lang="en-US" altLang="zh-CN" i="1" dirty="0"/>
              <a:t>ii) Every segment has a unique perpendicular bisector.</a:t>
            </a:r>
          </a:p>
          <a:p>
            <a:r>
              <a:rPr lang="en-US" altLang="zh-CN" i="1" dirty="0"/>
              <a:t>i</a:t>
            </a:r>
            <a:r>
              <a:rPr lang="en-US" altLang="zh-CN" i="1" dirty="0" smtClean="0"/>
              <a:t>ii)In </a:t>
            </a:r>
            <a:r>
              <a:rPr lang="en-US" altLang="zh-CN" i="1" dirty="0"/>
              <a:t>a triangle </a:t>
            </a:r>
            <a:r>
              <a:rPr lang="zh-CN" altLang="en-US" dirty="0"/>
              <a:t>△ </a:t>
            </a:r>
            <a:r>
              <a:rPr lang="en-US" altLang="zh-CN" i="1" dirty="0" smtClean="0"/>
              <a:t>ABC </a:t>
            </a:r>
            <a:r>
              <a:rPr lang="en-US" altLang="zh-CN" i="1" dirty="0"/>
              <a:t>the greater angle lies opposite the greater side </a:t>
            </a:r>
            <a:r>
              <a:rPr lang="en-US" altLang="zh-CN" i="1" dirty="0" smtClean="0"/>
              <a:t>and the </a:t>
            </a:r>
            <a:r>
              <a:rPr lang="en-US" altLang="zh-CN" i="1" dirty="0"/>
              <a:t>greater side lies opposite the greater angle; </a:t>
            </a:r>
            <a:r>
              <a:rPr lang="en-US" altLang="zh-CN" dirty="0"/>
              <a:t>i.e.</a:t>
            </a:r>
            <a:r>
              <a:rPr lang="en-US" altLang="zh-CN" i="1" dirty="0"/>
              <a:t>, AB &gt; BC if and only if </a:t>
            </a:r>
            <a:r>
              <a:rPr lang="zh-CN" altLang="en-US" dirty="0"/>
              <a:t>∠ </a:t>
            </a:r>
            <a:r>
              <a:rPr lang="en-US" altLang="zh-CN" i="1" dirty="0" smtClean="0"/>
              <a:t>C </a:t>
            </a:r>
            <a:r>
              <a:rPr lang="en-US" altLang="zh-CN" i="1" dirty="0"/>
              <a:t>&gt; </a:t>
            </a:r>
            <a:r>
              <a:rPr lang="zh-CN" altLang="en-US" dirty="0"/>
              <a:t>∠ </a:t>
            </a:r>
            <a:r>
              <a:rPr lang="en-US" altLang="zh-CN" i="1" dirty="0" smtClean="0"/>
              <a:t>A. </a:t>
            </a:r>
            <a:r>
              <a:rPr lang="en-US" altLang="zh-CN" dirty="0"/>
              <a:t>(</a:t>
            </a:r>
            <a:r>
              <a:rPr lang="en-US" altLang="zh-CN" dirty="0" smtClean="0"/>
              <a:t>mentioned later by using hyperbolic law of sine)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47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4.4(</a:t>
            </a:r>
            <a:r>
              <a:rPr lang="en-US" altLang="zh-CN" dirty="0"/>
              <a:t>Hyperbolic law of cosines)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law:</a:t>
            </a:r>
          </a:p>
          <a:p>
            <a:pPr marL="0" indent="0">
              <a:buNone/>
            </a:pPr>
            <a:r>
              <a:rPr lang="en-US" altLang="zh-CN" dirty="0" err="1" smtClean="0"/>
              <a:t>cosh</a:t>
            </a:r>
            <a:r>
              <a:rPr lang="en-US" altLang="zh-CN" dirty="0" smtClean="0"/>
              <a:t>(a</a:t>
            </a:r>
            <a:r>
              <a:rPr lang="en-US" altLang="zh-CN" dirty="0"/>
              <a:t>) = </a:t>
            </a:r>
            <a:r>
              <a:rPr lang="en-US" altLang="zh-CN" dirty="0" err="1"/>
              <a:t>cosh</a:t>
            </a:r>
            <a:r>
              <a:rPr lang="en-US" altLang="zh-CN" dirty="0"/>
              <a:t>(b) </a:t>
            </a:r>
            <a:r>
              <a:rPr lang="en-US" altLang="zh-CN" dirty="0" err="1"/>
              <a:t>cosh</a:t>
            </a:r>
            <a:r>
              <a:rPr lang="en-US" altLang="zh-CN" dirty="0"/>
              <a:t>(c) − </a:t>
            </a:r>
            <a:r>
              <a:rPr lang="en-US" altLang="zh-CN" dirty="0" err="1"/>
              <a:t>sinh</a:t>
            </a:r>
            <a:r>
              <a:rPr lang="en-US" altLang="zh-CN" dirty="0"/>
              <a:t>(b) </a:t>
            </a:r>
            <a:r>
              <a:rPr lang="en-US" altLang="zh-CN" dirty="0" err="1"/>
              <a:t>sinh</a:t>
            </a:r>
            <a:r>
              <a:rPr lang="en-US" altLang="zh-CN" dirty="0"/>
              <a:t>(c) cos(A</a:t>
            </a:r>
            <a:r>
              <a:rPr lang="en-US" altLang="zh-CN" dirty="0" smtClean="0"/>
              <a:t>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law:</a:t>
            </a:r>
          </a:p>
          <a:p>
            <a:pPr marL="0" indent="0">
              <a:buNone/>
            </a:pPr>
            <a:r>
              <a:rPr lang="es-ES" altLang="zh-CN" dirty="0"/>
              <a:t>cos(B) = −cos(A) cos(C) + sin(A) sin(C) cosh(b).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83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Circumference and Area of a Circle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similar method in Euclidean Geometry (use polygon)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3" y="2317487"/>
            <a:ext cx="5295348" cy="3859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70" y="3129263"/>
            <a:ext cx="3217672" cy="7208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49830" y="2692463"/>
            <a:ext cx="15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4.2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095" y="3949596"/>
            <a:ext cx="7099133" cy="655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658" y="4649592"/>
            <a:ext cx="6547135" cy="741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348" y="5418632"/>
            <a:ext cx="7548880" cy="11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6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C=</a:t>
            </a:r>
            <a:r>
              <a:rPr lang="en-US" altLang="zh-CN" dirty="0"/>
              <a:t> </a:t>
            </a:r>
            <a:r>
              <a:rPr lang="en-US" altLang="zh-CN" dirty="0" smtClean="0"/>
              <a:t>2π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Similarly,</a:t>
            </a:r>
          </a:p>
          <a:p>
            <a:r>
              <a:rPr lang="en-US" altLang="zh-CN" dirty="0" smtClean="0"/>
              <a:t>Area=</a:t>
            </a:r>
            <a:r>
              <a:rPr lang="en-US" altLang="zh-CN" dirty="0"/>
              <a:t> </a:t>
            </a:r>
            <a:r>
              <a:rPr lang="en-US" altLang="zh-CN" dirty="0" smtClean="0"/>
              <a:t>4πsinh^2(r/2)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43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 err="1"/>
              <a:t>Saccheri</a:t>
            </a:r>
            <a:r>
              <a:rPr lang="en-US" altLang="zh-CN" dirty="0"/>
              <a:t> </a:t>
            </a:r>
            <a:r>
              <a:rPr lang="en-US" altLang="zh-CN" dirty="0" smtClean="0"/>
              <a:t>Quadrilaterals&amp;</a:t>
            </a:r>
            <a:r>
              <a:rPr lang="en-US" altLang="zh-CN" dirty="0"/>
              <a:t> Lambert </a:t>
            </a:r>
            <a:r>
              <a:rPr lang="en-US" altLang="zh-CN" dirty="0" smtClean="0"/>
              <a:t>quadrilaterals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S be a convex quadrilateral in which two </a:t>
            </a:r>
            <a:r>
              <a:rPr lang="en-US" altLang="zh-CN" dirty="0" smtClean="0"/>
              <a:t>adjacent angles </a:t>
            </a:r>
            <a:r>
              <a:rPr lang="en-US" altLang="zh-CN" dirty="0"/>
              <a:t>are </a:t>
            </a:r>
            <a:r>
              <a:rPr lang="en-US" altLang="zh-CN" u="sng" dirty="0"/>
              <a:t>right angles.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segment joining these two vertices </a:t>
            </a:r>
            <a:r>
              <a:rPr lang="en-US" altLang="zh-CN" dirty="0" smtClean="0"/>
              <a:t>is called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en-US" altLang="zh-CN" dirty="0"/>
              <a:t>. The side opposite the base is the </a:t>
            </a:r>
            <a:r>
              <a:rPr lang="en-US" altLang="zh-CN" dirty="0">
                <a:solidFill>
                  <a:srgbClr val="FF0000"/>
                </a:solidFill>
              </a:rPr>
              <a:t>summit</a:t>
            </a:r>
            <a:r>
              <a:rPr lang="en-US" altLang="zh-CN" dirty="0"/>
              <a:t> and the other two sides </a:t>
            </a:r>
            <a:r>
              <a:rPr lang="en-US" altLang="zh-CN" dirty="0" smtClean="0"/>
              <a:t>are called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sides</a:t>
            </a:r>
            <a:r>
              <a:rPr lang="en-US" altLang="zh-CN" dirty="0"/>
              <a:t>. If the sides are congruent to one another then this is called a </a:t>
            </a:r>
            <a:r>
              <a:rPr lang="en-US" altLang="zh-CN" dirty="0" err="1" smtClean="0"/>
              <a:t>Saccheri</a:t>
            </a:r>
            <a:r>
              <a:rPr lang="en-US" altLang="zh-CN" dirty="0" smtClean="0"/>
              <a:t> quadrilateral</a:t>
            </a:r>
            <a:r>
              <a:rPr lang="en-US" altLang="zh-CN" dirty="0"/>
              <a:t>. The angles containing the summit are called the </a:t>
            </a:r>
            <a:r>
              <a:rPr lang="en-US" altLang="zh-CN" b="1" dirty="0"/>
              <a:t>summit angles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5" y="4330909"/>
            <a:ext cx="6200775" cy="23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87" y="1777935"/>
            <a:ext cx="10515600" cy="16553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696101"/>
            <a:ext cx="61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Hint use triangle congruence to show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50" y="3696101"/>
            <a:ext cx="5060430" cy="19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54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Lambert </a:t>
            </a:r>
            <a:r>
              <a:rPr lang="en-US" altLang="zh-CN" dirty="0"/>
              <a:t>Quadrilaterals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quadrilateral three of whose angles are right angles is </a:t>
            </a:r>
            <a:r>
              <a:rPr lang="en-US" altLang="zh-CN" dirty="0" smtClean="0"/>
              <a:t>called a Lambert </a:t>
            </a:r>
            <a:r>
              <a:rPr lang="en-US" altLang="zh-CN" dirty="0"/>
              <a:t>quadrilateral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Properties:</a:t>
            </a:r>
            <a:r>
              <a:rPr lang="en-US" altLang="zh-CN" dirty="0"/>
              <a:t> The side adjacent to the acute angle of a Lambert quadrilateral is </a:t>
            </a:r>
            <a:r>
              <a:rPr lang="en-US" altLang="zh-CN" dirty="0" smtClean="0"/>
              <a:t>greater than </a:t>
            </a:r>
            <a:r>
              <a:rPr lang="en-US" altLang="zh-CN" dirty="0"/>
              <a:t>its opposite side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exterior angle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to prove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64" y="3963408"/>
            <a:ext cx="3295600" cy="22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9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Constructing coordinate system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09" y="1472665"/>
            <a:ext cx="6917318" cy="35492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6403" y="2373829"/>
            <a:ext cx="37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cos(</a:t>
            </a:r>
            <a:r>
              <a:rPr lang="el-GR" altLang="zh-CN" dirty="0" smtClean="0"/>
              <a:t>θ</a:t>
            </a:r>
            <a:r>
              <a:rPr lang="en-US" altLang="zh-CN" dirty="0" smtClean="0"/>
              <a:t>)=sin(90-</a:t>
            </a:r>
            <a:r>
              <a:rPr lang="el-GR" altLang="zh-CN" dirty="0"/>
              <a:t> </a:t>
            </a:r>
            <a:r>
              <a:rPr lang="el-GR" altLang="zh-CN" dirty="0" smtClean="0"/>
              <a:t>θ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(a)/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(d)</a:t>
            </a:r>
          </a:p>
          <a:p>
            <a:r>
              <a:rPr lang="en-US" altLang="zh-CN" dirty="0" smtClean="0"/>
              <a:t>and laws of cosine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570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in Lambert quadrilateral, </a:t>
            </a:r>
            <a:r>
              <a:rPr lang="en-US" altLang="zh-CN" dirty="0"/>
              <a:t>if c is the length of a side adjacent to the </a:t>
            </a:r>
            <a:r>
              <a:rPr lang="en-US" altLang="zh-CN" dirty="0" smtClean="0"/>
              <a:t>acute angle</a:t>
            </a:r>
            <a:r>
              <a:rPr lang="en-US" altLang="zh-CN" dirty="0"/>
              <a:t>, a is the length of the other side adjacent to the acute angle, and b is the length of </a:t>
            </a:r>
            <a:r>
              <a:rPr lang="en-US" altLang="zh-CN" dirty="0" smtClean="0"/>
              <a:t>the opposite </a:t>
            </a:r>
            <a:r>
              <a:rPr lang="en-US" altLang="zh-CN" dirty="0"/>
              <a:t>side, then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(c)= 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(a)*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(b)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921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Then we could construct coordinate system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3" y="1565743"/>
            <a:ext cx="6297791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8766" y="1780674"/>
            <a:ext cx="5919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Sin(</a:t>
            </a:r>
            <a:r>
              <a:rPr lang="el-GR" altLang="zh-CN" sz="2800" dirty="0" smtClean="0"/>
              <a:t>θ</a:t>
            </a:r>
            <a:r>
              <a:rPr lang="en-US" altLang="zh-CN" sz="2800" dirty="0" smtClean="0"/>
              <a:t>)=cos(90-</a:t>
            </a:r>
            <a:r>
              <a:rPr lang="el-GR" altLang="zh-CN" sz="2800" dirty="0" smtClean="0"/>
              <a:t>θ</a:t>
            </a:r>
            <a:r>
              <a:rPr lang="en-US" altLang="zh-CN" sz="2800" dirty="0" smtClean="0"/>
              <a:t>)=</a:t>
            </a:r>
            <a:r>
              <a:rPr lang="en-US" altLang="zh-CN" sz="2800" dirty="0" err="1" smtClean="0"/>
              <a:t>tanh</a:t>
            </a:r>
            <a:r>
              <a:rPr lang="en-US" altLang="zh-CN" sz="2800" dirty="0" smtClean="0"/>
              <a:t>(v)/</a:t>
            </a:r>
            <a:r>
              <a:rPr lang="en-US" altLang="zh-CN" sz="2800" dirty="0" err="1" smtClean="0"/>
              <a:t>tanh</a:t>
            </a:r>
            <a:r>
              <a:rPr lang="en-US" altLang="zh-CN" sz="2800" dirty="0" smtClean="0"/>
              <a:t>(r);</a:t>
            </a:r>
          </a:p>
          <a:p>
            <a:r>
              <a:rPr lang="en-US" altLang="zh-CN" sz="2800" dirty="0"/>
              <a:t>cos(</a:t>
            </a:r>
            <a:r>
              <a:rPr lang="el-GR" altLang="zh-CN" sz="2800" dirty="0"/>
              <a:t>θ</a:t>
            </a:r>
            <a:r>
              <a:rPr lang="en-US" altLang="zh-CN" sz="2800" dirty="0" smtClean="0"/>
              <a:t>)=</a:t>
            </a:r>
            <a:r>
              <a:rPr lang="en-US" altLang="zh-CN" sz="2800" dirty="0" err="1" smtClean="0"/>
              <a:t>tanh</a:t>
            </a:r>
            <a:r>
              <a:rPr lang="en-US" altLang="zh-CN" sz="2800" dirty="0" smtClean="0"/>
              <a:t>(u)/</a:t>
            </a:r>
            <a:r>
              <a:rPr lang="en-US" altLang="zh-CN" sz="2800" dirty="0" err="1" smtClean="0"/>
              <a:t>tanh</a:t>
            </a:r>
            <a:r>
              <a:rPr lang="en-US" altLang="zh-CN" sz="2800" dirty="0" smtClean="0"/>
              <a:t>(r);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Then tanh^2(u)+tanh^2(v)=tanh^2(r)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2790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64" y="256708"/>
            <a:ext cx="6295423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1272" y="2156059"/>
            <a:ext cx="5399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 also set</a:t>
            </a:r>
          </a:p>
          <a:p>
            <a:r>
              <a:rPr lang="es-ES" altLang="zh-CN" sz="3200" dirty="0"/>
              <a:t>x = tanh u; y = tanh v</a:t>
            </a:r>
          </a:p>
          <a:p>
            <a:r>
              <a:rPr lang="es-ES" altLang="zh-CN" sz="3200" dirty="0"/>
              <a:t>T = cosh u coshw; X = xT; Y = </a:t>
            </a:r>
            <a:r>
              <a:rPr lang="es-ES" altLang="zh-CN" sz="3200" dirty="0" smtClean="0"/>
              <a:t>yT;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59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Then we can define the degree measure to each angle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9561"/>
            <a:ext cx="10515600" cy="34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2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ordered pair {</a:t>
            </a:r>
            <a:r>
              <a:rPr lang="en-US" altLang="zh-CN" dirty="0" smtClean="0"/>
              <a:t>OX;OY </a:t>
            </a: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r>
              <a:rPr lang="en-US" altLang="zh-CN" dirty="0"/>
              <a:t>is called a </a:t>
            </a:r>
            <a:r>
              <a:rPr lang="en-US" altLang="zh-CN" dirty="0">
                <a:solidFill>
                  <a:srgbClr val="FF0000"/>
                </a:solidFill>
              </a:rPr>
              <a:t>frame</a:t>
            </a:r>
            <a:r>
              <a:rPr lang="en-US" altLang="zh-CN" dirty="0"/>
              <a:t> with axes OX and OY . With </a:t>
            </a:r>
            <a:r>
              <a:rPr lang="en-US" altLang="zh-CN" dirty="0" smtClean="0"/>
              <a:t>respect to </a:t>
            </a:r>
            <a:r>
              <a:rPr lang="en-US" altLang="zh-CN" dirty="0"/>
              <a:t>this frame, we say the point P has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97" y="2761247"/>
            <a:ext cx="7200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9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45" y="629396"/>
            <a:ext cx="10515600" cy="1546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820"/>
            <a:ext cx="7943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7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watching!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3: (</a:t>
            </a:r>
            <a:r>
              <a:rPr lang="en-US" altLang="zh-CN" dirty="0" err="1" smtClean="0"/>
              <a:t>Saccheri-Lengendre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The sum of the degree measures of </a:t>
            </a:r>
            <a:r>
              <a:rPr lang="en-US" altLang="zh-CN" i="1" dirty="0" smtClean="0"/>
              <a:t>the three </a:t>
            </a:r>
            <a:r>
              <a:rPr lang="en-US" altLang="zh-CN" i="1" dirty="0"/>
              <a:t>angles in any triangle is </a:t>
            </a:r>
            <a:r>
              <a:rPr lang="en-US" altLang="zh-CN" dirty="0"/>
              <a:t>less than or equal to </a:t>
            </a:r>
            <a:r>
              <a:rPr lang="en-US" altLang="zh-CN" dirty="0" smtClean="0"/>
              <a:t>180°</a:t>
            </a:r>
            <a:r>
              <a:rPr lang="zh-CN" altLang="en-US" dirty="0" smtClean="0"/>
              <a:t>：∠</a:t>
            </a:r>
            <a:r>
              <a:rPr lang="en-US" altLang="zh-CN" i="1" dirty="0" smtClean="0"/>
              <a:t>A </a:t>
            </a:r>
            <a:r>
              <a:rPr lang="en-US" altLang="zh-CN" dirty="0"/>
              <a:t>+ </a:t>
            </a:r>
            <a:r>
              <a:rPr lang="zh-CN" altLang="en-US" dirty="0"/>
              <a:t>∠ </a:t>
            </a:r>
            <a:r>
              <a:rPr lang="en-US" altLang="zh-CN" i="1" dirty="0" smtClean="0"/>
              <a:t>B </a:t>
            </a:r>
            <a:r>
              <a:rPr lang="en-US" altLang="zh-CN" dirty="0"/>
              <a:t>+ </a:t>
            </a:r>
            <a:r>
              <a:rPr lang="zh-CN" altLang="en-US" dirty="0"/>
              <a:t>∠ </a:t>
            </a:r>
            <a:r>
              <a:rPr lang="en-US" altLang="zh-CN" i="1" dirty="0" smtClean="0"/>
              <a:t>C </a:t>
            </a:r>
            <a:r>
              <a:rPr lang="zh-CN" altLang="en-US" i="1" dirty="0" smtClean="0"/>
              <a:t>≤</a:t>
            </a:r>
            <a:r>
              <a:rPr lang="en-US" altLang="zh-CN" dirty="0" smtClean="0"/>
              <a:t>180</a:t>
            </a:r>
            <a:r>
              <a:rPr lang="en-US" altLang="zh-CN" i="1" dirty="0" smtClean="0"/>
              <a:t>°: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72" y="2936528"/>
            <a:ext cx="6236168" cy="35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r>
              <a:rPr lang="zh-CN" altLang="en-US" dirty="0" smtClean="0"/>
              <a:t>：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14" y="708818"/>
            <a:ext cx="6276975" cy="638175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4617"/>
            <a:ext cx="10515600" cy="35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Thm</a:t>
            </a:r>
            <a:r>
              <a:rPr lang="en-US" altLang="zh-CN" dirty="0" smtClean="0"/>
              <a:t>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i="1" dirty="0"/>
              <a:t>If there exists a triangle of defect 0, then a rectangle exists. If a </a:t>
            </a:r>
            <a:r>
              <a:rPr lang="en-US" altLang="zh-CN" i="1" dirty="0" smtClean="0"/>
              <a:t>rectangle exists</a:t>
            </a:r>
            <a:r>
              <a:rPr lang="en-US" altLang="zh-CN" i="1" dirty="0"/>
              <a:t>, then every triangle has defect 0</a:t>
            </a:r>
            <a:r>
              <a:rPr lang="en-US" altLang="zh-CN" i="1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This is a powerful theorem!(why)</a:t>
            </a:r>
          </a:p>
          <a:p>
            <a:r>
              <a:rPr lang="en-US" altLang="zh-CN" dirty="0" smtClean="0"/>
              <a:t>Steps to prove: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Construct a </a:t>
            </a:r>
            <a:r>
              <a:rPr lang="en-US" altLang="zh-CN" i="1" dirty="0"/>
              <a:t>right </a:t>
            </a:r>
            <a:r>
              <a:rPr lang="en-US" altLang="zh-CN" dirty="0"/>
              <a:t>triangle having defect 0.</a:t>
            </a:r>
          </a:p>
          <a:p>
            <a:r>
              <a:rPr lang="en-US" altLang="zh-CN" dirty="0"/>
              <a:t>2. From a right triangle of defect 0, construct a rectangle.</a:t>
            </a:r>
          </a:p>
          <a:p>
            <a:r>
              <a:rPr lang="en-US" altLang="zh-CN" dirty="0"/>
              <a:t>3. From one rectangle, construct arbitrarily large rectangles.</a:t>
            </a:r>
          </a:p>
          <a:p>
            <a:r>
              <a:rPr lang="en-US" altLang="zh-CN" dirty="0"/>
              <a:t>4. Prove that all </a:t>
            </a:r>
            <a:r>
              <a:rPr lang="en-US" altLang="zh-CN" i="1" dirty="0"/>
              <a:t>right </a:t>
            </a:r>
            <a:r>
              <a:rPr lang="en-US" altLang="zh-CN" dirty="0"/>
              <a:t>triangles have defect 0.</a:t>
            </a:r>
          </a:p>
          <a:p>
            <a:r>
              <a:rPr lang="en-US" altLang="zh-CN" dirty="0"/>
              <a:t>5. If every </a:t>
            </a:r>
            <a:r>
              <a:rPr lang="en-US" altLang="zh-CN" i="1" dirty="0"/>
              <a:t>right </a:t>
            </a:r>
            <a:r>
              <a:rPr lang="en-US" altLang="zh-CN" dirty="0"/>
              <a:t>triangle has defect 0, then </a:t>
            </a:r>
            <a:r>
              <a:rPr lang="en-US" altLang="zh-CN" i="1" dirty="0"/>
              <a:t>every </a:t>
            </a:r>
            <a:r>
              <a:rPr lang="en-US" altLang="zh-CN" dirty="0"/>
              <a:t>triangle has defect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1837</Words>
  <Application>Microsoft Office PowerPoint</Application>
  <PresentationFormat>宽屏</PresentationFormat>
  <Paragraphs>225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Calibri Light</vt:lpstr>
      <vt:lpstr>Office 主题</vt:lpstr>
      <vt:lpstr>Hyperbolic Geometry</vt:lpstr>
      <vt:lpstr>Part I Axioms of Hyperbolic Geometry</vt:lpstr>
      <vt:lpstr>Thm 1: (Alternate Interior Angle Thm)</vt:lpstr>
      <vt:lpstr>Thm 2: weak exterior angle thm</vt:lpstr>
      <vt:lpstr>Some corollaries </vt:lpstr>
      <vt:lpstr>Then we can define the degree measure to each angle</vt:lpstr>
      <vt:lpstr>Thm 3: (Saccheri-Lengendre) </vt:lpstr>
      <vt:lpstr>Definition： </vt:lpstr>
      <vt:lpstr>Thm 5</vt:lpstr>
      <vt:lpstr>Thm 6 (property of hyperbolic geometry)</vt:lpstr>
      <vt:lpstr>PowerPoint 演示文稿</vt:lpstr>
      <vt:lpstr>Thm 7(AAA Criterion)</vt:lpstr>
      <vt:lpstr>Part 2  2.1Poincaré Half-plane Model</vt:lpstr>
      <vt:lpstr>Isometries</vt:lpstr>
      <vt:lpstr>3 types of Isometries we will consider</vt:lpstr>
      <vt:lpstr>Lemma 2.1</vt:lpstr>
      <vt:lpstr>PowerPoint 演示文稿</vt:lpstr>
      <vt:lpstr>Lemma 2.2 Inversion Preserve Angles</vt:lpstr>
      <vt:lpstr>Lemma 2.3 (Lines in Poincare Half-plane Model)</vt:lpstr>
      <vt:lpstr>2.2Fractional Linear Transformations</vt:lpstr>
      <vt:lpstr>Note: Kγ=γ</vt:lpstr>
      <vt:lpstr>PowerPoint 演示文稿</vt:lpstr>
      <vt:lpstr>Thm 2.2</vt:lpstr>
      <vt:lpstr>2.3Cross Ratio:</vt:lpstr>
      <vt:lpstr>Example:</vt:lpstr>
      <vt:lpstr>2.4Let’s consider Translations( not necessarily the horizontal case)</vt:lpstr>
      <vt:lpstr>2.5Rotation:</vt:lpstr>
      <vt:lpstr>PowerPoint 演示文稿</vt:lpstr>
      <vt:lpstr>2.6Reflection</vt:lpstr>
      <vt:lpstr>PowerPoint 演示文稿</vt:lpstr>
      <vt:lpstr>2.7Distance and length</vt:lpstr>
      <vt:lpstr>2.8 Area of triangles</vt:lpstr>
      <vt:lpstr>Lemma 2.4</vt:lpstr>
      <vt:lpstr>Since similar triangle has same area</vt:lpstr>
      <vt:lpstr>Corollary 2.1</vt:lpstr>
      <vt:lpstr>Corollary 2.2</vt:lpstr>
      <vt:lpstr>Part 3   Poincare Disk Model</vt:lpstr>
      <vt:lpstr>Lemma 3.1 </vt:lpstr>
      <vt:lpstr>Angle of parallelism</vt:lpstr>
      <vt:lpstr>Thm 3.1 (Bolyai-Lobachevsky Theorem)</vt:lpstr>
      <vt:lpstr>PowerPoint 演示文稿</vt:lpstr>
      <vt:lpstr>Hypercycles and Horocycles</vt:lpstr>
      <vt:lpstr>PowerPoint 演示文稿</vt:lpstr>
      <vt:lpstr>In Poincare Disk Model (4 types of cycles)</vt:lpstr>
      <vt:lpstr>PowerPoint 演示文稿</vt:lpstr>
      <vt:lpstr>In upper half-plane model</vt:lpstr>
      <vt:lpstr>Part 4  4.1 some geometric laws</vt:lpstr>
      <vt:lpstr>Ideas: </vt:lpstr>
      <vt:lpstr>Thm 4.3(Hyperbolic law of sines)</vt:lpstr>
      <vt:lpstr>Thm 4.4(Hyperbolic law of cosines)</vt:lpstr>
      <vt:lpstr>4.2 Circumference and Area of a Circle</vt:lpstr>
      <vt:lpstr>C= 2πsinh(r)</vt:lpstr>
      <vt:lpstr>4.3 Saccheri Quadrilaterals&amp; Lambert quadrilaterals</vt:lpstr>
      <vt:lpstr>Properties:</vt:lpstr>
      <vt:lpstr>Lambert Quadrilaterals </vt:lpstr>
      <vt:lpstr>4.4 Constructing coordinate system</vt:lpstr>
      <vt:lpstr>PowerPoint 演示文稿</vt:lpstr>
      <vt:lpstr>Then we could construct coordinate system</vt:lpstr>
      <vt:lpstr>PowerPoint 演示文稿</vt:lpstr>
      <vt:lpstr>PowerPoint 演示文稿</vt:lpstr>
      <vt:lpstr>PowerPoint 演示文稿</vt:lpstr>
      <vt:lpstr>Thanks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程新宇</dc:creator>
  <cp:lastModifiedBy>程新宇</cp:lastModifiedBy>
  <cp:revision>144</cp:revision>
  <dcterms:created xsi:type="dcterms:W3CDTF">2015-01-28T07:16:31Z</dcterms:created>
  <dcterms:modified xsi:type="dcterms:W3CDTF">2015-01-30T03:12:51Z</dcterms:modified>
</cp:coreProperties>
</file>