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59" r:id="rId4"/>
    <p:sldId id="269" r:id="rId5"/>
    <p:sldId id="285" r:id="rId6"/>
    <p:sldId id="271" r:id="rId7"/>
    <p:sldId id="286" r:id="rId8"/>
    <p:sldId id="287" r:id="rId9"/>
    <p:sldId id="288" r:id="rId10"/>
    <p:sldId id="289" r:id="rId11"/>
    <p:sldId id="291" r:id="rId12"/>
    <p:sldId id="293" r:id="rId13"/>
    <p:sldId id="290" r:id="rId14"/>
    <p:sldId id="292" r:id="rId15"/>
    <p:sldId id="280" r:id="rId16"/>
  </p:sldIdLst>
  <p:sldSz cx="9144000" cy="5143500" type="screen16x9"/>
  <p:notesSz cx="6858000" cy="9144000"/>
  <p:embeddedFontLst>
    <p:embeddedFont>
      <p:font typeface="Quattrocento Sans" panose="020B0604020202020204" charset="0"/>
      <p:regular r:id="rId18"/>
      <p:bold r:id="rId19"/>
      <p:italic r:id="rId20"/>
      <p:boldItalic r:id="rId21"/>
    </p:embeddedFont>
    <p:embeddedFont>
      <p:font typeface="Lor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32829-D5A7-4BFC-BC91-B24AFFF9D37F}" v="2" dt="2019-03-23T17:34:26.936"/>
  </p1510:revLst>
</p1510:revInfo>
</file>

<file path=ppt/tableStyles.xml><?xml version="1.0" encoding="utf-8"?>
<a:tblStyleLst xmlns:a="http://schemas.openxmlformats.org/drawingml/2006/main" def="{641516EA-1C3B-4076-830C-A0D5B77613B0}">
  <a:tblStyle styleId="{641516EA-1C3B-4076-830C-A0D5B77613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88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487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857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33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02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6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85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tn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fa@gmail.com" TargetMode="External"/><Relationship Id="rId4" Type="http://schemas.openxmlformats.org/officeDocument/2006/relationships/hyperlink" Target="mailto:s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49965" y="2003887"/>
            <a:ext cx="8169965" cy="1378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CD00"/>
                </a:highlight>
              </a:rPr>
              <a:t>KnowYourProf</a:t>
            </a:r>
            <a:r>
              <a:rPr lang="en" dirty="0"/>
              <a:t> </a:t>
            </a:r>
            <a:br>
              <a:rPr lang="en" dirty="0"/>
            </a:br>
            <a:r>
              <a:rPr lang="en" sz="2400" dirty="0"/>
              <a:t>Teachers’ Information and Assessment System</a:t>
            </a:r>
            <a:endParaRPr sz="24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anose="020B0604020202020204" charset="0"/>
              </a:rPr>
              <a:t>10</a:t>
            </a:fld>
            <a:endParaRPr>
              <a:latin typeface="Lora" panose="020B0604020202020204" charset="0"/>
            </a:endParaRPr>
          </a:p>
        </p:txBody>
      </p:sp>
      <p:sp>
        <p:nvSpPr>
          <p:cNvPr id="3" name="Google Shape;262;p25"/>
          <p:cNvSpPr txBox="1">
            <a:spLocks/>
          </p:cNvSpPr>
          <p:nvPr/>
        </p:nvSpPr>
        <p:spPr>
          <a:xfrm>
            <a:off x="102415" y="94003"/>
            <a:ext cx="2806437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highlight>
                  <a:srgbClr val="FFCD00"/>
                </a:highlight>
                <a:latin typeface="Lora" panose="020B0604020202020204" charset="0"/>
              </a:rPr>
              <a:t>Entity-Relationship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" y="655982"/>
            <a:ext cx="7335078" cy="3430802"/>
          </a:xfrm>
          <a:prstGeom prst="rect">
            <a:avLst/>
          </a:prstGeom>
        </p:spPr>
      </p:pic>
      <p:grpSp>
        <p:nvGrpSpPr>
          <p:cNvPr id="2" name="Google Shape;264;p25">
            <a:extLst>
              <a:ext uri="{FF2B5EF4-FFF2-40B4-BE49-F238E27FC236}">
                <a16:creationId xmlns:a16="http://schemas.microsoft.com/office/drawing/2014/main" id="{08C32979-533D-474C-8770-E2D1187A1C29}"/>
              </a:ext>
            </a:extLst>
          </p:cNvPr>
          <p:cNvGrpSpPr/>
          <p:nvPr/>
        </p:nvGrpSpPr>
        <p:grpSpPr>
          <a:xfrm>
            <a:off x="4454838" y="4393506"/>
            <a:ext cx="214625" cy="214625"/>
            <a:chOff x="2594050" y="1631825"/>
            <a:chExt cx="439625" cy="439625"/>
          </a:xfrm>
        </p:grpSpPr>
        <p:sp>
          <p:nvSpPr>
            <p:cNvPr id="6" name="Google Shape;265;p25">
              <a:extLst>
                <a:ext uri="{FF2B5EF4-FFF2-40B4-BE49-F238E27FC236}">
                  <a16:creationId xmlns:a16="http://schemas.microsoft.com/office/drawing/2014/main" id="{300B404E-DE81-4CC3-9D66-DD0F784706F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" name="Google Shape;266;p25">
              <a:extLst>
                <a:ext uri="{FF2B5EF4-FFF2-40B4-BE49-F238E27FC236}">
                  <a16:creationId xmlns:a16="http://schemas.microsoft.com/office/drawing/2014/main" id="{5BD32443-DC9D-4C3B-823D-9C998A91684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" name="Google Shape;267;p25">
              <a:extLst>
                <a:ext uri="{FF2B5EF4-FFF2-40B4-BE49-F238E27FC236}">
                  <a16:creationId xmlns:a16="http://schemas.microsoft.com/office/drawing/2014/main" id="{11766BEF-86FF-4539-9A48-CCEF1449BE88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268;p25">
              <a:extLst>
                <a:ext uri="{FF2B5EF4-FFF2-40B4-BE49-F238E27FC236}">
                  <a16:creationId xmlns:a16="http://schemas.microsoft.com/office/drawing/2014/main" id="{C311E541-579C-4143-8B06-154E351CD84D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591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731976" y="869139"/>
            <a:ext cx="3423120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highlight>
                  <a:srgbClr val="FFCD00"/>
                </a:highlight>
              </a:rPr>
              <a:t>Dummy data for justification </a:t>
            </a:r>
            <a:endParaRPr sz="1800"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02270" y="987675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95300" y="464383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11</a:t>
            </a:fld>
            <a:endParaRPr sz="180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43008"/>
              </p:ext>
            </p:extLst>
          </p:nvPr>
        </p:nvGraphicFramePr>
        <p:xfrm>
          <a:off x="125895" y="1645631"/>
          <a:ext cx="4143848" cy="123142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2702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1300573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  <a:gridCol w="1300573">
                  <a:extLst>
                    <a:ext uri="{9D8B030D-6E8A-4147-A177-3AD203B41FA5}">
                      <a16:colId xmlns:a16="http://schemas.microsoft.com/office/drawing/2014/main" val="2980387548"/>
                    </a:ext>
                  </a:extLst>
                </a:gridCol>
              </a:tblGrid>
              <a:tr h="2165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AttributeID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AttributeName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AttributeWeight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3566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Patience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165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Professionalism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3566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54175"/>
              </p:ext>
            </p:extLst>
          </p:nvPr>
        </p:nvGraphicFramePr>
        <p:xfrm>
          <a:off x="4618382" y="1638458"/>
          <a:ext cx="4333460" cy="14434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00768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1366346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  <a:gridCol w="1366346">
                  <a:extLst>
                    <a:ext uri="{9D8B030D-6E8A-4147-A177-3AD203B41FA5}">
                      <a16:colId xmlns:a16="http://schemas.microsoft.com/office/drawing/2014/main" val="2803353320"/>
                    </a:ext>
                  </a:extLst>
                </a:gridCol>
              </a:tblGrid>
              <a:tr h="415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Lora" panose="020B0604020202020204" charset="0"/>
                        </a:rPr>
                        <a:t>AttrStatusID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AttrStatusName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AttrStatusPoint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3315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3315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73636"/>
              </p:ext>
            </p:extLst>
          </p:nvPr>
        </p:nvGraphicFramePr>
        <p:xfrm>
          <a:off x="1273421" y="3833473"/>
          <a:ext cx="5856248" cy="1036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59395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1398951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  <a:gridCol w="1398951">
                  <a:extLst>
                    <a:ext uri="{9D8B030D-6E8A-4147-A177-3AD203B41FA5}">
                      <a16:colId xmlns:a16="http://schemas.microsoft.com/office/drawing/2014/main" val="444608875"/>
                    </a:ext>
                  </a:extLst>
                </a:gridCol>
                <a:gridCol w="1398951">
                  <a:extLst>
                    <a:ext uri="{9D8B030D-6E8A-4147-A177-3AD203B41FA5}">
                      <a16:colId xmlns:a16="http://schemas.microsoft.com/office/drawing/2014/main" val="168576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JuncAttrTeachID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AttributeID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Lora" panose="020B0604020202020204" charset="0"/>
                        </a:rPr>
                        <a:t>AttributeStatusID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(Nayeem Sir)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(Pat)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(Low)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(Nayeem Sir)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2 (Prof)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 2 (Med)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(Nayeem Sir)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3 (Int)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3 (Exc)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</a:tbl>
          </a:graphicData>
        </a:graphic>
      </p:graphicFrame>
      <p:sp>
        <p:nvSpPr>
          <p:cNvPr id="19" name="Google Shape;262;p25"/>
          <p:cNvSpPr txBox="1">
            <a:spLocks/>
          </p:cNvSpPr>
          <p:nvPr/>
        </p:nvSpPr>
        <p:spPr>
          <a:xfrm>
            <a:off x="1372812" y="1520843"/>
            <a:ext cx="1966504" cy="21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200" dirty="0">
                <a:latin typeface="Lora" panose="020B0604020202020204" charset="0"/>
              </a:rPr>
              <a:t>TEACHER_ATTRIBUTE</a:t>
            </a:r>
          </a:p>
          <a:p>
            <a:endParaRPr lang="en-US" sz="1200" dirty="0">
              <a:highlight>
                <a:srgbClr val="FFCD00"/>
              </a:highlight>
            </a:endParaRPr>
          </a:p>
        </p:txBody>
      </p:sp>
      <p:sp>
        <p:nvSpPr>
          <p:cNvPr id="20" name="Google Shape;262;p25"/>
          <p:cNvSpPr txBox="1">
            <a:spLocks/>
          </p:cNvSpPr>
          <p:nvPr/>
        </p:nvSpPr>
        <p:spPr>
          <a:xfrm>
            <a:off x="5600309" y="1462185"/>
            <a:ext cx="2637182" cy="36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200" dirty="0">
                <a:latin typeface="Lora" panose="020B0604020202020204" charset="0"/>
              </a:rPr>
              <a:t>TEACHER_ATTRIBUTE_STATUS</a:t>
            </a:r>
          </a:p>
          <a:p>
            <a:endParaRPr lang="en-US" sz="1200" dirty="0">
              <a:highlight>
                <a:srgbClr val="FFCD00"/>
              </a:highlight>
            </a:endParaRPr>
          </a:p>
        </p:txBody>
      </p:sp>
      <p:sp>
        <p:nvSpPr>
          <p:cNvPr id="21" name="Google Shape;262;p25"/>
          <p:cNvSpPr txBox="1">
            <a:spLocks/>
          </p:cNvSpPr>
          <p:nvPr/>
        </p:nvSpPr>
        <p:spPr>
          <a:xfrm>
            <a:off x="2913449" y="3525233"/>
            <a:ext cx="2946041" cy="4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1200" dirty="0">
                <a:latin typeface="Lora" panose="020B0604020202020204" charset="0"/>
              </a:rPr>
              <a:t>JUNCTION_TEACHER_ATTRIBUTE</a:t>
            </a:r>
          </a:p>
        </p:txBody>
      </p:sp>
      <p:sp>
        <p:nvSpPr>
          <p:cNvPr id="22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4866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anose="020B0604020202020204" charset="0"/>
              </a:rPr>
              <a:t>12</a:t>
            </a:fld>
            <a:endParaRPr>
              <a:latin typeface="Lora" panose="020B0604020202020204" charset="0"/>
            </a:endParaRPr>
          </a:p>
        </p:txBody>
      </p:sp>
      <p:sp>
        <p:nvSpPr>
          <p:cNvPr id="3" name="Google Shape;262;p25"/>
          <p:cNvSpPr txBox="1">
            <a:spLocks/>
          </p:cNvSpPr>
          <p:nvPr/>
        </p:nvSpPr>
        <p:spPr>
          <a:xfrm>
            <a:off x="102415" y="94003"/>
            <a:ext cx="2806437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highlight>
                  <a:srgbClr val="FFCD00"/>
                </a:highlight>
                <a:latin typeface="Lora" panose="020B0604020202020204" charset="0"/>
              </a:rPr>
              <a:t>Entity-Relationship Diagram</a:t>
            </a:r>
          </a:p>
        </p:txBody>
      </p:sp>
      <p:grpSp>
        <p:nvGrpSpPr>
          <p:cNvPr id="2" name="Google Shape;264;p25">
            <a:extLst>
              <a:ext uri="{FF2B5EF4-FFF2-40B4-BE49-F238E27FC236}">
                <a16:creationId xmlns:a16="http://schemas.microsoft.com/office/drawing/2014/main" id="{08C32979-533D-474C-8770-E2D1187A1C29}"/>
              </a:ext>
            </a:extLst>
          </p:cNvPr>
          <p:cNvGrpSpPr/>
          <p:nvPr/>
        </p:nvGrpSpPr>
        <p:grpSpPr>
          <a:xfrm>
            <a:off x="4454838" y="4393506"/>
            <a:ext cx="214625" cy="214625"/>
            <a:chOff x="2594050" y="1631825"/>
            <a:chExt cx="439625" cy="439625"/>
          </a:xfrm>
        </p:grpSpPr>
        <p:sp>
          <p:nvSpPr>
            <p:cNvPr id="6" name="Google Shape;265;p25">
              <a:extLst>
                <a:ext uri="{FF2B5EF4-FFF2-40B4-BE49-F238E27FC236}">
                  <a16:creationId xmlns:a16="http://schemas.microsoft.com/office/drawing/2014/main" id="{300B404E-DE81-4CC3-9D66-DD0F784706F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" name="Google Shape;266;p25">
              <a:extLst>
                <a:ext uri="{FF2B5EF4-FFF2-40B4-BE49-F238E27FC236}">
                  <a16:creationId xmlns:a16="http://schemas.microsoft.com/office/drawing/2014/main" id="{5BD32443-DC9D-4C3B-823D-9C998A91684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" name="Google Shape;267;p25">
              <a:extLst>
                <a:ext uri="{FF2B5EF4-FFF2-40B4-BE49-F238E27FC236}">
                  <a16:creationId xmlns:a16="http://schemas.microsoft.com/office/drawing/2014/main" id="{11766BEF-86FF-4539-9A48-CCEF1449BE88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268;p25">
              <a:extLst>
                <a:ext uri="{FF2B5EF4-FFF2-40B4-BE49-F238E27FC236}">
                  <a16:creationId xmlns:a16="http://schemas.microsoft.com/office/drawing/2014/main" id="{C311E541-579C-4143-8B06-154E351CD84D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54" y="203221"/>
            <a:ext cx="5409194" cy="4034049"/>
          </a:xfrm>
          <a:prstGeom prst="rect">
            <a:avLst/>
          </a:prstGeom>
        </p:spPr>
      </p:pic>
      <p:sp>
        <p:nvSpPr>
          <p:cNvPr id="11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9905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8" name="Google Shape;264;p25">
            <a:extLst>
              <a:ext uri="{FF2B5EF4-FFF2-40B4-BE49-F238E27FC236}">
                <a16:creationId xmlns:a16="http://schemas.microsoft.com/office/drawing/2014/main" id="{57000D8B-8F71-4A95-ADF3-D6C0E872A3A9}"/>
              </a:ext>
            </a:extLst>
          </p:cNvPr>
          <p:cNvGrpSpPr/>
          <p:nvPr/>
        </p:nvGrpSpPr>
        <p:grpSpPr>
          <a:xfrm>
            <a:off x="4462561" y="4408952"/>
            <a:ext cx="214625" cy="214625"/>
            <a:chOff x="2594050" y="1631825"/>
            <a:chExt cx="439625" cy="439625"/>
          </a:xfrm>
        </p:grpSpPr>
        <p:sp>
          <p:nvSpPr>
            <p:cNvPr id="4" name="Google Shape;265;p25">
              <a:extLst>
                <a:ext uri="{FF2B5EF4-FFF2-40B4-BE49-F238E27FC236}">
                  <a16:creationId xmlns:a16="http://schemas.microsoft.com/office/drawing/2014/main" id="{2F37DFAF-F62D-4D2B-9FA1-FC698463364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" name="Google Shape;266;p25">
              <a:extLst>
                <a:ext uri="{FF2B5EF4-FFF2-40B4-BE49-F238E27FC236}">
                  <a16:creationId xmlns:a16="http://schemas.microsoft.com/office/drawing/2014/main" id="{9A6E2B54-4DFE-43E1-A13C-9324EB0DE14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" name="Google Shape;267;p25">
              <a:extLst>
                <a:ext uri="{FF2B5EF4-FFF2-40B4-BE49-F238E27FC236}">
                  <a16:creationId xmlns:a16="http://schemas.microsoft.com/office/drawing/2014/main" id="{3E9F0416-500F-4DB8-A9F8-561AF6EAEF7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" name="Google Shape;268;p25">
              <a:extLst>
                <a:ext uri="{FF2B5EF4-FFF2-40B4-BE49-F238E27FC236}">
                  <a16:creationId xmlns:a16="http://schemas.microsoft.com/office/drawing/2014/main" id="{3F773F91-4D5F-4D99-8706-EA8C6126338D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3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1D0889-36B4-435A-94DC-28720A9D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18" y="136174"/>
            <a:ext cx="7424800" cy="4738062"/>
          </a:xfrm>
          <a:prstGeom prst="rect">
            <a:avLst/>
          </a:prstGeom>
        </p:spPr>
      </p:pic>
      <p:sp>
        <p:nvSpPr>
          <p:cNvPr id="10" name="Google Shape;262;p25"/>
          <p:cNvSpPr txBox="1">
            <a:spLocks/>
          </p:cNvSpPr>
          <p:nvPr/>
        </p:nvSpPr>
        <p:spPr>
          <a:xfrm>
            <a:off x="284407" y="80634"/>
            <a:ext cx="3423120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smtClean="0">
                <a:highlight>
                  <a:srgbClr val="FFCD00"/>
                </a:highlight>
                <a:latin typeface="Lora" panose="020B0604020202020204" charset="0"/>
              </a:rPr>
              <a:t>Complete ERD</a:t>
            </a:r>
            <a:endParaRPr lang="en-US" sz="1800" b="1" dirty="0">
              <a:highlight>
                <a:srgbClr val="FFCD00"/>
              </a:highlight>
              <a:latin typeface="Lora" panose="020B0604020202020204" charset="0"/>
            </a:endParaRPr>
          </a:p>
        </p:txBody>
      </p:sp>
      <p:sp>
        <p:nvSpPr>
          <p:cNvPr id="11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2336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Conclusion: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2252B-EC73-446B-B17A-9980878567E4}"/>
              </a:ext>
            </a:extLst>
          </p:cNvPr>
          <p:cNvSpPr txBox="1"/>
          <p:nvPr/>
        </p:nvSpPr>
        <p:spPr>
          <a:xfrm>
            <a:off x="2022122" y="2822928"/>
            <a:ext cx="5360810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latin typeface="Lora" panose="020B0604020202020204" charset="0"/>
              </a:rPr>
              <a:t>When it comes to build a strong database, we need a precise visualization of the data relationships. And as it is a fundamental part of the system, relationship accuracy should be at its best. Although there are many approaches to form a relationship, most accurate and less memory consuming approach is appreciated.</a:t>
            </a:r>
          </a:p>
        </p:txBody>
      </p:sp>
      <p:grpSp>
        <p:nvGrpSpPr>
          <p:cNvPr id="2" name="Google Shape;264;p25">
            <a:extLst>
              <a:ext uri="{FF2B5EF4-FFF2-40B4-BE49-F238E27FC236}">
                <a16:creationId xmlns:a16="http://schemas.microsoft.com/office/drawing/2014/main" id="{C0C51FDD-192E-406C-8AFA-82891943006E}"/>
              </a:ext>
            </a:extLst>
          </p:cNvPr>
          <p:cNvGrpSpPr/>
          <p:nvPr/>
        </p:nvGrpSpPr>
        <p:grpSpPr>
          <a:xfrm>
            <a:off x="1297381" y="2434064"/>
            <a:ext cx="214625" cy="214625"/>
            <a:chOff x="2594050" y="1631825"/>
            <a:chExt cx="439625" cy="439625"/>
          </a:xfrm>
        </p:grpSpPr>
        <p:sp>
          <p:nvSpPr>
            <p:cNvPr id="7" name="Google Shape;265;p25">
              <a:extLst>
                <a:ext uri="{FF2B5EF4-FFF2-40B4-BE49-F238E27FC236}">
                  <a16:creationId xmlns:a16="http://schemas.microsoft.com/office/drawing/2014/main" id="{907A7979-296F-406F-8BB3-D102CF5D03C9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" name="Google Shape;266;p25">
              <a:extLst>
                <a:ext uri="{FF2B5EF4-FFF2-40B4-BE49-F238E27FC236}">
                  <a16:creationId xmlns:a16="http://schemas.microsoft.com/office/drawing/2014/main" id="{A49C0C40-FECA-4FF3-8B56-5714BF95C05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267;p25">
              <a:extLst>
                <a:ext uri="{FF2B5EF4-FFF2-40B4-BE49-F238E27FC236}">
                  <a16:creationId xmlns:a16="http://schemas.microsoft.com/office/drawing/2014/main" id="{BF878B43-0779-4E13-8076-BC4573235DF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" name="Google Shape;268;p25">
              <a:extLst>
                <a:ext uri="{FF2B5EF4-FFF2-40B4-BE49-F238E27FC236}">
                  <a16:creationId xmlns:a16="http://schemas.microsoft.com/office/drawing/2014/main" id="{DFD9BE40-4239-45FA-9115-83C9A04BA424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8389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12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227700" y="2304501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We are,</a:t>
            </a:r>
            <a:endParaRPr lang="en-US"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None/>
            </a:pPr>
            <a:r>
              <a:rPr lang="en" sz="2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Syed Sanzam </a:t>
            </a:r>
            <a:r>
              <a:rPr lang="en" sz="28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(16.01.04.042)</a:t>
            </a:r>
            <a:endParaRPr lang="en" sz="2800" b="1" i="1" dirty="0">
              <a:highlight>
                <a:srgbClr val="FFCD00"/>
              </a:highlight>
              <a:latin typeface="Lora"/>
              <a:ea typeface="Lora"/>
              <a:cs typeface="Lora"/>
            </a:endParaRPr>
          </a:p>
          <a:p>
            <a:pPr marL="0" indent="0">
              <a:buNone/>
            </a:pPr>
            <a:r>
              <a:rPr lang="en" sz="2800" b="1" i="1" dirty="0">
                <a:highlight>
                  <a:srgbClr val="FFCD00"/>
                </a:highlight>
                <a:latin typeface="Lora"/>
              </a:rPr>
              <a:t>Nusrat Hossain </a:t>
            </a:r>
            <a:r>
              <a:rPr lang="en" sz="2800" b="1" i="1" dirty="0" smtClean="0">
                <a:highlight>
                  <a:srgbClr val="FFCD00"/>
                </a:highlight>
                <a:latin typeface="Lora"/>
              </a:rPr>
              <a:t>(16.01.04.045</a:t>
            </a:r>
            <a:r>
              <a:rPr lang="en" sz="2800" b="1" i="1" dirty="0">
                <a:highlight>
                  <a:srgbClr val="FFCD00"/>
                </a:highlight>
                <a:latin typeface="Lora"/>
              </a:rPr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800" b="1" i="1" dirty="0">
                <a:highlight>
                  <a:srgbClr val="FFCD00"/>
                </a:highlight>
                <a:latin typeface="Lora"/>
              </a:rPr>
              <a:t>Saiful Islam </a:t>
            </a:r>
            <a:r>
              <a:rPr lang="en" sz="2800" b="1" i="1" dirty="0" smtClean="0">
                <a:highlight>
                  <a:srgbClr val="FFCD00"/>
                </a:highlight>
                <a:latin typeface="Lora"/>
              </a:rPr>
              <a:t>(16.01.04.040)</a:t>
            </a:r>
            <a:endParaRPr lang="en" sz="2800" b="1" i="1" dirty="0">
              <a:highlight>
                <a:srgbClr val="FFCD00"/>
              </a:highlight>
              <a:latin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endParaRPr sz="1800" dirty="0">
              <a:solidFill>
                <a:schemeClr val="dk1"/>
              </a:solidFill>
              <a:highlight>
                <a:srgbClr val="FFCD00"/>
              </a:highlight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Introduction: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2252B-EC73-446B-B17A-9980878567E4}"/>
              </a:ext>
            </a:extLst>
          </p:cNvPr>
          <p:cNvSpPr txBox="1"/>
          <p:nvPr/>
        </p:nvSpPr>
        <p:spPr>
          <a:xfrm>
            <a:off x="2022122" y="2822928"/>
            <a:ext cx="5360810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latin typeface="Lora" panose="020B0604020202020204" charset="0"/>
              </a:rPr>
              <a:t>Now that an entity-relationship diagram (ERD) is a strong individuality that indicates the robustness of a system, its necessary to design it precisely. Here it will deal with different kinds of data, so understanding the data relationship as well as the data flow is a great concern for developing the system.</a:t>
            </a:r>
          </a:p>
        </p:txBody>
      </p:sp>
      <p:grpSp>
        <p:nvGrpSpPr>
          <p:cNvPr id="5" name="Google Shape;264;p25">
            <a:extLst>
              <a:ext uri="{FF2B5EF4-FFF2-40B4-BE49-F238E27FC236}">
                <a16:creationId xmlns:a16="http://schemas.microsoft.com/office/drawing/2014/main" id="{99EB121C-FE5A-4385-BA62-64E21067FD42}"/>
              </a:ext>
            </a:extLst>
          </p:cNvPr>
          <p:cNvGrpSpPr/>
          <p:nvPr/>
        </p:nvGrpSpPr>
        <p:grpSpPr>
          <a:xfrm>
            <a:off x="1297381" y="2427008"/>
            <a:ext cx="214625" cy="214625"/>
            <a:chOff x="2594050" y="1631825"/>
            <a:chExt cx="439625" cy="439625"/>
          </a:xfrm>
        </p:grpSpPr>
        <p:sp>
          <p:nvSpPr>
            <p:cNvPr id="10" name="Google Shape;265;p25">
              <a:extLst>
                <a:ext uri="{FF2B5EF4-FFF2-40B4-BE49-F238E27FC236}">
                  <a16:creationId xmlns:a16="http://schemas.microsoft.com/office/drawing/2014/main" id="{7DD728A2-C094-44F0-86EE-10C0D3F44360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" name="Google Shape;266;p25">
              <a:extLst>
                <a:ext uri="{FF2B5EF4-FFF2-40B4-BE49-F238E27FC236}">
                  <a16:creationId xmlns:a16="http://schemas.microsoft.com/office/drawing/2014/main" id="{91D200C1-CE5A-4752-AE18-9849BD0809A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" name="Google Shape;267;p25">
              <a:extLst>
                <a:ext uri="{FF2B5EF4-FFF2-40B4-BE49-F238E27FC236}">
                  <a16:creationId xmlns:a16="http://schemas.microsoft.com/office/drawing/2014/main" id="{AA0BEDCD-A917-4F3C-B71E-CBF6E376564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268;p25">
              <a:extLst>
                <a:ext uri="{FF2B5EF4-FFF2-40B4-BE49-F238E27FC236}">
                  <a16:creationId xmlns:a16="http://schemas.microsoft.com/office/drawing/2014/main" id="{FE0BB0D9-60BF-419B-A642-72816478BDF9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49" y="921026"/>
            <a:ext cx="6762212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names with </a:t>
            </a:r>
            <a:r>
              <a:rPr lang="en" dirty="0">
                <a:highlight>
                  <a:srgbClr val="FFCD00"/>
                </a:highlight>
              </a:rPr>
              <a:t>Primary and Foreign Keys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16458" y="1047612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62341"/>
              </p:ext>
            </p:extLst>
          </p:nvPr>
        </p:nvGraphicFramePr>
        <p:xfrm>
          <a:off x="616226" y="1909621"/>
          <a:ext cx="7268817" cy="2072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55235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2491409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  <a:gridCol w="1822173">
                  <a:extLst>
                    <a:ext uri="{9D8B030D-6E8A-4147-A177-3AD203B41FA5}">
                      <a16:colId xmlns:a16="http://schemas.microsoft.com/office/drawing/2014/main" val="2999586323"/>
                    </a:ext>
                  </a:extLst>
                </a:gridCol>
              </a:tblGrid>
              <a:tr h="2291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Table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Name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CommentID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StatusID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46652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260615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TEACHER_ATTRIBUTE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AttributeID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40621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TEACHER_ATTRIBUTE_STATUS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Attribute_Status_ID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90240"/>
                  </a:ext>
                </a:extLst>
              </a:tr>
            </a:tbl>
          </a:graphicData>
        </a:graphic>
      </p:graphicFrame>
      <p:sp>
        <p:nvSpPr>
          <p:cNvPr id="11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49" y="921026"/>
            <a:ext cx="6450786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names with </a:t>
            </a:r>
            <a:r>
              <a:rPr lang="en" dirty="0">
                <a:highlight>
                  <a:srgbClr val="FFCD00"/>
                </a:highlight>
              </a:rPr>
              <a:t>Primary and Foreign Keys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16458" y="1047612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17796"/>
              </p:ext>
            </p:extLst>
          </p:nvPr>
        </p:nvGraphicFramePr>
        <p:xfrm>
          <a:off x="788504" y="2181290"/>
          <a:ext cx="7268817" cy="146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55235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2491409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  <a:gridCol w="1822173">
                  <a:extLst>
                    <a:ext uri="{9D8B030D-6E8A-4147-A177-3AD203B41FA5}">
                      <a16:colId xmlns:a16="http://schemas.microsoft.com/office/drawing/2014/main" val="2999586323"/>
                    </a:ext>
                  </a:extLst>
                </a:gridCol>
              </a:tblGrid>
              <a:tr h="22914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Table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Name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JUNCTION_DEPARTMENT_COURSE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DepartmentID,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CourseID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Lora" panose="020B0604020202020204" charset="0"/>
                        </a:rPr>
                        <a:t>DepartmentID,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CourseID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JUNCTION_COURSE_TEACHER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TeacherID,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CourseID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TeacherID, CourseID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JUNCTION_TEACHER_ATTRIBUTE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JunctionTeacherAttributeID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TeacherID,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AttributeID, AttributeStatusID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DepartmentID,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StatusID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46652"/>
                  </a:ext>
                </a:extLst>
              </a:tr>
            </a:tbl>
          </a:graphicData>
        </a:graphic>
      </p:graphicFrame>
      <p:sp>
        <p:nvSpPr>
          <p:cNvPr id="11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104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anose="020B0604020202020204" charset="0"/>
              </a:rPr>
              <a:t>6</a:t>
            </a:fld>
            <a:endParaRPr>
              <a:latin typeface="Lora" panose="020B0604020202020204" charset="0"/>
            </a:endParaRPr>
          </a:p>
        </p:txBody>
      </p:sp>
      <p:sp>
        <p:nvSpPr>
          <p:cNvPr id="3" name="Google Shape;262;p25"/>
          <p:cNvSpPr txBox="1">
            <a:spLocks/>
          </p:cNvSpPr>
          <p:nvPr/>
        </p:nvSpPr>
        <p:spPr>
          <a:xfrm>
            <a:off x="102415" y="94003"/>
            <a:ext cx="2806437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highlight>
                  <a:srgbClr val="FFCD00"/>
                </a:highlight>
                <a:latin typeface="Lora" panose="020B0604020202020204" charset="0"/>
              </a:rPr>
              <a:t>Entity-Relationship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64" y="636104"/>
            <a:ext cx="3102093" cy="3452191"/>
          </a:xfrm>
          <a:prstGeom prst="rect">
            <a:avLst/>
          </a:prstGeom>
        </p:spPr>
      </p:pic>
      <p:grpSp>
        <p:nvGrpSpPr>
          <p:cNvPr id="2" name="Google Shape;264;p25">
            <a:extLst>
              <a:ext uri="{FF2B5EF4-FFF2-40B4-BE49-F238E27FC236}">
                <a16:creationId xmlns:a16="http://schemas.microsoft.com/office/drawing/2014/main" id="{911637CE-C7C9-426C-96C5-9427EAB406EC}"/>
              </a:ext>
            </a:extLst>
          </p:cNvPr>
          <p:cNvGrpSpPr/>
          <p:nvPr/>
        </p:nvGrpSpPr>
        <p:grpSpPr>
          <a:xfrm>
            <a:off x="4462561" y="4378060"/>
            <a:ext cx="214625" cy="214625"/>
            <a:chOff x="2594050" y="1631825"/>
            <a:chExt cx="439625" cy="439625"/>
          </a:xfrm>
        </p:grpSpPr>
        <p:sp>
          <p:nvSpPr>
            <p:cNvPr id="7" name="Google Shape;265;p25">
              <a:extLst>
                <a:ext uri="{FF2B5EF4-FFF2-40B4-BE49-F238E27FC236}">
                  <a16:creationId xmlns:a16="http://schemas.microsoft.com/office/drawing/2014/main" id="{1B2573DB-E3DE-4A11-A6CB-BE6F9A2CB5CF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" name="Google Shape;266;p25">
              <a:extLst>
                <a:ext uri="{FF2B5EF4-FFF2-40B4-BE49-F238E27FC236}">
                  <a16:creationId xmlns:a16="http://schemas.microsoft.com/office/drawing/2014/main" id="{929060F9-F789-46AB-8FBA-B473BBC770D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267;p25">
              <a:extLst>
                <a:ext uri="{FF2B5EF4-FFF2-40B4-BE49-F238E27FC236}">
                  <a16:creationId xmlns:a16="http://schemas.microsoft.com/office/drawing/2014/main" id="{4A8061DC-025B-4D8F-B3C9-733326879227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" name="Google Shape;268;p25">
              <a:extLst>
                <a:ext uri="{FF2B5EF4-FFF2-40B4-BE49-F238E27FC236}">
                  <a16:creationId xmlns:a16="http://schemas.microsoft.com/office/drawing/2014/main" id="{566E1D7C-6763-4B9F-8A17-7E9F5C62FE31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731976" y="869139"/>
            <a:ext cx="3423120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800" dirty="0">
                <a:highlight>
                  <a:srgbClr val="FFCD00"/>
                </a:highlight>
              </a:rPr>
              <a:t>Dummy data for justification</a:t>
            </a:r>
            <a:endParaRPr sz="1800"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02270" y="987675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95300" y="464383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7</a:t>
            </a:fld>
            <a:endParaRPr sz="180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99853"/>
              </p:ext>
            </p:extLst>
          </p:nvPr>
        </p:nvGraphicFramePr>
        <p:xfrm>
          <a:off x="372184" y="1911120"/>
          <a:ext cx="3326296" cy="137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4779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1521517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</a:tblGrid>
              <a:tr h="2165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3566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Computer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Science and Engineering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165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Civil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Engineering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3566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Electrical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93395"/>
              </p:ext>
            </p:extLst>
          </p:nvPr>
        </p:nvGraphicFramePr>
        <p:xfrm>
          <a:off x="5269004" y="1911120"/>
          <a:ext cx="3326296" cy="1203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94547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1531749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</a:tblGrid>
              <a:tr h="1730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CourseName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285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Information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System Design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016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Database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2016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Mathematics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-I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30876"/>
              </p:ext>
            </p:extLst>
          </p:nvPr>
        </p:nvGraphicFramePr>
        <p:xfrm>
          <a:off x="1612707" y="3652354"/>
          <a:ext cx="5446644" cy="1295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55235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2491409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CourseID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(CSE)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(ISD)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(CSE)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2 (DL)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(CSE)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3 (M)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3 (EEE)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3 (M)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46652"/>
                  </a:ext>
                </a:extLst>
              </a:tr>
            </a:tbl>
          </a:graphicData>
        </a:graphic>
      </p:graphicFrame>
      <p:sp>
        <p:nvSpPr>
          <p:cNvPr id="19" name="Google Shape;262;p25"/>
          <p:cNvSpPr txBox="1">
            <a:spLocks/>
          </p:cNvSpPr>
          <p:nvPr/>
        </p:nvSpPr>
        <p:spPr>
          <a:xfrm>
            <a:off x="1612707" y="1650340"/>
            <a:ext cx="1276267" cy="4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200" dirty="0">
                <a:latin typeface="Lora" panose="020B0604020202020204" charset="0"/>
              </a:rPr>
              <a:t>DEPARTMENT</a:t>
            </a:r>
          </a:p>
          <a:p>
            <a:endParaRPr lang="en-US" sz="1200" dirty="0">
              <a:highlight>
                <a:srgbClr val="FFCD00"/>
              </a:highlight>
            </a:endParaRPr>
          </a:p>
        </p:txBody>
      </p:sp>
      <p:sp>
        <p:nvSpPr>
          <p:cNvPr id="20" name="Google Shape;262;p25"/>
          <p:cNvSpPr txBox="1">
            <a:spLocks/>
          </p:cNvSpPr>
          <p:nvPr/>
        </p:nvSpPr>
        <p:spPr>
          <a:xfrm>
            <a:off x="6659755" y="1657410"/>
            <a:ext cx="1276267" cy="4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200" dirty="0">
                <a:latin typeface="Lora" panose="020B0604020202020204" charset="0"/>
              </a:rPr>
              <a:t>COURSE</a:t>
            </a:r>
          </a:p>
          <a:p>
            <a:endParaRPr lang="en-US" sz="1200" dirty="0">
              <a:highlight>
                <a:srgbClr val="FFCD00"/>
              </a:highlight>
            </a:endParaRPr>
          </a:p>
        </p:txBody>
      </p:sp>
      <p:sp>
        <p:nvSpPr>
          <p:cNvPr id="21" name="Google Shape;262;p25"/>
          <p:cNvSpPr txBox="1">
            <a:spLocks/>
          </p:cNvSpPr>
          <p:nvPr/>
        </p:nvSpPr>
        <p:spPr>
          <a:xfrm>
            <a:off x="3163211" y="3334940"/>
            <a:ext cx="2946041" cy="4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1200" dirty="0">
                <a:latin typeface="Lora" panose="020B0604020202020204" charset="0"/>
              </a:rPr>
              <a:t>JUNCTION_DEPARTMENT_CORUSE</a:t>
            </a:r>
          </a:p>
        </p:txBody>
      </p:sp>
      <p:sp>
        <p:nvSpPr>
          <p:cNvPr id="22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747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anose="020B0604020202020204" charset="0"/>
              </a:rPr>
              <a:t>8</a:t>
            </a:fld>
            <a:endParaRPr>
              <a:latin typeface="Lora" panose="020B0604020202020204" charset="0"/>
            </a:endParaRPr>
          </a:p>
        </p:txBody>
      </p:sp>
      <p:sp>
        <p:nvSpPr>
          <p:cNvPr id="3" name="Google Shape;262;p25"/>
          <p:cNvSpPr txBox="1">
            <a:spLocks/>
          </p:cNvSpPr>
          <p:nvPr/>
        </p:nvSpPr>
        <p:spPr>
          <a:xfrm>
            <a:off x="102415" y="94003"/>
            <a:ext cx="2806437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highlight>
                  <a:srgbClr val="FFCD00"/>
                </a:highlight>
                <a:latin typeface="Lora" panose="020B0604020202020204" charset="0"/>
              </a:rPr>
              <a:t>Entity-Relationship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37" y="724043"/>
            <a:ext cx="6163612" cy="3384131"/>
          </a:xfrm>
          <a:prstGeom prst="rect">
            <a:avLst/>
          </a:prstGeom>
        </p:spPr>
      </p:pic>
      <p:sp>
        <p:nvSpPr>
          <p:cNvPr id="6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6038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731976" y="869139"/>
            <a:ext cx="3423120" cy="451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800" dirty="0">
                <a:highlight>
                  <a:srgbClr val="FFCD00"/>
                </a:highlight>
              </a:rPr>
              <a:t>Dummy data for </a:t>
            </a:r>
            <a:r>
              <a:rPr lang="en" sz="1800" dirty="0" smtClean="0">
                <a:highlight>
                  <a:srgbClr val="FFCD00"/>
                </a:highlight>
              </a:rPr>
              <a:t>justification</a:t>
            </a:r>
            <a:endParaRPr sz="1800"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02270" y="987675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95300" y="464383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9</a:t>
            </a:fld>
            <a:endParaRPr sz="180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89990"/>
              </p:ext>
            </p:extLst>
          </p:nvPr>
        </p:nvGraphicFramePr>
        <p:xfrm>
          <a:off x="372184" y="1911120"/>
          <a:ext cx="3326296" cy="123142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04779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1521517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</a:tblGrid>
              <a:tr h="2165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3566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1652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Assistant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Professor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3566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14220"/>
              </p:ext>
            </p:extLst>
          </p:nvPr>
        </p:nvGraphicFramePr>
        <p:xfrm>
          <a:off x="5269004" y="1911120"/>
          <a:ext cx="3326296" cy="10622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94547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1531749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</a:tblGrid>
              <a:tr h="1730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CourseID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285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</a:t>
                      </a:r>
                      <a:r>
                        <a:rPr lang="en-US" sz="1100" baseline="0" dirty="0" smtClean="0">
                          <a:latin typeface="Lora" panose="020B0604020202020204" charset="0"/>
                        </a:rPr>
                        <a:t>  (Nayeem Sir)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Lora" panose="020B0604020202020204" charset="0"/>
                        </a:rPr>
                        <a:t>1</a:t>
                      </a:r>
                      <a:r>
                        <a:rPr lang="en-US" sz="1100" dirty="0" smtClean="0">
                          <a:latin typeface="Lora" panose="020B0604020202020204" charset="0"/>
                        </a:rPr>
                        <a:t> (ISD)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016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(Nayeem Sir)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Lora" panose="020B0604020202020204" charset="0"/>
                        </a:rPr>
                        <a:t>2</a:t>
                      </a:r>
                      <a:r>
                        <a:rPr lang="en-US" sz="1100" dirty="0" smtClean="0">
                          <a:latin typeface="Lora" panose="020B0604020202020204" charset="0"/>
                        </a:rPr>
                        <a:t> (DL)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2016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2 (Shoeb Sir)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Lora" panose="020B0604020202020204" charset="0"/>
                        </a:rPr>
                        <a:t>3</a:t>
                      </a:r>
                      <a:r>
                        <a:rPr lang="en-US" sz="1100" baseline="0" dirty="0" smtClean="0">
                          <a:latin typeface="Lora" panose="020B0604020202020204" charset="0"/>
                        </a:rPr>
                        <a:t> (Math)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40257"/>
              </p:ext>
            </p:extLst>
          </p:nvPr>
        </p:nvGraphicFramePr>
        <p:xfrm>
          <a:off x="649099" y="3555525"/>
          <a:ext cx="7373297" cy="1203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3797">
                  <a:extLst>
                    <a:ext uri="{9D8B030D-6E8A-4147-A177-3AD203B41FA5}">
                      <a16:colId xmlns:a16="http://schemas.microsoft.com/office/drawing/2014/main" val="2892575260"/>
                    </a:ext>
                  </a:extLst>
                </a:gridCol>
                <a:gridCol w="1191900">
                  <a:extLst>
                    <a:ext uri="{9D8B030D-6E8A-4147-A177-3AD203B41FA5}">
                      <a16:colId xmlns:a16="http://schemas.microsoft.com/office/drawing/2014/main" val="758276836"/>
                    </a:ext>
                  </a:extLst>
                </a:gridCol>
                <a:gridCol w="1191900">
                  <a:extLst>
                    <a:ext uri="{9D8B030D-6E8A-4147-A177-3AD203B41FA5}">
                      <a16:colId xmlns:a16="http://schemas.microsoft.com/office/drawing/2014/main" val="444608875"/>
                    </a:ext>
                  </a:extLst>
                </a:gridCol>
                <a:gridCol w="1191900">
                  <a:extLst>
                    <a:ext uri="{9D8B030D-6E8A-4147-A177-3AD203B41FA5}">
                      <a16:colId xmlns:a16="http://schemas.microsoft.com/office/drawing/2014/main" val="168576443"/>
                    </a:ext>
                  </a:extLst>
                </a:gridCol>
                <a:gridCol w="1191900">
                  <a:extLst>
                    <a:ext uri="{9D8B030D-6E8A-4147-A177-3AD203B41FA5}">
                      <a16:colId xmlns:a16="http://schemas.microsoft.com/office/drawing/2014/main" val="20911703"/>
                    </a:ext>
                  </a:extLst>
                </a:gridCol>
                <a:gridCol w="1191900">
                  <a:extLst>
                    <a:ext uri="{9D8B030D-6E8A-4147-A177-3AD203B41FA5}">
                      <a16:colId xmlns:a16="http://schemas.microsoft.com/office/drawing/2014/main" val="1118982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TeacherEmail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Lora" panose="020B0604020202020204" charset="0"/>
                        </a:rPr>
                        <a:t>TeacherPhone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StatusID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3553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Mir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Tafseer Nayeem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  <a:hlinkClick r:id="rId3"/>
                        </a:rPr>
                        <a:t>mtn@gmail.com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01001234567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(CSE)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2 (AP)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84900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Shoeb Shahriar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  <a:hlinkClick r:id="rId4"/>
                        </a:rPr>
                        <a:t>ss@gmail.com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01000123456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(CSE)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2 (AP)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89239"/>
                  </a:ext>
                </a:extLst>
              </a:tr>
              <a:tr h="2281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</a:rPr>
                        <a:t>Fayza</a:t>
                      </a:r>
                      <a:r>
                        <a:rPr lang="en-US" sz="1100" baseline="0" dirty="0">
                          <a:latin typeface="Lora" panose="020B0604020202020204" charset="0"/>
                        </a:rPr>
                        <a:t> Amreen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Lora" panose="020B0604020202020204" charset="0"/>
                          <a:hlinkClick r:id="rId5"/>
                        </a:rPr>
                        <a:t>fa@gmail.com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(CSE)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ora" panose="020B0604020202020204" charset="0"/>
                        </a:rPr>
                        <a:t>1 (L)</a:t>
                      </a:r>
                      <a:endParaRPr lang="en-US" sz="1100" dirty="0">
                        <a:latin typeface="Lor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9600"/>
                  </a:ext>
                </a:extLst>
              </a:tr>
            </a:tbl>
          </a:graphicData>
        </a:graphic>
      </p:graphicFrame>
      <p:sp>
        <p:nvSpPr>
          <p:cNvPr id="19" name="Google Shape;262;p25"/>
          <p:cNvSpPr txBox="1">
            <a:spLocks/>
          </p:cNvSpPr>
          <p:nvPr/>
        </p:nvSpPr>
        <p:spPr>
          <a:xfrm>
            <a:off x="1731976" y="1650339"/>
            <a:ext cx="1276267" cy="4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200" dirty="0">
                <a:latin typeface="Lora" panose="020B0604020202020204" charset="0"/>
              </a:rPr>
              <a:t>STATUS</a:t>
            </a:r>
          </a:p>
          <a:p>
            <a:endParaRPr lang="en-US" sz="1200" dirty="0">
              <a:highlight>
                <a:srgbClr val="FFCD00"/>
              </a:highlight>
            </a:endParaRPr>
          </a:p>
        </p:txBody>
      </p:sp>
      <p:sp>
        <p:nvSpPr>
          <p:cNvPr id="20" name="Google Shape;262;p25"/>
          <p:cNvSpPr txBox="1">
            <a:spLocks/>
          </p:cNvSpPr>
          <p:nvPr/>
        </p:nvSpPr>
        <p:spPr>
          <a:xfrm>
            <a:off x="5824331" y="1777242"/>
            <a:ext cx="2637182" cy="19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200" dirty="0">
                <a:latin typeface="Lora" panose="020B0604020202020204" charset="0"/>
              </a:rPr>
              <a:t>JUNCTION_COURSE_TEACHER</a:t>
            </a:r>
          </a:p>
          <a:p>
            <a:endParaRPr lang="en-US" sz="1200" dirty="0">
              <a:highlight>
                <a:srgbClr val="FFCD00"/>
              </a:highlight>
            </a:endParaRPr>
          </a:p>
        </p:txBody>
      </p:sp>
      <p:sp>
        <p:nvSpPr>
          <p:cNvPr id="21" name="Google Shape;262;p25"/>
          <p:cNvSpPr txBox="1">
            <a:spLocks/>
          </p:cNvSpPr>
          <p:nvPr/>
        </p:nvSpPr>
        <p:spPr>
          <a:xfrm>
            <a:off x="2951177" y="3177473"/>
            <a:ext cx="2946041" cy="4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1200" dirty="0">
                <a:latin typeface="Lora" panose="020B0604020202020204" charset="0"/>
              </a:rPr>
              <a:t>TEACHER</a:t>
            </a:r>
          </a:p>
        </p:txBody>
      </p:sp>
      <p:sp>
        <p:nvSpPr>
          <p:cNvPr id="22" name="Google Shape;410;p36"/>
          <p:cNvSpPr txBox="1">
            <a:spLocks/>
          </p:cNvSpPr>
          <p:nvPr/>
        </p:nvSpPr>
        <p:spPr>
          <a:xfrm>
            <a:off x="284407" y="4874044"/>
            <a:ext cx="729384" cy="1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1050" dirty="0" smtClean="0"/>
              <a:t>24.03.19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6303286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484</Words>
  <Application>Microsoft Office PowerPoint</Application>
  <PresentationFormat>On-screen Show (16:9)</PresentationFormat>
  <Paragraphs>196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Quattrocento Sans</vt:lpstr>
      <vt:lpstr>Lora</vt:lpstr>
      <vt:lpstr>Viola template</vt:lpstr>
      <vt:lpstr>KnowYourProf  Teachers’ Information and Assessment System</vt:lpstr>
      <vt:lpstr>Hello!</vt:lpstr>
      <vt:lpstr>Introduction:</vt:lpstr>
      <vt:lpstr>Entity names with Primary and Foreign Keys</vt:lpstr>
      <vt:lpstr>Entity names with Primary and Foreign Keys</vt:lpstr>
      <vt:lpstr>PowerPoint Presentation</vt:lpstr>
      <vt:lpstr>Dummy data for justification</vt:lpstr>
      <vt:lpstr>PowerPoint Presentation</vt:lpstr>
      <vt:lpstr>Dummy data for justification</vt:lpstr>
      <vt:lpstr>PowerPoint Presentation</vt:lpstr>
      <vt:lpstr>Dummy data for justification </vt:lpstr>
      <vt:lpstr>PowerPoint Presentation</vt:lpstr>
      <vt:lpstr>PowerPoint Presentation</vt:lpstr>
      <vt:lpstr>Conclusion: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Windows User</cp:lastModifiedBy>
  <cp:revision>340</cp:revision>
  <dcterms:modified xsi:type="dcterms:W3CDTF">2019-03-24T06:08:45Z</dcterms:modified>
</cp:coreProperties>
</file>