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1" r:id="rId34"/>
    <p:sldId id="292" r:id="rId35"/>
    <p:sldId id="293" r:id="rId36"/>
    <p:sldId id="297" r:id="rId37"/>
    <p:sldId id="299" r:id="rId38"/>
    <p:sldId id="298" r:id="rId39"/>
    <p:sldId id="296" r:id="rId40"/>
  </p:sldIdLst>
  <p:sldSz cx="12192000" cy="6858000"/>
  <p:notesSz cx="6858000" cy="9144000"/>
  <p:embeddedFontLst>
    <p:embeddedFont>
      <p:font typeface="Impact" panose="020B0806030902050204" pitchFamily="34" charset="0"/>
      <p:regular r:id="rId42"/>
    </p:embeddedFont>
    <p:embeddedFont>
      <p:font typeface="Libre Franklin" panose="00000500000000000000"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E8F7C9-7B9D-47D3-979F-A94B0A260E92}">
  <a:tblStyle styleId="{D8E8F7C9-7B9D-47D3-979F-A94B0A260E9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b7e608898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6b7e60889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b7e608898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6b7e60889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6b7e608898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6b7e60889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b7e608898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b7e6088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6b7e60889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6b7e60889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6b7e608898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6b7e60889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6b7e60889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6b7e60889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6b7e60889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6b7e60889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955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6b7e60889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6b7e60889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8276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6b7e60889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6b7e60889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798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5" name="Google Shape;15;p2"/>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18" name="Google Shape;18;p2"/>
          <p:cNvGrpSpPr/>
          <p:nvPr/>
        </p:nvGrpSpPr>
        <p:grpSpPr>
          <a:xfrm>
            <a:off x="752858" y="744469"/>
            <a:ext cx="10674116" cy="5349671"/>
            <a:chOff x="752858" y="744469"/>
            <a:chExt cx="10674116" cy="5349671"/>
          </a:xfrm>
        </p:grpSpPr>
        <p:sp>
          <p:nvSpPr>
            <p:cNvPr id="19" name="Google Shape;19;p2"/>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4386262" y="-719138"/>
            <a:ext cx="3571875" cy="9601200"/>
          </a:xfrm>
          <a:prstGeom prst="rect">
            <a:avLst/>
          </a:prstGeom>
          <a:noFill/>
          <a:ln>
            <a:noFill/>
          </a:ln>
        </p:spPr>
        <p:txBody>
          <a:bodyPr spcFirstLastPara="1" wrap="square" lIns="91425" tIns="45700" rIns="91425" bIns="45700" anchor="t" anchorCtr="0">
            <a:no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0" name="Google Shape;80;p1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2839798" y="-844042"/>
            <a:ext cx="5243244" cy="8179641"/>
          </a:xfrm>
          <a:prstGeom prst="rect">
            <a:avLst/>
          </a:prstGeom>
          <a:noFill/>
          <a:ln>
            <a:noFill/>
          </a:ln>
        </p:spPr>
        <p:txBody>
          <a:bodyPr spcFirstLastPara="1" wrap="square" lIns="91425" tIns="45700" rIns="91425" bIns="45700" anchor="t" anchorCtr="0">
            <a:no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6" name="Google Shape;86;p1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lvl1pPr lvl="0" algn="l">
              <a:lnSpc>
                <a:spcPct val="89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Autofit/>
          </a:bodyPr>
          <a:lstStyle>
            <a:lvl1pPr marL="457200" lvl="0" indent="-342900" algn="l">
              <a:lnSpc>
                <a:spcPct val="94000"/>
              </a:lnSpc>
              <a:spcBef>
                <a:spcPts val="1000"/>
              </a:spcBef>
              <a:spcAft>
                <a:spcPts val="0"/>
              </a:spcAft>
              <a:buClr>
                <a:schemeClr val="lt2"/>
              </a:buClr>
              <a:buSzPts val="1800"/>
              <a:buChar char="■"/>
              <a:defRPr/>
            </a:lvl1pPr>
            <a:lvl2pPr marL="914400" lvl="1" indent="-342900" algn="l">
              <a:lnSpc>
                <a:spcPct val="94000"/>
              </a:lnSpc>
              <a:spcBef>
                <a:spcPts val="500"/>
              </a:spcBef>
              <a:spcAft>
                <a:spcPts val="0"/>
              </a:spcAft>
              <a:buClr>
                <a:schemeClr val="lt2"/>
              </a:buClr>
              <a:buSzPts val="1800"/>
              <a:buChar char="–"/>
              <a:defRPr/>
            </a:lvl2pPr>
            <a:lvl3pPr marL="1371600" lvl="2" indent="-342900" algn="l">
              <a:lnSpc>
                <a:spcPct val="94000"/>
              </a:lnSpc>
              <a:spcBef>
                <a:spcPts val="500"/>
              </a:spcBef>
              <a:spcAft>
                <a:spcPts val="0"/>
              </a:spcAft>
              <a:buClr>
                <a:schemeClr val="lt2"/>
              </a:buClr>
              <a:buSzPts val="1800"/>
              <a:buChar char="■"/>
              <a:defRPr/>
            </a:lvl3pPr>
            <a:lvl4pPr marL="1828800" lvl="3" indent="-342900" algn="l">
              <a:lnSpc>
                <a:spcPct val="94000"/>
              </a:lnSpc>
              <a:spcBef>
                <a:spcPts val="500"/>
              </a:spcBef>
              <a:spcAft>
                <a:spcPts val="0"/>
              </a:spcAft>
              <a:buClr>
                <a:schemeClr val="lt2"/>
              </a:buClr>
              <a:buSzPts val="1800"/>
              <a:buChar char="–"/>
              <a:defRPr/>
            </a:lvl4pPr>
            <a:lvl5pPr marL="2286000" lvl="4" indent="-342900" algn="l">
              <a:lnSpc>
                <a:spcPct val="94000"/>
              </a:lnSpc>
              <a:spcBef>
                <a:spcPts val="500"/>
              </a:spcBef>
              <a:spcAft>
                <a:spcPts val="0"/>
              </a:spcAft>
              <a:buClr>
                <a:schemeClr val="lt2"/>
              </a:buClr>
              <a:buSzPts val="1800"/>
              <a:buChar char="■"/>
              <a:defRPr/>
            </a:lvl5pPr>
            <a:lvl6pPr marL="2743200" lvl="5" indent="-342900" algn="l">
              <a:lnSpc>
                <a:spcPct val="94000"/>
              </a:lnSpc>
              <a:spcBef>
                <a:spcPts val="500"/>
              </a:spcBef>
              <a:spcAft>
                <a:spcPts val="0"/>
              </a:spcAft>
              <a:buClr>
                <a:schemeClr val="lt2"/>
              </a:buClr>
              <a:buSzPts val="1800"/>
              <a:buChar char="–"/>
              <a:defRPr/>
            </a:lvl6pPr>
            <a:lvl7pPr marL="3200400" lvl="6" indent="-342900" algn="l">
              <a:lnSpc>
                <a:spcPct val="94000"/>
              </a:lnSpc>
              <a:spcBef>
                <a:spcPts val="500"/>
              </a:spcBef>
              <a:spcAft>
                <a:spcPts val="0"/>
              </a:spcAft>
              <a:buClr>
                <a:schemeClr val="lt2"/>
              </a:buClr>
              <a:buSzPts val="1800"/>
              <a:buChar char="■"/>
              <a:defRPr/>
            </a:lvl7pPr>
            <a:lvl8pPr marL="3657600" lvl="7" indent="-342900" algn="l">
              <a:lnSpc>
                <a:spcPct val="94000"/>
              </a:lnSpc>
              <a:spcBef>
                <a:spcPts val="500"/>
              </a:spcBef>
              <a:spcAft>
                <a:spcPts val="0"/>
              </a:spcAft>
              <a:buClr>
                <a:schemeClr val="lt2"/>
              </a:buClr>
              <a:buSzPts val="1800"/>
              <a:buChar char="–"/>
              <a:defRPr/>
            </a:lvl8pPr>
            <a:lvl9pPr marL="4114800" lvl="8" indent="-342900" algn="l">
              <a:lnSpc>
                <a:spcPct val="94000"/>
              </a:lnSpc>
              <a:spcBef>
                <a:spcPts val="500"/>
              </a:spcBef>
              <a:spcAft>
                <a:spcPts val="200"/>
              </a:spcAft>
              <a:buClr>
                <a:schemeClr val="lt2"/>
              </a:buClr>
              <a:buSzPts val="1800"/>
              <a:buChar char="■"/>
              <a:defRPr/>
            </a:lvl9pPr>
          </a:lstStyle>
          <a:p>
            <a:endParaRPr/>
          </a:p>
        </p:txBody>
      </p:sp>
      <p:sp>
        <p:nvSpPr>
          <p:cNvPr id="99" name="Google Shape;99;p1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4" name="Google Shape;24;p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0" name="Google Shape;30;p4"/>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2"/>
                </a:solidFill>
                <a:latin typeface="Libre Franklin"/>
                <a:ea typeface="Libre Franklin"/>
                <a:cs typeface="Libre Franklin"/>
                <a:sym typeface="Libre Franklin"/>
              </a:defRPr>
            </a:lvl1pPr>
            <a:lvl2pPr marL="0" lvl="1" indent="0" algn="r">
              <a:spcBef>
                <a:spcPts val="0"/>
              </a:spcBef>
              <a:buNone/>
              <a:defRPr sz="1200">
                <a:solidFill>
                  <a:schemeClr val="lt2"/>
                </a:solidFill>
                <a:latin typeface="Libre Franklin"/>
                <a:ea typeface="Libre Franklin"/>
                <a:cs typeface="Libre Franklin"/>
                <a:sym typeface="Libre Franklin"/>
              </a:defRPr>
            </a:lvl2pPr>
            <a:lvl3pPr marL="0" lvl="2" indent="0" algn="r">
              <a:spcBef>
                <a:spcPts val="0"/>
              </a:spcBef>
              <a:buNone/>
              <a:defRPr sz="1200">
                <a:solidFill>
                  <a:schemeClr val="lt2"/>
                </a:solidFill>
                <a:latin typeface="Libre Franklin"/>
                <a:ea typeface="Libre Franklin"/>
                <a:cs typeface="Libre Franklin"/>
                <a:sym typeface="Libre Franklin"/>
              </a:defRPr>
            </a:lvl3pPr>
            <a:lvl4pPr marL="0" lvl="3" indent="0" algn="r">
              <a:spcBef>
                <a:spcPts val="0"/>
              </a:spcBef>
              <a:buNone/>
              <a:defRPr sz="1200">
                <a:solidFill>
                  <a:schemeClr val="lt2"/>
                </a:solidFill>
                <a:latin typeface="Libre Franklin"/>
                <a:ea typeface="Libre Franklin"/>
                <a:cs typeface="Libre Franklin"/>
                <a:sym typeface="Libre Franklin"/>
              </a:defRPr>
            </a:lvl4pPr>
            <a:lvl5pPr marL="0" lvl="4" indent="0" algn="r">
              <a:spcBef>
                <a:spcPts val="0"/>
              </a:spcBef>
              <a:buNone/>
              <a:defRPr sz="1200">
                <a:solidFill>
                  <a:schemeClr val="lt2"/>
                </a:solidFill>
                <a:latin typeface="Libre Franklin"/>
                <a:ea typeface="Libre Franklin"/>
                <a:cs typeface="Libre Franklin"/>
                <a:sym typeface="Libre Franklin"/>
              </a:defRPr>
            </a:lvl5pPr>
            <a:lvl6pPr marL="0" lvl="5" indent="0" algn="r">
              <a:spcBef>
                <a:spcPts val="0"/>
              </a:spcBef>
              <a:buNone/>
              <a:defRPr sz="1200">
                <a:solidFill>
                  <a:schemeClr val="lt2"/>
                </a:solidFill>
                <a:latin typeface="Libre Franklin"/>
                <a:ea typeface="Libre Franklin"/>
                <a:cs typeface="Libre Franklin"/>
                <a:sym typeface="Libre Franklin"/>
              </a:defRPr>
            </a:lvl6pPr>
            <a:lvl7pPr marL="0" lvl="6" indent="0" algn="r">
              <a:spcBef>
                <a:spcPts val="0"/>
              </a:spcBef>
              <a:buNone/>
              <a:defRPr sz="1200">
                <a:solidFill>
                  <a:schemeClr val="lt2"/>
                </a:solidFill>
                <a:latin typeface="Libre Franklin"/>
                <a:ea typeface="Libre Franklin"/>
                <a:cs typeface="Libre Franklin"/>
                <a:sym typeface="Libre Franklin"/>
              </a:defRPr>
            </a:lvl7pPr>
            <a:lvl8pPr marL="0" lvl="7" indent="0" algn="r">
              <a:spcBef>
                <a:spcPts val="0"/>
              </a:spcBef>
              <a:buNone/>
              <a:defRPr sz="1200">
                <a:solidFill>
                  <a:schemeClr val="lt2"/>
                </a:solidFill>
                <a:latin typeface="Libre Franklin"/>
                <a:ea typeface="Libre Franklin"/>
                <a:cs typeface="Libre Franklin"/>
                <a:sym typeface="Libre Franklin"/>
              </a:defRPr>
            </a:lvl8pPr>
            <a:lvl9pPr marL="0" lvl="8" indent="0" algn="r">
              <a:spcBef>
                <a:spcPts val="0"/>
              </a:spcBef>
              <a:buNone/>
              <a:defRPr sz="1200">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7" name="Google Shape;37;p5"/>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8" name="Google Shape;38;p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4" name="Google Shape;44;p6"/>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5" name="Google Shape;45;p6"/>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6" name="Google Shape;46;p6"/>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7" name="Google Shape;47;p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9"/>
        <p:cNvGrpSpPr/>
        <p:nvPr/>
      </p:nvGrpSpPr>
      <p:grpSpPr>
        <a:xfrm>
          <a:off x="0" y="0"/>
          <a:ext cx="0" cy="0"/>
          <a:chOff x="0" y="0"/>
          <a:chExt cx="0" cy="0"/>
        </a:xfrm>
      </p:grpSpPr>
      <p:sp>
        <p:nvSpPr>
          <p:cNvPr id="60" name="Google Shape;60;p9"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3" name="Google Shape;63;p9"/>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4" name="Google Shape;64;p9"/>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9"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532120" y="0"/>
            <a:ext cx="6659880" cy="6857999"/>
          </a:xfrm>
          <a:prstGeom prst="rect">
            <a:avLst/>
          </a:prstGeom>
          <a:noFill/>
          <a:ln>
            <a:noFill/>
          </a:ln>
        </p:spPr>
        <p:txBody>
          <a:bodyPr spcFirstLastPara="1" wrap="square" lIns="91425" tIns="45700" rIns="91425" bIns="45700" anchor="t" anchorCtr="0">
            <a:noAutofit/>
          </a:bodyPr>
          <a:lstStyle>
            <a:lvl1pPr marR="0" lvl="0" algn="l" rtl="0">
              <a:lnSpc>
                <a:spcPct val="94000"/>
              </a:lnSpc>
              <a:spcBef>
                <a:spcPts val="10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1pPr>
            <a:lvl2pPr marR="0" lvl="1"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2pPr>
            <a:lvl3pPr marR="0" lvl="2"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3pPr>
            <a:lvl4pPr marR="0" lvl="3"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4pPr>
            <a:lvl5pPr marR="0" lvl="4"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5pPr>
            <a:lvl6pPr marR="0" lvl="5"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6pPr>
            <a:lvl7pPr marR="0" lvl="6"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7pPr>
            <a:lvl8pPr marR="0" lvl="7"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8pPr>
            <a:lvl9pPr marR="0" lvl="8" algn="l" rtl="0">
              <a:lnSpc>
                <a:spcPct val="94000"/>
              </a:lnSpc>
              <a:spcBef>
                <a:spcPts val="500"/>
              </a:spcBef>
              <a:spcAft>
                <a:spcPts val="20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9pPr>
          </a:lstStyle>
          <a:p>
            <a:endParaRPr/>
          </a:p>
        </p:txBody>
      </p:sp>
      <p:sp>
        <p:nvSpPr>
          <p:cNvPr id="72" name="Google Shape;72;p10"/>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3" name="Google Shape;73;p10"/>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10"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lvl1pPr marR="0" lvl="0" algn="l" rtl="0">
              <a:lnSpc>
                <a:spcPct val="89000"/>
              </a:lnSpc>
              <a:spcBef>
                <a:spcPts val="0"/>
              </a:spcBef>
              <a:spcAft>
                <a:spcPts val="0"/>
              </a:spcAft>
              <a:buClr>
                <a:schemeClr val="lt2"/>
              </a:buClr>
              <a:buSzPts val="4400"/>
              <a:buFont typeface="Libre Franklin"/>
              <a:buNone/>
              <a:defRPr sz="4400" b="0" i="0" u="none" strike="noStrike" cap="none">
                <a:solidFill>
                  <a:schemeClr val="lt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1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4000"/>
              </a:lnSpc>
              <a:spcBef>
                <a:spcPts val="1000"/>
              </a:spcBef>
              <a:spcAft>
                <a:spcPts val="0"/>
              </a:spcAft>
              <a:buClr>
                <a:schemeClr val="lt2"/>
              </a:buClr>
              <a:buSzPts val="2000"/>
              <a:buFont typeface="Libre Franklin"/>
              <a:buChar char="■"/>
              <a:defRPr sz="2000" b="0" i="0" u="none" strike="noStrike" cap="none">
                <a:solidFill>
                  <a:schemeClr val="lt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lt2"/>
              </a:buClr>
              <a:buSzPts val="2000"/>
              <a:buFont typeface="Libre Franklin"/>
              <a:buChar char="–"/>
              <a:defRPr sz="2000" b="0" i="1" u="none" strike="noStrike" cap="none">
                <a:solidFill>
                  <a:schemeClr val="lt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lt2"/>
              </a:buClr>
              <a:buSzPts val="1800"/>
              <a:buFont typeface="Libre Franklin"/>
              <a:buChar char="■"/>
              <a:defRPr sz="1800" b="0" i="0" u="none" strike="noStrike" cap="none">
                <a:solidFill>
                  <a:schemeClr val="lt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lt2"/>
              </a:buClr>
              <a:buSzPts val="1800"/>
              <a:buFont typeface="Libre Franklin"/>
              <a:buChar char="–"/>
              <a:defRPr sz="1800" b="0" i="1" u="none" strike="noStrike" cap="none">
                <a:solidFill>
                  <a:schemeClr val="lt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lt2"/>
              </a:buClr>
              <a:buSzPts val="1600"/>
              <a:buFont typeface="Libre Franklin"/>
              <a:buChar char="■"/>
              <a:defRPr sz="1600" b="0" i="0" u="none" strike="noStrike" cap="none">
                <a:solidFill>
                  <a:schemeClr val="lt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lt2"/>
              </a:buClr>
              <a:buSzPts val="1600"/>
              <a:buFont typeface="Libre Franklin"/>
              <a:buChar char="–"/>
              <a:defRPr sz="1600" b="0" i="1" u="none" strike="noStrike" cap="none">
                <a:solidFill>
                  <a:schemeClr val="lt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lt2"/>
              </a:buClr>
              <a:buSzPts val="1400"/>
              <a:buFont typeface="Libre Franklin"/>
              <a:buChar char="■"/>
              <a:defRPr sz="1400" b="0" i="0" u="none" strike="noStrike" cap="none">
                <a:solidFill>
                  <a:schemeClr val="lt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lt2"/>
              </a:buClr>
              <a:buSzPts val="1400"/>
              <a:buFont typeface="Libre Franklin"/>
              <a:buChar char="–"/>
              <a:defRPr sz="1400" b="0" i="1" u="none" strike="noStrike" cap="none">
                <a:solidFill>
                  <a:schemeClr val="lt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lt2"/>
              </a:buClr>
              <a:buSzPts val="1400"/>
              <a:buFont typeface="Libre Franklin"/>
              <a:buChar char="■"/>
              <a:defRPr sz="1400" b="0" i="0" u="none" strike="noStrike" cap="none">
                <a:solidFill>
                  <a:schemeClr val="lt2"/>
                </a:solidFill>
                <a:latin typeface="Libre Franklin"/>
                <a:ea typeface="Libre Franklin"/>
                <a:cs typeface="Libre Franklin"/>
                <a:sym typeface="Libre Franklin"/>
              </a:defRPr>
            </a:lvl9pPr>
          </a:lstStyle>
          <a:p>
            <a:endParaRPr/>
          </a:p>
        </p:txBody>
      </p:sp>
      <p:sp>
        <p:nvSpPr>
          <p:cNvPr id="92" name="Google Shape;92;p1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lt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3" name="Google Shape;93;p1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lt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4" name="Google Shape;94;p1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lt2"/>
                </a:solidFill>
                <a:latin typeface="Libre Franklin"/>
                <a:ea typeface="Libre Franklin"/>
                <a:cs typeface="Libre Franklin"/>
                <a:sym typeface="Libre Franklin"/>
              </a:defRPr>
            </a:lvl1pPr>
            <a:lvl2pPr marL="0" marR="0" lvl="1" indent="0" algn="r" rtl="0">
              <a:spcBef>
                <a:spcPts val="0"/>
              </a:spcBef>
              <a:buNone/>
              <a:defRPr sz="1200" b="0" u="none">
                <a:solidFill>
                  <a:schemeClr val="lt2"/>
                </a:solidFill>
                <a:latin typeface="Libre Franklin"/>
                <a:ea typeface="Libre Franklin"/>
                <a:cs typeface="Libre Franklin"/>
                <a:sym typeface="Libre Franklin"/>
              </a:defRPr>
            </a:lvl2pPr>
            <a:lvl3pPr marL="0" marR="0" lvl="2" indent="0" algn="r" rtl="0">
              <a:spcBef>
                <a:spcPts val="0"/>
              </a:spcBef>
              <a:buNone/>
              <a:defRPr sz="1200" b="0" u="none">
                <a:solidFill>
                  <a:schemeClr val="lt2"/>
                </a:solidFill>
                <a:latin typeface="Libre Franklin"/>
                <a:ea typeface="Libre Franklin"/>
                <a:cs typeface="Libre Franklin"/>
                <a:sym typeface="Libre Franklin"/>
              </a:defRPr>
            </a:lvl3pPr>
            <a:lvl4pPr marL="0" marR="0" lvl="3" indent="0" algn="r" rtl="0">
              <a:spcBef>
                <a:spcPts val="0"/>
              </a:spcBef>
              <a:buNone/>
              <a:defRPr sz="1200" b="0" u="none">
                <a:solidFill>
                  <a:schemeClr val="lt2"/>
                </a:solidFill>
                <a:latin typeface="Libre Franklin"/>
                <a:ea typeface="Libre Franklin"/>
                <a:cs typeface="Libre Franklin"/>
                <a:sym typeface="Libre Franklin"/>
              </a:defRPr>
            </a:lvl4pPr>
            <a:lvl5pPr marL="0" marR="0" lvl="4" indent="0" algn="r" rtl="0">
              <a:spcBef>
                <a:spcPts val="0"/>
              </a:spcBef>
              <a:buNone/>
              <a:defRPr sz="1200" b="0" u="none">
                <a:solidFill>
                  <a:schemeClr val="lt2"/>
                </a:solidFill>
                <a:latin typeface="Libre Franklin"/>
                <a:ea typeface="Libre Franklin"/>
                <a:cs typeface="Libre Franklin"/>
                <a:sym typeface="Libre Franklin"/>
              </a:defRPr>
            </a:lvl5pPr>
            <a:lvl6pPr marL="0" marR="0" lvl="5" indent="0" algn="r" rtl="0">
              <a:spcBef>
                <a:spcPts val="0"/>
              </a:spcBef>
              <a:buNone/>
              <a:defRPr sz="1200" b="0" u="none">
                <a:solidFill>
                  <a:schemeClr val="lt2"/>
                </a:solidFill>
                <a:latin typeface="Libre Franklin"/>
                <a:ea typeface="Libre Franklin"/>
                <a:cs typeface="Libre Franklin"/>
                <a:sym typeface="Libre Franklin"/>
              </a:defRPr>
            </a:lvl6pPr>
            <a:lvl7pPr marL="0" marR="0" lvl="6" indent="0" algn="r" rtl="0">
              <a:spcBef>
                <a:spcPts val="0"/>
              </a:spcBef>
              <a:buNone/>
              <a:defRPr sz="1200" b="0" u="none">
                <a:solidFill>
                  <a:schemeClr val="lt2"/>
                </a:solidFill>
                <a:latin typeface="Libre Franklin"/>
                <a:ea typeface="Libre Franklin"/>
                <a:cs typeface="Libre Franklin"/>
                <a:sym typeface="Libre Franklin"/>
              </a:defRPr>
            </a:lvl7pPr>
            <a:lvl8pPr marL="0" marR="0" lvl="7" indent="0" algn="r" rtl="0">
              <a:spcBef>
                <a:spcPts val="0"/>
              </a:spcBef>
              <a:buNone/>
              <a:defRPr sz="1200" b="0" u="none">
                <a:solidFill>
                  <a:schemeClr val="lt2"/>
                </a:solidFill>
                <a:latin typeface="Libre Franklin"/>
                <a:ea typeface="Libre Franklin"/>
                <a:cs typeface="Libre Franklin"/>
                <a:sym typeface="Libre Franklin"/>
              </a:defRPr>
            </a:lvl8pPr>
            <a:lvl9pPr marL="0" marR="0" lvl="8" indent="0" algn="r" rtl="0">
              <a:spcBef>
                <a:spcPts val="0"/>
              </a:spcBef>
              <a:buNone/>
              <a:defRPr sz="1200" b="0" u="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3" title="Side bar"/>
          <p:cNvSpPr/>
          <p:nvPr/>
        </p:nvSpPr>
        <p:spPr>
          <a:xfrm>
            <a:off x="478095" y="376"/>
            <a:ext cx="2286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hyperlink" Target="https://www.draw.io/#G1trmxfrYOdUwRx1k2nWqZpqfzo7ACZFt5"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ctrTitle"/>
          </p:nvPr>
        </p:nvSpPr>
        <p:spPr>
          <a:xfrm>
            <a:off x="1915125" y="932154"/>
            <a:ext cx="8361229" cy="2927892"/>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6000"/>
              <a:buFont typeface="Libre Franklin"/>
              <a:buNone/>
            </a:pPr>
            <a:r>
              <a:rPr lang="en-US" sz="6000"/>
              <a:t>MENTOR/APPRENTICE MANAGEMENT APPLICATION</a:t>
            </a:r>
            <a:endParaRPr/>
          </a:p>
        </p:txBody>
      </p:sp>
      <p:sp>
        <p:nvSpPr>
          <p:cNvPr id="107" name="Google Shape;107;p15"/>
          <p:cNvSpPr txBox="1">
            <a:spLocks noGrp="1"/>
          </p:cNvSpPr>
          <p:nvPr>
            <p:ph type="subTitle" idx="1"/>
          </p:nvPr>
        </p:nvSpPr>
        <p:spPr>
          <a:xfrm>
            <a:off x="2742048" y="3984334"/>
            <a:ext cx="6831673" cy="1502067"/>
          </a:xfrm>
          <a:prstGeom prst="rect">
            <a:avLst/>
          </a:prstGeom>
          <a:noFill/>
          <a:ln>
            <a:noFill/>
          </a:ln>
        </p:spPr>
        <p:txBody>
          <a:bodyPr spcFirstLastPara="1" wrap="square" lIns="91425" tIns="45700" rIns="91425" bIns="45700" anchor="t" anchorCtr="0">
            <a:noAutofit/>
          </a:bodyPr>
          <a:lstStyle/>
          <a:p>
            <a:pPr marL="0" lvl="0" indent="0" algn="ctr" rtl="0">
              <a:lnSpc>
                <a:spcPct val="112000"/>
              </a:lnSpc>
              <a:spcBef>
                <a:spcPts val="0"/>
              </a:spcBef>
              <a:spcAft>
                <a:spcPts val="0"/>
              </a:spcAft>
              <a:buClr>
                <a:schemeClr val="dk2"/>
              </a:buClr>
              <a:buSzPts val="1600"/>
              <a:buNone/>
            </a:pPr>
            <a:r>
              <a:rPr lang="en-US" sz="1600"/>
              <a:t>Group 9</a:t>
            </a:r>
            <a:endParaRPr/>
          </a:p>
          <a:p>
            <a:pPr marL="0" lvl="0" indent="0" algn="ctr" rtl="0">
              <a:lnSpc>
                <a:spcPct val="112000"/>
              </a:lnSpc>
              <a:spcBef>
                <a:spcPts val="0"/>
              </a:spcBef>
              <a:spcAft>
                <a:spcPts val="0"/>
              </a:spcAft>
              <a:buClr>
                <a:schemeClr val="dk2"/>
              </a:buClr>
              <a:buSzPts val="1600"/>
              <a:buNone/>
            </a:pPr>
            <a:r>
              <a:rPr lang="en-US" sz="1600"/>
              <a:t>Rakesh Gunti</a:t>
            </a:r>
            <a:endParaRPr sz="1600"/>
          </a:p>
          <a:p>
            <a:pPr marL="0" lvl="0" indent="0" algn="ctr" rtl="0">
              <a:lnSpc>
                <a:spcPct val="112000"/>
              </a:lnSpc>
              <a:spcBef>
                <a:spcPts val="0"/>
              </a:spcBef>
              <a:spcAft>
                <a:spcPts val="0"/>
              </a:spcAft>
              <a:buClr>
                <a:schemeClr val="dk2"/>
              </a:buClr>
              <a:buSzPts val="1600"/>
              <a:buNone/>
            </a:pPr>
            <a:r>
              <a:rPr lang="en-US" sz="1600"/>
              <a:t>Devika Unnikrishnan</a:t>
            </a:r>
            <a:endParaRPr/>
          </a:p>
          <a:p>
            <a:pPr marL="0" lvl="0" indent="0" algn="ctr" rtl="0">
              <a:lnSpc>
                <a:spcPct val="112000"/>
              </a:lnSpc>
              <a:spcBef>
                <a:spcPts val="0"/>
              </a:spcBef>
              <a:spcAft>
                <a:spcPts val="0"/>
              </a:spcAft>
              <a:buClr>
                <a:schemeClr val="dk2"/>
              </a:buClr>
              <a:buSzPts val="1600"/>
              <a:buNone/>
            </a:pPr>
            <a:r>
              <a:rPr lang="en-US" sz="1600"/>
              <a:t>Mohammed Hussain</a:t>
            </a:r>
            <a:endParaRPr/>
          </a:p>
          <a:p>
            <a:pPr marL="0" lvl="0" indent="0" algn="ctr" rtl="0">
              <a:lnSpc>
                <a:spcPct val="112000"/>
              </a:lnSpc>
              <a:spcBef>
                <a:spcPts val="0"/>
              </a:spcBef>
              <a:spcAft>
                <a:spcPts val="0"/>
              </a:spcAft>
              <a:buClr>
                <a:schemeClr val="dk2"/>
              </a:buClr>
              <a:buSzPts val="1600"/>
              <a:buNone/>
            </a:pPr>
            <a:r>
              <a:rPr lang="en-US" sz="1600"/>
              <a:t>Matt O'Neill</a:t>
            </a:r>
            <a:endParaRPr/>
          </a:p>
          <a:p>
            <a:pPr marL="0" lvl="0" indent="0" algn="ctr" rtl="0">
              <a:lnSpc>
                <a:spcPct val="112000"/>
              </a:lnSpc>
              <a:spcBef>
                <a:spcPts val="0"/>
              </a:spcBef>
              <a:spcAft>
                <a:spcPts val="0"/>
              </a:spcAft>
              <a:buClr>
                <a:schemeClr val="dk2"/>
              </a:buClr>
              <a:buSzPts val="1600"/>
              <a:buNone/>
            </a:pP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1"/>
        <p:cNvGrpSpPr/>
        <p:nvPr/>
      </p:nvGrpSpPr>
      <p:grpSpPr>
        <a:xfrm>
          <a:off x="0" y="0"/>
          <a:ext cx="0" cy="0"/>
          <a:chOff x="0" y="0"/>
          <a:chExt cx="0" cy="0"/>
        </a:xfrm>
      </p:grpSpPr>
      <p:grpSp>
        <p:nvGrpSpPr>
          <p:cNvPr id="162" name="Google Shape;162;p24"/>
          <p:cNvGrpSpPr/>
          <p:nvPr/>
        </p:nvGrpSpPr>
        <p:grpSpPr>
          <a:xfrm>
            <a:off x="752858" y="744469"/>
            <a:ext cx="10674116" cy="5349671"/>
            <a:chOff x="752858" y="744469"/>
            <a:chExt cx="10674116" cy="5349671"/>
          </a:xfrm>
        </p:grpSpPr>
        <p:sp>
          <p:nvSpPr>
            <p:cNvPr id="163" name="Google Shape;163;p24"/>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64" name="Google Shape;164;p24"/>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4"/>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24"/>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p:nvPr/>
        </p:nvSpPr>
        <p:spPr>
          <a:xfrm>
            <a:off x="4494670"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pic>
        <p:nvPicPr>
          <p:cNvPr id="168" name="Google Shape;168;p24"/>
          <p:cNvPicPr preferRelativeResize="0"/>
          <p:nvPr/>
        </p:nvPicPr>
        <p:blipFill rotWithShape="1">
          <a:blip r:embed="rId3">
            <a:alphaModFix/>
          </a:blip>
          <a:srcRect/>
          <a:stretch/>
        </p:blipFill>
        <p:spPr>
          <a:xfrm>
            <a:off x="1474806" y="1128286"/>
            <a:ext cx="5489720" cy="4821972"/>
          </a:xfrm>
          <a:prstGeom prst="rect">
            <a:avLst/>
          </a:prstGeom>
          <a:noFill/>
          <a:ln>
            <a:noFill/>
          </a:ln>
        </p:spPr>
      </p:pic>
      <p:sp>
        <p:nvSpPr>
          <p:cNvPr id="169" name="Google Shape;169;p24"/>
          <p:cNvSpPr txBox="1"/>
          <p:nvPr/>
        </p:nvSpPr>
        <p:spPr>
          <a:xfrm>
            <a:off x="8696325" y="1476375"/>
            <a:ext cx="28465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Employee entity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3"/>
        <p:cNvGrpSpPr/>
        <p:nvPr/>
      </p:nvGrpSpPr>
      <p:grpSpPr>
        <a:xfrm>
          <a:off x="0" y="0"/>
          <a:ext cx="0" cy="0"/>
          <a:chOff x="0" y="0"/>
          <a:chExt cx="0" cy="0"/>
        </a:xfrm>
      </p:grpSpPr>
      <p:grpSp>
        <p:nvGrpSpPr>
          <p:cNvPr id="174" name="Google Shape;174;p25"/>
          <p:cNvGrpSpPr/>
          <p:nvPr/>
        </p:nvGrpSpPr>
        <p:grpSpPr>
          <a:xfrm>
            <a:off x="752858" y="744469"/>
            <a:ext cx="10674116" cy="5349671"/>
            <a:chOff x="752858" y="744469"/>
            <a:chExt cx="10674116" cy="5349671"/>
          </a:xfrm>
        </p:grpSpPr>
        <p:sp>
          <p:nvSpPr>
            <p:cNvPr id="175" name="Google Shape;175;p25"/>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76" name="Google Shape;176;p25"/>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5"/>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178" name="Google Shape;178;p25"/>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4494670"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pic>
        <p:nvPicPr>
          <p:cNvPr id="180" name="Google Shape;180;p25"/>
          <p:cNvPicPr preferRelativeResize="0"/>
          <p:nvPr/>
        </p:nvPicPr>
        <p:blipFill rotWithShape="1">
          <a:blip r:embed="rId3">
            <a:alphaModFix/>
          </a:blip>
          <a:srcRect/>
          <a:stretch/>
        </p:blipFill>
        <p:spPr>
          <a:xfrm>
            <a:off x="1447309" y="1252812"/>
            <a:ext cx="5369823" cy="4534173"/>
          </a:xfrm>
          <a:prstGeom prst="rect">
            <a:avLst/>
          </a:prstGeom>
          <a:noFill/>
          <a:ln>
            <a:noFill/>
          </a:ln>
        </p:spPr>
      </p:pic>
      <p:sp>
        <p:nvSpPr>
          <p:cNvPr id="181" name="Google Shape;181;p25"/>
          <p:cNvSpPr txBox="1"/>
          <p:nvPr/>
        </p:nvSpPr>
        <p:spPr>
          <a:xfrm>
            <a:off x="8696325" y="3196732"/>
            <a:ext cx="284651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Apprentice Entity</a:t>
            </a:r>
            <a:endParaRPr/>
          </a:p>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Mentor Entity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5"/>
        <p:cNvGrpSpPr/>
        <p:nvPr/>
      </p:nvGrpSpPr>
      <p:grpSpPr>
        <a:xfrm>
          <a:off x="0" y="0"/>
          <a:ext cx="0" cy="0"/>
          <a:chOff x="0" y="0"/>
          <a:chExt cx="0" cy="0"/>
        </a:xfrm>
      </p:grpSpPr>
      <p:grpSp>
        <p:nvGrpSpPr>
          <p:cNvPr id="186" name="Google Shape;186;p26"/>
          <p:cNvGrpSpPr/>
          <p:nvPr/>
        </p:nvGrpSpPr>
        <p:grpSpPr>
          <a:xfrm>
            <a:off x="752858" y="744469"/>
            <a:ext cx="10674116" cy="5349671"/>
            <a:chOff x="752858" y="744469"/>
            <a:chExt cx="10674116" cy="5349671"/>
          </a:xfrm>
        </p:grpSpPr>
        <p:sp>
          <p:nvSpPr>
            <p:cNvPr id="187" name="Google Shape;187;p26"/>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88" name="Google Shape;188;p26"/>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6"/>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190" name="Google Shape;190;p26"/>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4494670"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pic>
        <p:nvPicPr>
          <p:cNvPr id="192" name="Google Shape;192;p26"/>
          <p:cNvPicPr preferRelativeResize="0"/>
          <p:nvPr/>
        </p:nvPicPr>
        <p:blipFill rotWithShape="1">
          <a:blip r:embed="rId3">
            <a:alphaModFix/>
          </a:blip>
          <a:srcRect/>
          <a:stretch/>
        </p:blipFill>
        <p:spPr>
          <a:xfrm>
            <a:off x="1691069" y="1215051"/>
            <a:ext cx="5232082" cy="4673497"/>
          </a:xfrm>
          <a:prstGeom prst="rect">
            <a:avLst/>
          </a:prstGeom>
          <a:noFill/>
          <a:ln>
            <a:noFill/>
          </a:ln>
        </p:spPr>
      </p:pic>
      <p:sp>
        <p:nvSpPr>
          <p:cNvPr id="193" name="Google Shape;193;p26"/>
          <p:cNvSpPr txBox="1"/>
          <p:nvPr/>
        </p:nvSpPr>
        <p:spPr>
          <a:xfrm>
            <a:off x="8523196" y="2838272"/>
            <a:ext cx="284651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Administrator Entity</a:t>
            </a:r>
            <a:endParaRPr/>
          </a:p>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Message Entity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1105270" y="2541233"/>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a:t>Sprint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2"/>
        <p:cNvGrpSpPr/>
        <p:nvPr/>
      </p:nvGrpSpPr>
      <p:grpSpPr>
        <a:xfrm>
          <a:off x="0" y="0"/>
          <a:ext cx="0" cy="0"/>
          <a:chOff x="0" y="0"/>
          <a:chExt cx="0" cy="0"/>
        </a:xfrm>
      </p:grpSpPr>
      <p:grpSp>
        <p:nvGrpSpPr>
          <p:cNvPr id="203" name="Google Shape;203;p28"/>
          <p:cNvGrpSpPr/>
          <p:nvPr/>
        </p:nvGrpSpPr>
        <p:grpSpPr>
          <a:xfrm>
            <a:off x="752858" y="744469"/>
            <a:ext cx="10674116" cy="5349671"/>
            <a:chOff x="752858" y="744469"/>
            <a:chExt cx="10674116" cy="5349671"/>
          </a:xfrm>
        </p:grpSpPr>
        <p:sp>
          <p:nvSpPr>
            <p:cNvPr id="204" name="Google Shape;204;p28"/>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5" name="Google Shape;205;p28"/>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28"/>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7" name="Google Shape;207;p28"/>
          <p:cNvSpPr/>
          <p:nvPr/>
        </p:nvSpPr>
        <p:spPr>
          <a:xfrm>
            <a:off x="3027878"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8" name="Google Shape;208;p28"/>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 name="Google Shape;209;p28"/>
          <p:cNvPicPr preferRelativeResize="0"/>
          <p:nvPr/>
        </p:nvPicPr>
        <p:blipFill rotWithShape="1">
          <a:blip r:embed="rId3">
            <a:alphaModFix/>
          </a:blip>
          <a:srcRect/>
          <a:stretch/>
        </p:blipFill>
        <p:spPr>
          <a:xfrm>
            <a:off x="1371403" y="1966911"/>
            <a:ext cx="4207669" cy="3124194"/>
          </a:xfrm>
          <a:prstGeom prst="rect">
            <a:avLst/>
          </a:prstGeom>
          <a:noFill/>
          <a:ln>
            <a:noFill/>
          </a:ln>
        </p:spPr>
      </p:pic>
      <p:sp>
        <p:nvSpPr>
          <p:cNvPr id="210" name="Google Shape;210;p28"/>
          <p:cNvSpPr txBox="1"/>
          <p:nvPr/>
        </p:nvSpPr>
        <p:spPr>
          <a:xfrm>
            <a:off x="7667625" y="2114550"/>
            <a:ext cx="28465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Apprentice entity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14"/>
        <p:cNvGrpSpPr/>
        <p:nvPr/>
      </p:nvGrpSpPr>
      <p:grpSpPr>
        <a:xfrm>
          <a:off x="0" y="0"/>
          <a:ext cx="0" cy="0"/>
          <a:chOff x="0" y="0"/>
          <a:chExt cx="0" cy="0"/>
        </a:xfrm>
      </p:grpSpPr>
      <p:grpSp>
        <p:nvGrpSpPr>
          <p:cNvPr id="215" name="Google Shape;215;p29"/>
          <p:cNvGrpSpPr/>
          <p:nvPr/>
        </p:nvGrpSpPr>
        <p:grpSpPr>
          <a:xfrm>
            <a:off x="752858" y="744469"/>
            <a:ext cx="10674116" cy="5349671"/>
            <a:chOff x="752858" y="744469"/>
            <a:chExt cx="10674116" cy="5349671"/>
          </a:xfrm>
        </p:grpSpPr>
        <p:sp>
          <p:nvSpPr>
            <p:cNvPr id="216" name="Google Shape;216;p29"/>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17" name="Google Shape;217;p29"/>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29"/>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219" name="Google Shape;219;p29"/>
          <p:cNvSpPr/>
          <p:nvPr/>
        </p:nvSpPr>
        <p:spPr>
          <a:xfrm>
            <a:off x="3027878"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20" name="Google Shape;220;p29"/>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txBox="1"/>
          <p:nvPr/>
        </p:nvSpPr>
        <p:spPr>
          <a:xfrm>
            <a:off x="7667625" y="2114550"/>
            <a:ext cx="2846512"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Libre Franklin"/>
              <a:buNone/>
            </a:pPr>
            <a:r>
              <a:rPr lang="en-US" sz="1800" b="0" i="0" u="none" strike="noStrike" cap="none">
                <a:solidFill>
                  <a:srgbClr val="000000"/>
                </a:solidFill>
                <a:latin typeface="Libre Franklin"/>
                <a:ea typeface="Libre Franklin"/>
                <a:cs typeface="Libre Franklin"/>
                <a:sym typeface="Libre Franklin"/>
              </a:rPr>
              <a:t>Mentor entity and Administrator entity</a:t>
            </a:r>
            <a:endParaRPr/>
          </a:p>
        </p:txBody>
      </p:sp>
      <p:pic>
        <p:nvPicPr>
          <p:cNvPr id="222" name="Google Shape;222;p29"/>
          <p:cNvPicPr preferRelativeResize="0"/>
          <p:nvPr/>
        </p:nvPicPr>
        <p:blipFill rotWithShape="1">
          <a:blip r:embed="rId3">
            <a:alphaModFix/>
          </a:blip>
          <a:srcRect/>
          <a:stretch/>
        </p:blipFill>
        <p:spPr>
          <a:xfrm>
            <a:off x="1222298" y="1153010"/>
            <a:ext cx="4383609" cy="44084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6"/>
        <p:cNvGrpSpPr/>
        <p:nvPr/>
      </p:nvGrpSpPr>
      <p:grpSpPr>
        <a:xfrm>
          <a:off x="0" y="0"/>
          <a:ext cx="0" cy="0"/>
          <a:chOff x="0" y="0"/>
          <a:chExt cx="0" cy="0"/>
        </a:xfrm>
      </p:grpSpPr>
      <p:grpSp>
        <p:nvGrpSpPr>
          <p:cNvPr id="227" name="Google Shape;227;p30"/>
          <p:cNvGrpSpPr/>
          <p:nvPr/>
        </p:nvGrpSpPr>
        <p:grpSpPr>
          <a:xfrm>
            <a:off x="752858" y="744469"/>
            <a:ext cx="10674116" cy="5349671"/>
            <a:chOff x="752858" y="744469"/>
            <a:chExt cx="10674116" cy="5349671"/>
          </a:xfrm>
        </p:grpSpPr>
        <p:sp>
          <p:nvSpPr>
            <p:cNvPr id="228" name="Google Shape;228;p30"/>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29" name="Google Shape;229;p30"/>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3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231" name="Google Shape;231;p30"/>
          <p:cNvSpPr/>
          <p:nvPr/>
        </p:nvSpPr>
        <p:spPr>
          <a:xfrm>
            <a:off x="3027878"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32" name="Google Shape;232;p30"/>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txBox="1"/>
          <p:nvPr/>
        </p:nvSpPr>
        <p:spPr>
          <a:xfrm>
            <a:off x="7667625" y="2114550"/>
            <a:ext cx="28465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Libre Franklin"/>
              <a:buNone/>
            </a:pPr>
            <a:r>
              <a:rPr lang="en-US" sz="1800">
                <a:solidFill>
                  <a:srgbClr val="000000"/>
                </a:solidFill>
                <a:latin typeface="Libre Franklin"/>
                <a:ea typeface="Libre Franklin"/>
                <a:cs typeface="Libre Franklin"/>
                <a:sym typeface="Libre Franklin"/>
              </a:rPr>
              <a:t>Appointment</a:t>
            </a:r>
            <a:r>
              <a:rPr lang="en-US" sz="1800" b="0" i="0" u="none" strike="noStrike" cap="none">
                <a:solidFill>
                  <a:srgbClr val="000000"/>
                </a:solidFill>
                <a:latin typeface="Libre Franklin"/>
                <a:ea typeface="Libre Franklin"/>
                <a:cs typeface="Libre Franklin"/>
                <a:sym typeface="Libre Franklin"/>
              </a:rPr>
              <a:t> entity</a:t>
            </a:r>
            <a:endParaRPr/>
          </a:p>
        </p:txBody>
      </p:sp>
      <p:pic>
        <p:nvPicPr>
          <p:cNvPr id="234" name="Google Shape;234;p30"/>
          <p:cNvPicPr preferRelativeResize="0"/>
          <p:nvPr/>
        </p:nvPicPr>
        <p:blipFill rotWithShape="1">
          <a:blip r:embed="rId3">
            <a:alphaModFix/>
          </a:blip>
          <a:srcRect/>
          <a:stretch/>
        </p:blipFill>
        <p:spPr>
          <a:xfrm>
            <a:off x="1222298" y="1153010"/>
            <a:ext cx="4383609" cy="4408488"/>
          </a:xfrm>
          <a:prstGeom prst="rect">
            <a:avLst/>
          </a:prstGeom>
          <a:noFill/>
          <a:ln>
            <a:noFill/>
          </a:ln>
        </p:spPr>
      </p:pic>
      <p:pic>
        <p:nvPicPr>
          <p:cNvPr id="235" name="Google Shape;235;p30"/>
          <p:cNvPicPr preferRelativeResize="0"/>
          <p:nvPr/>
        </p:nvPicPr>
        <p:blipFill rotWithShape="1">
          <a:blip r:embed="rId4">
            <a:alphaModFix/>
          </a:blip>
          <a:srcRect/>
          <a:stretch/>
        </p:blipFill>
        <p:spPr>
          <a:xfrm>
            <a:off x="1229797" y="1196973"/>
            <a:ext cx="3836974" cy="46042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9"/>
        <p:cNvGrpSpPr/>
        <p:nvPr/>
      </p:nvGrpSpPr>
      <p:grpSpPr>
        <a:xfrm>
          <a:off x="0" y="0"/>
          <a:ext cx="0" cy="0"/>
          <a:chOff x="0" y="0"/>
          <a:chExt cx="0" cy="0"/>
        </a:xfrm>
      </p:grpSpPr>
      <p:grpSp>
        <p:nvGrpSpPr>
          <p:cNvPr id="240" name="Google Shape;240;p31"/>
          <p:cNvGrpSpPr/>
          <p:nvPr/>
        </p:nvGrpSpPr>
        <p:grpSpPr>
          <a:xfrm>
            <a:off x="752858" y="744469"/>
            <a:ext cx="10674116" cy="5349671"/>
            <a:chOff x="752858" y="744469"/>
            <a:chExt cx="10674116" cy="5349671"/>
          </a:xfrm>
        </p:grpSpPr>
        <p:sp>
          <p:nvSpPr>
            <p:cNvPr id="241" name="Google Shape;241;p31"/>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2" name="Google Shape;242;p31"/>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3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244" name="Google Shape;244;p31"/>
          <p:cNvSpPr/>
          <p:nvPr/>
        </p:nvSpPr>
        <p:spPr>
          <a:xfrm>
            <a:off x="3027878"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5" name="Google Shape;245;p31"/>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txBox="1"/>
          <p:nvPr/>
        </p:nvSpPr>
        <p:spPr>
          <a:xfrm>
            <a:off x="7667625" y="2114550"/>
            <a:ext cx="28465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Libre Franklin"/>
              <a:buNone/>
            </a:pPr>
            <a:r>
              <a:rPr lang="en-US" sz="1800" b="0" i="0" u="none" strike="noStrike" cap="none">
                <a:solidFill>
                  <a:srgbClr val="000000"/>
                </a:solidFill>
                <a:latin typeface="Libre Franklin"/>
                <a:ea typeface="Libre Franklin"/>
                <a:cs typeface="Libre Franklin"/>
                <a:sym typeface="Libre Franklin"/>
              </a:rPr>
              <a:t>Quiz entity</a:t>
            </a:r>
            <a:endParaRPr/>
          </a:p>
        </p:txBody>
      </p:sp>
      <p:pic>
        <p:nvPicPr>
          <p:cNvPr id="247" name="Google Shape;247;p31"/>
          <p:cNvPicPr preferRelativeResize="0"/>
          <p:nvPr/>
        </p:nvPicPr>
        <p:blipFill rotWithShape="1">
          <a:blip r:embed="rId3">
            <a:alphaModFix/>
          </a:blip>
          <a:srcRect/>
          <a:stretch/>
        </p:blipFill>
        <p:spPr>
          <a:xfrm>
            <a:off x="1342785" y="1472393"/>
            <a:ext cx="4152494" cy="41691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2"/>
          <p:cNvSpPr txBox="1">
            <a:spLocks noGrp="1"/>
          </p:cNvSpPr>
          <p:nvPr>
            <p:ph type="title"/>
          </p:nvPr>
        </p:nvSpPr>
        <p:spPr>
          <a:xfrm>
            <a:off x="1105270" y="2541233"/>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a:t>Sprint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6"/>
        <p:cNvGrpSpPr/>
        <p:nvPr/>
      </p:nvGrpSpPr>
      <p:grpSpPr>
        <a:xfrm>
          <a:off x="0" y="0"/>
          <a:ext cx="0" cy="0"/>
          <a:chOff x="0" y="0"/>
          <a:chExt cx="0" cy="0"/>
        </a:xfrm>
      </p:grpSpPr>
      <p:grpSp>
        <p:nvGrpSpPr>
          <p:cNvPr id="257" name="Google Shape;257;p33"/>
          <p:cNvGrpSpPr/>
          <p:nvPr/>
        </p:nvGrpSpPr>
        <p:grpSpPr>
          <a:xfrm>
            <a:off x="752858" y="744469"/>
            <a:ext cx="10674116" cy="5349671"/>
            <a:chOff x="752858" y="744469"/>
            <a:chExt cx="10674116" cy="5349671"/>
          </a:xfrm>
        </p:grpSpPr>
        <p:sp>
          <p:nvSpPr>
            <p:cNvPr id="258" name="Google Shape;258;p33"/>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59" name="Google Shape;259;p33"/>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3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261" name="Google Shape;261;p33"/>
          <p:cNvSpPr/>
          <p:nvPr/>
        </p:nvSpPr>
        <p:spPr>
          <a:xfrm>
            <a:off x="3027878"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62" name="Google Shape;262;p33"/>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txBox="1"/>
          <p:nvPr/>
        </p:nvSpPr>
        <p:spPr>
          <a:xfrm>
            <a:off x="7667625" y="2114550"/>
            <a:ext cx="28465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Libre Franklin"/>
              <a:buNone/>
            </a:pPr>
            <a:r>
              <a:rPr lang="en-US" sz="1800" b="0" i="0" u="none" strike="noStrike" cap="none">
                <a:solidFill>
                  <a:srgbClr val="000000"/>
                </a:solidFill>
                <a:latin typeface="Libre Franklin"/>
                <a:ea typeface="Libre Franklin"/>
                <a:cs typeface="Libre Franklin"/>
                <a:sym typeface="Libre Franklin"/>
              </a:rPr>
              <a:t>Homework entity</a:t>
            </a:r>
            <a:endParaRPr/>
          </a:p>
        </p:txBody>
      </p:sp>
      <p:pic>
        <p:nvPicPr>
          <p:cNvPr id="264" name="Google Shape;264;p33"/>
          <p:cNvPicPr preferRelativeResize="0"/>
          <p:nvPr/>
        </p:nvPicPr>
        <p:blipFill rotWithShape="1">
          <a:blip r:embed="rId3">
            <a:alphaModFix/>
          </a:blip>
          <a:srcRect/>
          <a:stretch/>
        </p:blipFill>
        <p:spPr>
          <a:xfrm>
            <a:off x="1367557" y="1335190"/>
            <a:ext cx="4038600" cy="434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a:t>Overview</a:t>
            </a:r>
            <a:endParaRPr/>
          </a:p>
        </p:txBody>
      </p:sp>
      <p:sp>
        <p:nvSpPr>
          <p:cNvPr id="113" name="Google Shape;113;p16"/>
          <p:cNvSpPr txBox="1">
            <a:spLocks noGrp="1"/>
          </p:cNvSpPr>
          <p:nvPr>
            <p:ph type="body" idx="1"/>
          </p:nvPr>
        </p:nvSpPr>
        <p:spPr>
          <a:xfrm>
            <a:off x="1371600" y="1704513"/>
            <a:ext cx="9601200" cy="416288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en-US"/>
              <a:t>At companies, junior developers will often times be paired up with a more senior and experienced employee to help guide them in their new career. </a:t>
            </a:r>
            <a:endParaRPr/>
          </a:p>
          <a:p>
            <a:pPr marL="384048" lvl="0" indent="-384048" algn="l" rtl="0">
              <a:lnSpc>
                <a:spcPct val="94000"/>
              </a:lnSpc>
              <a:spcBef>
                <a:spcPts val="1200"/>
              </a:spcBef>
              <a:spcAft>
                <a:spcPts val="0"/>
              </a:spcAft>
              <a:buClr>
                <a:schemeClr val="dk2"/>
              </a:buClr>
              <a:buSzPts val="2000"/>
              <a:buChar char="■"/>
            </a:pPr>
            <a:r>
              <a:rPr lang="en-US"/>
              <a:t>Our application will allow companies to easily manage their mentor/ apprentices and offers a number of features to better connect mentors and apprentices.</a:t>
            </a:r>
            <a:endParaRPr/>
          </a:p>
          <a:p>
            <a:pPr marL="384048" lvl="0" indent="-384048" algn="l" rtl="0">
              <a:lnSpc>
                <a:spcPct val="94000"/>
              </a:lnSpc>
              <a:spcBef>
                <a:spcPts val="1200"/>
              </a:spcBef>
              <a:spcAft>
                <a:spcPts val="0"/>
              </a:spcAft>
              <a:buClr>
                <a:schemeClr val="dk2"/>
              </a:buClr>
              <a:buSzPts val="2000"/>
              <a:buChar char="■"/>
            </a:pPr>
            <a:r>
              <a:rPr lang="en-US" u="sng"/>
              <a:t>Functionality:</a:t>
            </a:r>
            <a:endParaRPr/>
          </a:p>
          <a:p>
            <a:pPr marL="384048" lvl="0" indent="-384048" algn="l" rtl="0">
              <a:lnSpc>
                <a:spcPct val="94000"/>
              </a:lnSpc>
              <a:spcBef>
                <a:spcPts val="1200"/>
              </a:spcBef>
              <a:spcAft>
                <a:spcPts val="0"/>
              </a:spcAft>
              <a:buClr>
                <a:schemeClr val="dk2"/>
              </a:buClr>
              <a:buSzPts val="2000"/>
              <a:buChar char="■"/>
            </a:pPr>
            <a:r>
              <a:rPr lang="en-US"/>
              <a:t>2-way messaging, apprentice and mentor feedback, surveying apprentices, ability for mentor to post reference material, meeting scheduling </a:t>
            </a:r>
            <a:endParaRPr/>
          </a:p>
          <a:p>
            <a:pPr marL="384048" lvl="0" indent="-257048" algn="l" rtl="0">
              <a:lnSpc>
                <a:spcPct val="94000"/>
              </a:lnSpc>
              <a:spcBef>
                <a:spcPts val="120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grpSp>
        <p:nvGrpSpPr>
          <p:cNvPr id="269" name="Google Shape;269;p34"/>
          <p:cNvGrpSpPr/>
          <p:nvPr/>
        </p:nvGrpSpPr>
        <p:grpSpPr>
          <a:xfrm>
            <a:off x="752858" y="744469"/>
            <a:ext cx="10674116" cy="5349671"/>
            <a:chOff x="752858" y="744469"/>
            <a:chExt cx="10674116" cy="5349671"/>
          </a:xfrm>
        </p:grpSpPr>
        <p:sp>
          <p:nvSpPr>
            <p:cNvPr id="270" name="Google Shape;270;p34"/>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71" name="Google Shape;271;p34"/>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4"/>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273" name="Google Shape;273;p34"/>
          <p:cNvSpPr/>
          <p:nvPr/>
        </p:nvSpPr>
        <p:spPr>
          <a:xfrm>
            <a:off x="3027878"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74" name="Google Shape;274;p34"/>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txBox="1"/>
          <p:nvPr/>
        </p:nvSpPr>
        <p:spPr>
          <a:xfrm>
            <a:off x="7667625" y="2114550"/>
            <a:ext cx="28465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Libre Franklin"/>
              <a:buNone/>
            </a:pPr>
            <a:r>
              <a:rPr lang="en-US" sz="1800" b="0" i="0" u="none" strike="noStrike" cap="none">
                <a:solidFill>
                  <a:srgbClr val="000000"/>
                </a:solidFill>
                <a:latin typeface="Libre Franklin"/>
                <a:ea typeface="Libre Franklin"/>
                <a:cs typeface="Libre Franklin"/>
                <a:sym typeface="Libre Franklin"/>
              </a:rPr>
              <a:t>WeeklyReport entity</a:t>
            </a:r>
            <a:endParaRPr/>
          </a:p>
        </p:txBody>
      </p:sp>
      <p:pic>
        <p:nvPicPr>
          <p:cNvPr id="276" name="Google Shape;276;p34"/>
          <p:cNvPicPr preferRelativeResize="0"/>
          <p:nvPr/>
        </p:nvPicPr>
        <p:blipFill rotWithShape="1">
          <a:blip r:embed="rId3">
            <a:alphaModFix/>
          </a:blip>
          <a:srcRect/>
          <a:stretch/>
        </p:blipFill>
        <p:spPr>
          <a:xfrm>
            <a:off x="1362075" y="1333500"/>
            <a:ext cx="4276725" cy="43430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80"/>
        <p:cNvGrpSpPr/>
        <p:nvPr/>
      </p:nvGrpSpPr>
      <p:grpSpPr>
        <a:xfrm>
          <a:off x="0" y="0"/>
          <a:ext cx="0" cy="0"/>
          <a:chOff x="0" y="0"/>
          <a:chExt cx="0" cy="0"/>
        </a:xfrm>
      </p:grpSpPr>
      <p:grpSp>
        <p:nvGrpSpPr>
          <p:cNvPr id="281" name="Google Shape;281;p35"/>
          <p:cNvGrpSpPr/>
          <p:nvPr/>
        </p:nvGrpSpPr>
        <p:grpSpPr>
          <a:xfrm>
            <a:off x="752858" y="744469"/>
            <a:ext cx="10674116" cy="5349671"/>
            <a:chOff x="752858" y="744469"/>
            <a:chExt cx="10674116" cy="5349671"/>
          </a:xfrm>
        </p:grpSpPr>
        <p:sp>
          <p:nvSpPr>
            <p:cNvPr id="282" name="Google Shape;282;p35"/>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83" name="Google Shape;283;p35"/>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35"/>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285" name="Google Shape;285;p35"/>
          <p:cNvSpPr/>
          <p:nvPr/>
        </p:nvSpPr>
        <p:spPr>
          <a:xfrm>
            <a:off x="3027878"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86" name="Google Shape;286;p35"/>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txBox="1"/>
          <p:nvPr/>
        </p:nvSpPr>
        <p:spPr>
          <a:xfrm>
            <a:off x="7667625" y="2114550"/>
            <a:ext cx="28465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Libre Franklin"/>
              <a:buNone/>
            </a:pPr>
            <a:r>
              <a:rPr lang="en-US" sz="1800" b="0" i="0" u="none" strike="noStrike" cap="none">
                <a:solidFill>
                  <a:srgbClr val="000000"/>
                </a:solidFill>
                <a:latin typeface="Libre Franklin"/>
                <a:ea typeface="Libre Franklin"/>
                <a:cs typeface="Libre Franklin"/>
                <a:sym typeface="Libre Franklin"/>
              </a:rPr>
              <a:t>Quiz entity</a:t>
            </a:r>
            <a:endParaRPr/>
          </a:p>
        </p:txBody>
      </p:sp>
      <p:pic>
        <p:nvPicPr>
          <p:cNvPr id="288" name="Google Shape;288;p35"/>
          <p:cNvPicPr preferRelativeResize="0"/>
          <p:nvPr/>
        </p:nvPicPr>
        <p:blipFill rotWithShape="1">
          <a:blip r:embed="rId3">
            <a:alphaModFix/>
          </a:blip>
          <a:srcRect/>
          <a:stretch/>
        </p:blipFill>
        <p:spPr>
          <a:xfrm>
            <a:off x="1260754" y="1500802"/>
            <a:ext cx="4345153" cy="42861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p:nvPr/>
        </p:nvSpPr>
        <p:spPr>
          <a:xfrm>
            <a:off x="1242873" y="2871473"/>
            <a:ext cx="6897949" cy="37856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91B0E"/>
              </a:buClr>
              <a:buSzPts val="6000"/>
              <a:buFont typeface="Libre Franklin"/>
              <a:buNone/>
            </a:pPr>
            <a:r>
              <a:rPr lang="en-US" sz="6000" b="0" i="0" u="none" strike="noStrike" cap="none">
                <a:solidFill>
                  <a:srgbClr val="191B0E"/>
                </a:solidFill>
                <a:latin typeface="Libre Franklin"/>
                <a:ea typeface="Libre Franklin"/>
                <a:cs typeface="Libre Franklin"/>
                <a:sym typeface="Libre Franklin"/>
              </a:rPr>
              <a:t>DETAILED CONCEPTUAL DESIGN - RELATIONSHIP</a:t>
            </a:r>
            <a:endParaRPr sz="6000" b="0" i="0" u="none" strike="noStrike" cap="none">
              <a:solidFill>
                <a:srgbClr val="000000"/>
              </a:solidFill>
              <a:latin typeface="Libre Franklin"/>
              <a:ea typeface="Libre Franklin"/>
              <a:cs typeface="Libre Franklin"/>
              <a:sym typeface="Libre Frankl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7"/>
        <p:cNvGrpSpPr/>
        <p:nvPr/>
      </p:nvGrpSpPr>
      <p:grpSpPr>
        <a:xfrm>
          <a:off x="0" y="0"/>
          <a:ext cx="0" cy="0"/>
          <a:chOff x="0" y="0"/>
          <a:chExt cx="0" cy="0"/>
        </a:xfrm>
      </p:grpSpPr>
      <p:sp>
        <p:nvSpPr>
          <p:cNvPr id="298" name="Google Shape;298;p37"/>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nvGrpSpPr>
          <p:cNvPr id="300" name="Google Shape;300;p37"/>
          <p:cNvGrpSpPr/>
          <p:nvPr/>
        </p:nvGrpSpPr>
        <p:grpSpPr>
          <a:xfrm>
            <a:off x="1398000" y="2359621"/>
            <a:ext cx="9396000" cy="3434157"/>
            <a:chOff x="275028" y="73621"/>
            <a:chExt cx="9396000" cy="3434157"/>
          </a:xfrm>
        </p:grpSpPr>
        <p:sp>
          <p:nvSpPr>
            <p:cNvPr id="301" name="Google Shape;301;p37"/>
            <p:cNvSpPr/>
            <p:nvPr/>
          </p:nvSpPr>
          <p:spPr>
            <a:xfrm>
              <a:off x="275028" y="73621"/>
              <a:ext cx="1512000" cy="1512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275028" y="1733290"/>
              <a:ext cx="4320000" cy="6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txBox="1"/>
            <p:nvPr/>
          </p:nvSpPr>
          <p:spPr>
            <a:xfrm>
              <a:off x="275028" y="1733290"/>
              <a:ext cx="4320000" cy="6480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500"/>
                <a:buFont typeface="Libre Franklin"/>
                <a:buNone/>
              </a:pPr>
              <a:r>
                <a:rPr lang="en-US" sz="2500" b="1">
                  <a:solidFill>
                    <a:schemeClr val="dk1"/>
                  </a:solidFill>
                  <a:latin typeface="Libre Franklin"/>
                  <a:ea typeface="Libre Franklin"/>
                  <a:cs typeface="Libre Franklin"/>
                  <a:sym typeface="Libre Franklin"/>
                </a:rPr>
                <a:t>Employee send/receive message</a:t>
              </a:r>
              <a:endParaRPr/>
            </a:p>
          </p:txBody>
        </p:sp>
        <p:sp>
          <p:nvSpPr>
            <p:cNvPr id="304" name="Google Shape;304;p37"/>
            <p:cNvSpPr/>
            <p:nvPr/>
          </p:nvSpPr>
          <p:spPr>
            <a:xfrm>
              <a:off x="275028" y="2449973"/>
              <a:ext cx="4320000" cy="10578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txBox="1"/>
            <p:nvPr/>
          </p:nvSpPr>
          <p:spPr>
            <a:xfrm>
              <a:off x="275028" y="2449973"/>
              <a:ext cx="4320000" cy="105780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700"/>
                <a:buFont typeface="Libre Franklin"/>
                <a:buNone/>
              </a:pPr>
              <a:r>
                <a:rPr lang="en-US" sz="1700">
                  <a:solidFill>
                    <a:schemeClr val="dk1"/>
                  </a:solidFill>
                  <a:latin typeface="Libre Franklin"/>
                  <a:ea typeface="Libre Franklin"/>
                  <a:cs typeface="Libre Franklin"/>
                  <a:sym typeface="Libre Franklin"/>
                </a:rPr>
                <a:t>Cardinality: one-to-many</a:t>
              </a:r>
              <a:endParaRPr/>
            </a:p>
            <a:p>
              <a:pPr marL="0" marR="0" lvl="0" indent="0" algn="l" rtl="0">
                <a:lnSpc>
                  <a:spcPct val="90000"/>
                </a:lnSpc>
                <a:spcBef>
                  <a:spcPts val="595"/>
                </a:spcBef>
                <a:spcAft>
                  <a:spcPts val="0"/>
                </a:spcAft>
                <a:buClr>
                  <a:schemeClr val="dk1"/>
                </a:buClr>
                <a:buSzPts val="1700"/>
                <a:buFont typeface="Libre Franklin"/>
                <a:buNone/>
              </a:pPr>
              <a:r>
                <a:rPr lang="en-US" sz="1700">
                  <a:solidFill>
                    <a:schemeClr val="dk1"/>
                  </a:solidFill>
                  <a:latin typeface="Libre Franklin"/>
                  <a:ea typeface="Libre Franklin"/>
                  <a:cs typeface="Libre Franklin"/>
                  <a:sym typeface="Libre Franklin"/>
                </a:rPr>
                <a:t>Participation: Employee has partial participation</a:t>
              </a:r>
              <a:endParaRPr/>
            </a:p>
            <a:p>
              <a:pPr marL="0" marR="0" lvl="0" indent="0" algn="l" rtl="0">
                <a:lnSpc>
                  <a:spcPct val="90000"/>
                </a:lnSpc>
                <a:spcBef>
                  <a:spcPts val="595"/>
                </a:spcBef>
                <a:spcAft>
                  <a:spcPts val="0"/>
                </a:spcAft>
                <a:buClr>
                  <a:schemeClr val="dk1"/>
                </a:buClr>
                <a:buSzPts val="1700"/>
                <a:buFont typeface="Libre Franklin"/>
                <a:buNone/>
              </a:pPr>
              <a:r>
                <a:rPr lang="en-US" sz="1700">
                  <a:solidFill>
                    <a:schemeClr val="dk1"/>
                  </a:solidFill>
                  <a:latin typeface="Libre Franklin"/>
                  <a:ea typeface="Libre Franklin"/>
                  <a:cs typeface="Libre Franklin"/>
                  <a:sym typeface="Libre Franklin"/>
                </a:rPr>
                <a:t>Message has partial participation</a:t>
              </a:r>
              <a:endParaRPr/>
            </a:p>
          </p:txBody>
        </p:sp>
        <p:sp>
          <p:nvSpPr>
            <p:cNvPr id="306" name="Google Shape;306;p37"/>
            <p:cNvSpPr/>
            <p:nvPr/>
          </p:nvSpPr>
          <p:spPr>
            <a:xfrm>
              <a:off x="5351028" y="73621"/>
              <a:ext cx="1512000" cy="1512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5351028" y="1733290"/>
              <a:ext cx="4320000" cy="6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txBox="1"/>
            <p:nvPr/>
          </p:nvSpPr>
          <p:spPr>
            <a:xfrm>
              <a:off x="5351028" y="1733290"/>
              <a:ext cx="4320000" cy="6480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500"/>
                <a:buFont typeface="Libre Franklin"/>
                <a:buNone/>
              </a:pPr>
              <a:r>
                <a:rPr lang="en-US" sz="2500" b="1">
                  <a:solidFill>
                    <a:schemeClr val="dk1"/>
                  </a:solidFill>
                  <a:latin typeface="Libre Franklin"/>
                  <a:ea typeface="Libre Franklin"/>
                  <a:cs typeface="Libre Franklin"/>
                  <a:sym typeface="Libre Franklin"/>
                </a:rPr>
                <a:t>Mentor coaches Apprentice</a:t>
              </a:r>
              <a:endParaRPr/>
            </a:p>
          </p:txBody>
        </p:sp>
        <p:sp>
          <p:nvSpPr>
            <p:cNvPr id="309" name="Google Shape;309;p37"/>
            <p:cNvSpPr/>
            <p:nvPr/>
          </p:nvSpPr>
          <p:spPr>
            <a:xfrm>
              <a:off x="5351028" y="2449973"/>
              <a:ext cx="4320000" cy="10578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txBox="1"/>
            <p:nvPr/>
          </p:nvSpPr>
          <p:spPr>
            <a:xfrm>
              <a:off x="5351028" y="2449973"/>
              <a:ext cx="4320000" cy="105780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700"/>
                <a:buFont typeface="Libre Franklin"/>
                <a:buNone/>
              </a:pPr>
              <a:r>
                <a:rPr lang="en-US" sz="1700">
                  <a:solidFill>
                    <a:schemeClr val="dk1"/>
                  </a:solidFill>
                  <a:latin typeface="Libre Franklin"/>
                  <a:ea typeface="Libre Franklin"/>
                  <a:cs typeface="Libre Franklin"/>
                  <a:sym typeface="Libre Franklin"/>
                </a:rPr>
                <a:t>Cardinality: one-to-many</a:t>
              </a:r>
              <a:endParaRPr/>
            </a:p>
            <a:p>
              <a:pPr marL="0" marR="0" lvl="0" indent="0" algn="l" rtl="0">
                <a:lnSpc>
                  <a:spcPct val="90000"/>
                </a:lnSpc>
                <a:spcBef>
                  <a:spcPts val="595"/>
                </a:spcBef>
                <a:spcAft>
                  <a:spcPts val="0"/>
                </a:spcAft>
                <a:buClr>
                  <a:schemeClr val="dk1"/>
                </a:buClr>
                <a:buSzPts val="1700"/>
                <a:buFont typeface="Libre Franklin"/>
                <a:buNone/>
              </a:pPr>
              <a:r>
                <a:rPr lang="en-US" sz="1700">
                  <a:solidFill>
                    <a:schemeClr val="dk1"/>
                  </a:solidFill>
                  <a:latin typeface="Libre Franklin"/>
                  <a:ea typeface="Libre Franklin"/>
                  <a:cs typeface="Libre Franklin"/>
                  <a:sym typeface="Libre Franklin"/>
                </a:rPr>
                <a:t>Participation:  Mentor has partial participation</a:t>
              </a:r>
              <a:endParaRPr/>
            </a:p>
            <a:p>
              <a:pPr marL="0" marR="0" lvl="0" indent="0" algn="l" rtl="0">
                <a:lnSpc>
                  <a:spcPct val="90000"/>
                </a:lnSpc>
                <a:spcBef>
                  <a:spcPts val="595"/>
                </a:spcBef>
                <a:spcAft>
                  <a:spcPts val="0"/>
                </a:spcAft>
                <a:buClr>
                  <a:schemeClr val="dk1"/>
                </a:buClr>
                <a:buSzPts val="1700"/>
                <a:buFont typeface="Libre Franklin"/>
                <a:buNone/>
              </a:pPr>
              <a:r>
                <a:rPr lang="en-US" sz="1700">
                  <a:solidFill>
                    <a:schemeClr val="dk1"/>
                  </a:solidFill>
                  <a:latin typeface="Libre Franklin"/>
                  <a:ea typeface="Libre Franklin"/>
                  <a:cs typeface="Libre Franklin"/>
                  <a:sym typeface="Libre Franklin"/>
                </a:rPr>
                <a:t>Apprentice has total participation</a:t>
              </a:r>
              <a:endParaRPr/>
            </a:p>
          </p:txBody>
        </p:sp>
      </p:grpSp>
      <p:sp>
        <p:nvSpPr>
          <p:cNvPr id="2" name="Rectangle 1">
            <a:extLst>
              <a:ext uri="{FF2B5EF4-FFF2-40B4-BE49-F238E27FC236}">
                <a16:creationId xmlns:a16="http://schemas.microsoft.com/office/drawing/2014/main" id="{A345FE86-D108-4D90-B28D-7E012B1120E0}"/>
              </a:ext>
            </a:extLst>
          </p:cNvPr>
          <p:cNvSpPr/>
          <p:nvPr/>
        </p:nvSpPr>
        <p:spPr>
          <a:xfrm>
            <a:off x="4419614" y="602557"/>
            <a:ext cx="2810386"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latin typeface="Libre Franklin"/>
                <a:ea typeface="Libre Franklin"/>
                <a:cs typeface="Libre Franklin"/>
                <a:sym typeface="Libre Franklin"/>
              </a:rPr>
              <a:t>Sprint 1</a:t>
            </a:r>
            <a:endParaRPr lang="en-US"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4"/>
        <p:cNvGrpSpPr/>
        <p:nvPr/>
      </p:nvGrpSpPr>
      <p:grpSpPr>
        <a:xfrm>
          <a:off x="0" y="0"/>
          <a:ext cx="0" cy="0"/>
          <a:chOff x="0" y="0"/>
          <a:chExt cx="0" cy="0"/>
        </a:xfrm>
      </p:grpSpPr>
      <p:sp>
        <p:nvSpPr>
          <p:cNvPr id="315" name="Google Shape;315;p38"/>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grpSp>
        <p:nvGrpSpPr>
          <p:cNvPr id="317" name="Google Shape;317;p38"/>
          <p:cNvGrpSpPr/>
          <p:nvPr/>
        </p:nvGrpSpPr>
        <p:grpSpPr>
          <a:xfrm>
            <a:off x="346229" y="2286000"/>
            <a:ext cx="9845558" cy="3698064"/>
            <a:chOff x="0" y="0"/>
            <a:chExt cx="9845558" cy="3698064"/>
          </a:xfrm>
        </p:grpSpPr>
        <p:sp>
          <p:nvSpPr>
            <p:cNvPr id="318" name="Google Shape;318;p38"/>
            <p:cNvSpPr/>
            <p:nvPr/>
          </p:nvSpPr>
          <p:spPr>
            <a:xfrm>
              <a:off x="10294" y="617544"/>
              <a:ext cx="1118141" cy="1118141"/>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0" y="1746237"/>
              <a:ext cx="981459" cy="479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txBox="1"/>
            <p:nvPr/>
          </p:nvSpPr>
          <p:spPr>
            <a:xfrm>
              <a:off x="0" y="1746237"/>
              <a:ext cx="981459" cy="47967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Libre Franklin"/>
                <a:buNone/>
              </a:pPr>
              <a:r>
                <a:rPr lang="en-US" sz="1400" b="1">
                  <a:solidFill>
                    <a:schemeClr val="dk1"/>
                  </a:solidFill>
                  <a:latin typeface="Libre Franklin"/>
                  <a:ea typeface="Libre Franklin"/>
                  <a:cs typeface="Libre Franklin"/>
                  <a:sym typeface="Libre Franklin"/>
                </a:rPr>
                <a:t>Employee send/receive message</a:t>
              </a:r>
              <a:endParaRPr/>
            </a:p>
          </p:txBody>
        </p:sp>
        <p:sp>
          <p:nvSpPr>
            <p:cNvPr id="321" name="Google Shape;321;p38"/>
            <p:cNvSpPr/>
            <p:nvPr/>
          </p:nvSpPr>
          <p:spPr>
            <a:xfrm>
              <a:off x="0" y="2562604"/>
              <a:ext cx="3194689" cy="11087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txBox="1"/>
            <p:nvPr/>
          </p:nvSpPr>
          <p:spPr>
            <a:xfrm>
              <a:off x="0" y="2562604"/>
              <a:ext cx="3194689" cy="11087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Libre Franklin"/>
                <a:buNone/>
              </a:pPr>
              <a:r>
                <a:rPr lang="en-US" sz="1600">
                  <a:solidFill>
                    <a:schemeClr val="dk1"/>
                  </a:solidFill>
                  <a:latin typeface="Libre Franklin"/>
                  <a:ea typeface="Libre Franklin"/>
                  <a:cs typeface="Libre Franklin"/>
                  <a:sym typeface="Libre Franklin"/>
                </a:rPr>
                <a:t>Cardinality: one-to-many</a:t>
              </a:r>
              <a:endParaRPr/>
            </a:p>
            <a:p>
              <a:pPr marL="0" marR="0" lvl="0" indent="0" algn="l" rtl="0">
                <a:lnSpc>
                  <a:spcPct val="100000"/>
                </a:lnSpc>
                <a:spcBef>
                  <a:spcPts val="560"/>
                </a:spcBef>
                <a:spcAft>
                  <a:spcPts val="0"/>
                </a:spcAft>
                <a:buClr>
                  <a:schemeClr val="dk1"/>
                </a:buClr>
                <a:buSzPts val="1600"/>
                <a:buFont typeface="Libre Franklin"/>
                <a:buNone/>
              </a:pPr>
              <a:r>
                <a:rPr lang="en-US" sz="1600">
                  <a:solidFill>
                    <a:schemeClr val="dk1"/>
                  </a:solidFill>
                  <a:latin typeface="Libre Franklin"/>
                  <a:ea typeface="Libre Franklin"/>
                  <a:cs typeface="Libre Franklin"/>
                  <a:sym typeface="Libre Franklin"/>
                </a:rPr>
                <a:t>Participation: Employee has partial participation</a:t>
              </a:r>
              <a:endParaRPr/>
            </a:p>
            <a:p>
              <a:pPr marL="0" marR="0" lvl="0" indent="0" algn="l" rtl="0">
                <a:lnSpc>
                  <a:spcPct val="100000"/>
                </a:lnSpc>
                <a:spcBef>
                  <a:spcPts val="560"/>
                </a:spcBef>
                <a:spcAft>
                  <a:spcPts val="0"/>
                </a:spcAft>
                <a:buClr>
                  <a:schemeClr val="dk1"/>
                </a:buClr>
                <a:buSzPts val="1600"/>
                <a:buFont typeface="Libre Franklin"/>
                <a:buNone/>
              </a:pPr>
              <a:r>
                <a:rPr lang="en-US" sz="1600">
                  <a:solidFill>
                    <a:schemeClr val="dk1"/>
                  </a:solidFill>
                  <a:latin typeface="Libre Franklin"/>
                  <a:ea typeface="Libre Franklin"/>
                  <a:cs typeface="Libre Franklin"/>
                  <a:sym typeface="Libre Franklin"/>
                </a:rPr>
                <a:t>Message has partial participation</a:t>
              </a:r>
              <a:endParaRPr/>
            </a:p>
          </p:txBody>
        </p:sp>
        <p:sp>
          <p:nvSpPr>
            <p:cNvPr id="323" name="Google Shape;323;p38"/>
            <p:cNvSpPr/>
            <p:nvPr/>
          </p:nvSpPr>
          <p:spPr>
            <a:xfrm>
              <a:off x="8727417" y="0"/>
              <a:ext cx="1118141" cy="1118141"/>
            </a:xfrm>
            <a:prstGeom prst="rect">
              <a:avLst/>
            </a:prstGeom>
            <a:solidFill>
              <a:srgbClr val="EE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963465" y="1823330"/>
              <a:ext cx="3194689" cy="479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txBox="1"/>
            <p:nvPr/>
          </p:nvSpPr>
          <p:spPr>
            <a:xfrm>
              <a:off x="2963465" y="1823330"/>
              <a:ext cx="3194689" cy="47967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Libre Franklin"/>
                <a:buNone/>
              </a:pPr>
              <a:r>
                <a:rPr lang="en-US" sz="1400" b="1" i="0" u="none">
                  <a:solidFill>
                    <a:schemeClr val="dk1"/>
                  </a:solidFill>
                  <a:latin typeface="Libre Franklin"/>
                  <a:ea typeface="Libre Franklin"/>
                  <a:cs typeface="Libre Franklin"/>
                  <a:sym typeface="Libre Franklin"/>
                </a:rPr>
                <a:t>Mentor schedules/</a:t>
              </a:r>
              <a:endParaRPr/>
            </a:p>
            <a:p>
              <a:pPr marL="0" marR="0" lvl="0" indent="0" algn="l" rtl="0">
                <a:lnSpc>
                  <a:spcPct val="100000"/>
                </a:lnSpc>
                <a:spcBef>
                  <a:spcPts val="490"/>
                </a:spcBef>
                <a:spcAft>
                  <a:spcPts val="0"/>
                </a:spcAft>
                <a:buClr>
                  <a:schemeClr val="dk1"/>
                </a:buClr>
                <a:buSzPts val="1400"/>
                <a:buFont typeface="Libre Franklin"/>
                <a:buNone/>
              </a:pPr>
              <a:r>
                <a:rPr lang="en-US" sz="1400" b="1" i="0" u="none">
                  <a:solidFill>
                    <a:schemeClr val="dk1"/>
                  </a:solidFill>
                  <a:latin typeface="Libre Franklin"/>
                  <a:ea typeface="Libre Franklin"/>
                  <a:cs typeface="Libre Franklin"/>
                  <a:sym typeface="Libre Franklin"/>
                </a:rPr>
                <a:t>cancels Appointment</a:t>
              </a:r>
              <a:endParaRPr sz="1400" b="1">
                <a:solidFill>
                  <a:schemeClr val="dk1"/>
                </a:solidFill>
                <a:latin typeface="Libre Franklin"/>
                <a:ea typeface="Libre Franklin"/>
                <a:cs typeface="Libre Franklin"/>
                <a:sym typeface="Libre Franklin"/>
              </a:endParaRPr>
            </a:p>
          </p:txBody>
        </p:sp>
        <p:sp>
          <p:nvSpPr>
            <p:cNvPr id="326" name="Google Shape;326;p38"/>
            <p:cNvSpPr/>
            <p:nvPr/>
          </p:nvSpPr>
          <p:spPr>
            <a:xfrm>
              <a:off x="3062788" y="2589271"/>
              <a:ext cx="3194689" cy="11087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txBox="1"/>
            <p:nvPr/>
          </p:nvSpPr>
          <p:spPr>
            <a:xfrm>
              <a:off x="3062788" y="2589271"/>
              <a:ext cx="3194689" cy="11087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Libre Franklin"/>
                <a:buNone/>
              </a:pPr>
              <a:r>
                <a:rPr lang="en-US" sz="1600" b="0" i="0" u="none">
                  <a:solidFill>
                    <a:schemeClr val="dk1"/>
                  </a:solidFill>
                  <a:latin typeface="Libre Franklin"/>
                  <a:ea typeface="Libre Franklin"/>
                  <a:cs typeface="Libre Franklin"/>
                  <a:sym typeface="Libre Franklin"/>
                </a:rPr>
                <a:t>Cardinality: one-to-many</a:t>
              </a:r>
              <a:endParaRPr sz="1600">
                <a:solidFill>
                  <a:schemeClr val="dk1"/>
                </a:solidFill>
                <a:latin typeface="Libre Franklin"/>
                <a:ea typeface="Libre Franklin"/>
                <a:cs typeface="Libre Franklin"/>
                <a:sym typeface="Libre Franklin"/>
              </a:endParaRPr>
            </a:p>
            <a:p>
              <a:pPr marL="0" marR="0" lvl="0" indent="0" algn="l" rtl="0">
                <a:lnSpc>
                  <a:spcPct val="100000"/>
                </a:lnSpc>
                <a:spcBef>
                  <a:spcPts val="560"/>
                </a:spcBef>
                <a:spcAft>
                  <a:spcPts val="0"/>
                </a:spcAft>
                <a:buClr>
                  <a:schemeClr val="dk1"/>
                </a:buClr>
                <a:buSzPts val="1600"/>
                <a:buFont typeface="Libre Franklin"/>
                <a:buNone/>
              </a:pPr>
              <a:r>
                <a:rPr lang="en-US" sz="1600" b="0" i="0" u="none">
                  <a:solidFill>
                    <a:schemeClr val="dk1"/>
                  </a:solidFill>
                  <a:latin typeface="Libre Franklin"/>
                  <a:ea typeface="Libre Franklin"/>
                  <a:cs typeface="Libre Franklin"/>
                  <a:sym typeface="Libre Franklin"/>
                </a:rPr>
                <a:t>Participation: Mentor has partial participation</a:t>
              </a:r>
              <a:endParaRPr sz="1600">
                <a:solidFill>
                  <a:schemeClr val="dk1"/>
                </a:solidFill>
                <a:latin typeface="Libre Franklin"/>
                <a:ea typeface="Libre Franklin"/>
                <a:cs typeface="Libre Franklin"/>
                <a:sym typeface="Libre Franklin"/>
              </a:endParaRPr>
            </a:p>
            <a:p>
              <a:pPr marL="0" marR="0" lvl="0" indent="0" algn="l" rtl="0">
                <a:lnSpc>
                  <a:spcPct val="100000"/>
                </a:lnSpc>
                <a:spcBef>
                  <a:spcPts val="560"/>
                </a:spcBef>
                <a:spcAft>
                  <a:spcPts val="0"/>
                </a:spcAft>
                <a:buClr>
                  <a:schemeClr val="dk1"/>
                </a:buClr>
                <a:buSzPts val="1600"/>
                <a:buFont typeface="Libre Franklin"/>
                <a:buNone/>
              </a:pPr>
              <a:r>
                <a:rPr lang="en-US" sz="1600" b="0" i="0" u="none">
                  <a:solidFill>
                    <a:schemeClr val="dk1"/>
                  </a:solidFill>
                  <a:latin typeface="Libre Franklin"/>
                  <a:ea typeface="Libre Franklin"/>
                  <a:cs typeface="Libre Franklin"/>
                  <a:sym typeface="Libre Franklin"/>
                </a:rPr>
                <a:t>Meeting has total participation</a:t>
              </a:r>
              <a:endParaRPr sz="1600">
                <a:solidFill>
                  <a:schemeClr val="dk1"/>
                </a:solidFill>
                <a:latin typeface="Libre Franklin"/>
                <a:ea typeface="Libre Franklin"/>
                <a:cs typeface="Libre Franklin"/>
                <a:sym typeface="Libre Franklin"/>
              </a:endParaRPr>
            </a:p>
          </p:txBody>
        </p:sp>
        <p:sp>
          <p:nvSpPr>
            <p:cNvPr id="328" name="Google Shape;328;p38"/>
            <p:cNvSpPr/>
            <p:nvPr/>
          </p:nvSpPr>
          <p:spPr>
            <a:xfrm>
              <a:off x="8710256" y="715102"/>
              <a:ext cx="1118141" cy="1118141"/>
            </a:xfrm>
            <a:prstGeom prst="rect">
              <a:avLst/>
            </a:prstGeom>
            <a:blipFill rotWithShape="1">
              <a:blip r:embed="rId4">
                <a:alphaModFix/>
              </a:blip>
              <a:stretch>
                <a:fillRect/>
              </a:stretch>
            </a:blipFill>
            <a:ln w="34925"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5887149" y="1964622"/>
              <a:ext cx="3194689" cy="479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txBox="1"/>
            <p:nvPr/>
          </p:nvSpPr>
          <p:spPr>
            <a:xfrm>
              <a:off x="5887149" y="1964622"/>
              <a:ext cx="3194689" cy="47967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Libre Franklin"/>
                <a:buNone/>
              </a:pPr>
              <a:r>
                <a:rPr lang="en-US" sz="1400" b="1" i="0" u="none">
                  <a:solidFill>
                    <a:schemeClr val="dk1"/>
                  </a:solidFill>
                  <a:latin typeface="Libre Franklin"/>
                  <a:ea typeface="Libre Franklin"/>
                  <a:cs typeface="Libre Franklin"/>
                  <a:sym typeface="Libre Franklin"/>
                </a:rPr>
                <a:t>Mentor posts Quiz</a:t>
              </a:r>
              <a:endParaRPr sz="1400" b="1">
                <a:solidFill>
                  <a:schemeClr val="dk1"/>
                </a:solidFill>
                <a:latin typeface="Libre Franklin"/>
                <a:ea typeface="Libre Franklin"/>
                <a:cs typeface="Libre Franklin"/>
                <a:sym typeface="Libre Franklin"/>
              </a:endParaRPr>
            </a:p>
          </p:txBody>
        </p:sp>
        <p:sp>
          <p:nvSpPr>
            <p:cNvPr id="331" name="Google Shape;331;p38"/>
            <p:cNvSpPr/>
            <p:nvPr/>
          </p:nvSpPr>
          <p:spPr>
            <a:xfrm>
              <a:off x="6390345" y="2315987"/>
              <a:ext cx="3194689" cy="11087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8" descr="Captain"/>
          <p:cNvSpPr/>
          <p:nvPr/>
        </p:nvSpPr>
        <p:spPr>
          <a:xfrm>
            <a:off x="3409023" y="2812415"/>
            <a:ext cx="1275425" cy="1338309"/>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3" name="Google Shape;333;p38"/>
          <p:cNvPicPr preferRelativeResize="0"/>
          <p:nvPr/>
        </p:nvPicPr>
        <p:blipFill rotWithShape="1">
          <a:blip r:embed="rId6">
            <a:alphaModFix/>
          </a:blip>
          <a:srcRect/>
          <a:stretch/>
        </p:blipFill>
        <p:spPr>
          <a:xfrm>
            <a:off x="6233380" y="2890347"/>
            <a:ext cx="1274174" cy="1335140"/>
          </a:xfrm>
          <a:prstGeom prst="rect">
            <a:avLst/>
          </a:prstGeom>
          <a:noFill/>
          <a:ln>
            <a:noFill/>
          </a:ln>
        </p:spPr>
      </p:pic>
      <p:sp>
        <p:nvSpPr>
          <p:cNvPr id="334" name="Google Shape;334;p38"/>
          <p:cNvSpPr txBox="1"/>
          <p:nvPr/>
        </p:nvSpPr>
        <p:spPr>
          <a:xfrm>
            <a:off x="6303146" y="4700917"/>
            <a:ext cx="2672178"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Cardinality: one-to-many</a:t>
            </a:r>
            <a:endParaRPr/>
          </a:p>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Participation:  Mentor has partial participation</a:t>
            </a:r>
            <a:endParaRPr/>
          </a:p>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            Quiz has total participation</a:t>
            </a:r>
            <a:endParaRPr/>
          </a:p>
        </p:txBody>
      </p:sp>
      <p:grpSp>
        <p:nvGrpSpPr>
          <p:cNvPr id="335" name="Google Shape;335;p38"/>
          <p:cNvGrpSpPr/>
          <p:nvPr/>
        </p:nvGrpSpPr>
        <p:grpSpPr>
          <a:xfrm>
            <a:off x="8833283" y="4119240"/>
            <a:ext cx="3282598" cy="567061"/>
            <a:chOff x="5887149" y="1808848"/>
            <a:chExt cx="3194689" cy="635445"/>
          </a:xfrm>
        </p:grpSpPr>
        <p:sp>
          <p:nvSpPr>
            <p:cNvPr id="336" name="Google Shape;336;p38"/>
            <p:cNvSpPr/>
            <p:nvPr/>
          </p:nvSpPr>
          <p:spPr>
            <a:xfrm>
              <a:off x="5887149" y="1964622"/>
              <a:ext cx="3194689" cy="479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txBox="1"/>
            <p:nvPr/>
          </p:nvSpPr>
          <p:spPr>
            <a:xfrm>
              <a:off x="5941282" y="1808848"/>
              <a:ext cx="3140556" cy="56706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400" b="1">
                  <a:solidFill>
                    <a:schemeClr val="dk1"/>
                  </a:solidFill>
                  <a:latin typeface="Libre Franklin"/>
                  <a:ea typeface="Libre Franklin"/>
                  <a:cs typeface="Libre Franklin"/>
                  <a:sym typeface="Libre Franklin"/>
                </a:rPr>
                <a:t>Apprentice responds</a:t>
              </a:r>
              <a:endParaRPr/>
            </a:p>
            <a:p>
              <a:pPr marL="0" marR="0" lvl="0" indent="0" algn="l" rtl="0">
                <a:spcBef>
                  <a:spcPts val="490"/>
                </a:spcBef>
                <a:spcAft>
                  <a:spcPts val="0"/>
                </a:spcAft>
                <a:buNone/>
              </a:pPr>
              <a:r>
                <a:rPr lang="en-US" sz="1400" b="1">
                  <a:solidFill>
                    <a:schemeClr val="dk1"/>
                  </a:solidFill>
                  <a:latin typeface="Libre Franklin"/>
                  <a:ea typeface="Libre Franklin"/>
                  <a:cs typeface="Libre Franklin"/>
                  <a:sym typeface="Libre Franklin"/>
                </a:rPr>
                <a:t> / answers Quiz</a:t>
              </a:r>
              <a:endParaRPr sz="1400" b="1">
                <a:solidFill>
                  <a:schemeClr val="dk1"/>
                </a:solidFill>
                <a:latin typeface="Libre Franklin"/>
                <a:ea typeface="Libre Franklin"/>
                <a:cs typeface="Libre Franklin"/>
                <a:sym typeface="Libre Franklin"/>
              </a:endParaRPr>
            </a:p>
          </p:txBody>
        </p:sp>
      </p:grpSp>
      <p:sp>
        <p:nvSpPr>
          <p:cNvPr id="338" name="Google Shape;338;p38"/>
          <p:cNvSpPr txBox="1"/>
          <p:nvPr/>
        </p:nvSpPr>
        <p:spPr>
          <a:xfrm>
            <a:off x="8724917" y="4715533"/>
            <a:ext cx="2672178"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Cardinality: Many to Many</a:t>
            </a:r>
            <a:endParaRPr/>
          </a:p>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Participation: Apprentice has partial participation</a:t>
            </a:r>
            <a:endParaRPr/>
          </a:p>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              Quiz has partial participation</a:t>
            </a:r>
            <a:endParaRPr/>
          </a:p>
        </p:txBody>
      </p:sp>
      <p:sp>
        <p:nvSpPr>
          <p:cNvPr id="26" name="Rectangle 25">
            <a:extLst>
              <a:ext uri="{FF2B5EF4-FFF2-40B4-BE49-F238E27FC236}">
                <a16:creationId xmlns:a16="http://schemas.microsoft.com/office/drawing/2014/main" id="{78116ED0-91BF-46B1-9A6D-8BAA1B7D7134}"/>
              </a:ext>
            </a:extLst>
          </p:cNvPr>
          <p:cNvSpPr/>
          <p:nvPr/>
        </p:nvSpPr>
        <p:spPr>
          <a:xfrm>
            <a:off x="4373128" y="602557"/>
            <a:ext cx="2903359"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latin typeface="Libre Franklin"/>
                <a:ea typeface="Libre Franklin"/>
                <a:cs typeface="Libre Franklin"/>
                <a:sym typeface="Libre Franklin"/>
              </a:rPr>
              <a:t>Sprint 2</a:t>
            </a:r>
            <a:endParaRPr lang="en-US"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42"/>
        <p:cNvGrpSpPr/>
        <p:nvPr/>
      </p:nvGrpSpPr>
      <p:grpSpPr>
        <a:xfrm>
          <a:off x="0" y="0"/>
          <a:ext cx="0" cy="0"/>
          <a:chOff x="0" y="0"/>
          <a:chExt cx="0" cy="0"/>
        </a:xfrm>
      </p:grpSpPr>
      <p:sp>
        <p:nvSpPr>
          <p:cNvPr id="343" name="Google Shape;343;p39"/>
          <p:cNvSpPr/>
          <p:nvPr/>
        </p:nvSpPr>
        <p:spPr>
          <a:xfrm>
            <a:off x="0" y="9427"/>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grpSp>
        <p:nvGrpSpPr>
          <p:cNvPr id="345" name="Google Shape;345;p39"/>
          <p:cNvGrpSpPr/>
          <p:nvPr/>
        </p:nvGrpSpPr>
        <p:grpSpPr>
          <a:xfrm>
            <a:off x="643467" y="1633491"/>
            <a:ext cx="9094277" cy="4367276"/>
            <a:chOff x="0" y="0"/>
            <a:chExt cx="9094277" cy="4367276"/>
          </a:xfrm>
        </p:grpSpPr>
        <p:sp>
          <p:nvSpPr>
            <p:cNvPr id="346" name="Google Shape;346;p39"/>
            <p:cNvSpPr/>
            <p:nvPr/>
          </p:nvSpPr>
          <p:spPr>
            <a:xfrm>
              <a:off x="7582277" y="0"/>
              <a:ext cx="1512000" cy="1512000"/>
            </a:xfrm>
            <a:prstGeom prst="rect">
              <a:avLst/>
            </a:prstGeom>
            <a:solidFill>
              <a:srgbClr val="EE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0" y="2226767"/>
              <a:ext cx="4320000" cy="6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txBox="1"/>
            <p:nvPr/>
          </p:nvSpPr>
          <p:spPr>
            <a:xfrm>
              <a:off x="0" y="2226767"/>
              <a:ext cx="4320000" cy="648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Libre Franklin"/>
                <a:buNone/>
              </a:pPr>
              <a:r>
                <a:rPr lang="en-US" sz="1600" b="1" i="0" u="none">
                  <a:solidFill>
                    <a:schemeClr val="dk1"/>
                  </a:solidFill>
                  <a:latin typeface="Libre Franklin"/>
                  <a:ea typeface="Libre Franklin"/>
                  <a:cs typeface="Libre Franklin"/>
                  <a:sym typeface="Libre Franklin"/>
                </a:rPr>
                <a:t>Mentor submits WeeklyReport</a:t>
              </a:r>
              <a:endParaRPr sz="1600" b="1">
                <a:solidFill>
                  <a:schemeClr val="dk1"/>
                </a:solidFill>
                <a:latin typeface="Libre Franklin"/>
                <a:ea typeface="Libre Franklin"/>
                <a:cs typeface="Libre Franklin"/>
                <a:sym typeface="Libre Franklin"/>
              </a:endParaRPr>
            </a:p>
          </p:txBody>
        </p:sp>
        <p:sp>
          <p:nvSpPr>
            <p:cNvPr id="349" name="Google Shape;349;p39"/>
            <p:cNvSpPr/>
            <p:nvPr/>
          </p:nvSpPr>
          <p:spPr>
            <a:xfrm>
              <a:off x="0" y="3197689"/>
              <a:ext cx="4320000" cy="11695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txBox="1"/>
            <p:nvPr/>
          </p:nvSpPr>
          <p:spPr>
            <a:xfrm>
              <a:off x="0" y="3197689"/>
              <a:ext cx="4320000" cy="11695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Libre Franklin"/>
                <a:buNone/>
              </a:pPr>
              <a:r>
                <a:rPr lang="en-US" sz="1600" b="0" i="0" u="none">
                  <a:solidFill>
                    <a:schemeClr val="dk1"/>
                  </a:solidFill>
                  <a:latin typeface="Libre Franklin"/>
                  <a:ea typeface="Libre Franklin"/>
                  <a:cs typeface="Libre Franklin"/>
                  <a:sym typeface="Libre Franklin"/>
                </a:rPr>
                <a:t>Cardinality: One to Many</a:t>
              </a:r>
              <a:endParaRPr sz="1600">
                <a:solidFill>
                  <a:schemeClr val="dk1"/>
                </a:solidFill>
                <a:latin typeface="Libre Franklin"/>
                <a:ea typeface="Libre Franklin"/>
                <a:cs typeface="Libre Franklin"/>
                <a:sym typeface="Libre Franklin"/>
              </a:endParaRPr>
            </a:p>
            <a:p>
              <a:pPr marL="0" marR="0" lvl="0" indent="0" algn="l" rtl="0">
                <a:lnSpc>
                  <a:spcPct val="100000"/>
                </a:lnSpc>
                <a:spcBef>
                  <a:spcPts val="560"/>
                </a:spcBef>
                <a:spcAft>
                  <a:spcPts val="0"/>
                </a:spcAft>
                <a:buClr>
                  <a:schemeClr val="dk1"/>
                </a:buClr>
                <a:buSzPts val="1600"/>
                <a:buFont typeface="Libre Franklin"/>
                <a:buNone/>
              </a:pPr>
              <a:r>
                <a:rPr lang="en-US" sz="1600" b="0" i="0" u="none">
                  <a:solidFill>
                    <a:schemeClr val="dk1"/>
                  </a:solidFill>
                  <a:latin typeface="Libre Franklin"/>
                  <a:ea typeface="Libre Franklin"/>
                  <a:cs typeface="Libre Franklin"/>
                  <a:sym typeface="Libre Franklin"/>
                </a:rPr>
                <a:t>Participation: Mentor has</a:t>
              </a:r>
              <a:endParaRPr/>
            </a:p>
            <a:p>
              <a:pPr marL="0" marR="0" lvl="0" indent="0" algn="l" rtl="0">
                <a:lnSpc>
                  <a:spcPct val="100000"/>
                </a:lnSpc>
                <a:spcBef>
                  <a:spcPts val="560"/>
                </a:spcBef>
                <a:spcAft>
                  <a:spcPts val="0"/>
                </a:spcAft>
                <a:buClr>
                  <a:schemeClr val="dk1"/>
                </a:buClr>
                <a:buSzPts val="1600"/>
                <a:buFont typeface="Libre Franklin"/>
                <a:buNone/>
              </a:pPr>
              <a:r>
                <a:rPr lang="en-US" sz="1600" b="0" i="0" u="none">
                  <a:solidFill>
                    <a:schemeClr val="dk1"/>
                  </a:solidFill>
                  <a:latin typeface="Libre Franklin"/>
                  <a:ea typeface="Libre Franklin"/>
                  <a:cs typeface="Libre Franklin"/>
                  <a:sym typeface="Libre Franklin"/>
                </a:rPr>
                <a:t>	        partial participation</a:t>
              </a:r>
              <a:endParaRPr sz="1600">
                <a:solidFill>
                  <a:schemeClr val="dk1"/>
                </a:solidFill>
                <a:latin typeface="Libre Franklin"/>
                <a:ea typeface="Libre Franklin"/>
                <a:cs typeface="Libre Franklin"/>
                <a:sym typeface="Libre Franklin"/>
              </a:endParaRPr>
            </a:p>
            <a:p>
              <a:pPr marL="0" marR="0" lvl="0" indent="0" algn="l" rtl="0">
                <a:lnSpc>
                  <a:spcPct val="100000"/>
                </a:lnSpc>
                <a:spcBef>
                  <a:spcPts val="560"/>
                </a:spcBef>
                <a:spcAft>
                  <a:spcPts val="0"/>
                </a:spcAft>
                <a:buClr>
                  <a:schemeClr val="dk1"/>
                </a:buClr>
                <a:buSzPts val="1600"/>
                <a:buFont typeface="Libre Franklin"/>
                <a:buNone/>
              </a:pPr>
              <a:r>
                <a:rPr lang="en-US" sz="1600" b="0" i="0" u="none">
                  <a:solidFill>
                    <a:schemeClr val="dk1"/>
                  </a:solidFill>
                  <a:latin typeface="Libre Franklin"/>
                  <a:ea typeface="Libre Franklin"/>
                  <a:cs typeface="Libre Franklin"/>
                  <a:sym typeface="Libre Franklin"/>
                </a:rPr>
                <a:t>WeeklyReport has total participation</a:t>
              </a:r>
              <a:endParaRPr sz="1600">
                <a:solidFill>
                  <a:schemeClr val="dk1"/>
                </a:solidFill>
                <a:latin typeface="Libre Franklin"/>
                <a:ea typeface="Libre Franklin"/>
                <a:cs typeface="Libre Franklin"/>
                <a:sym typeface="Libre Franklin"/>
              </a:endParaRPr>
            </a:p>
          </p:txBody>
        </p:sp>
        <p:sp>
          <p:nvSpPr>
            <p:cNvPr id="351" name="Google Shape;351;p39"/>
            <p:cNvSpPr/>
            <p:nvPr/>
          </p:nvSpPr>
          <p:spPr>
            <a:xfrm>
              <a:off x="7559072" y="743287"/>
              <a:ext cx="1512000" cy="1512000"/>
            </a:xfrm>
            <a:prstGeom prst="rect">
              <a:avLst/>
            </a:prstGeom>
            <a:blipFill rotWithShape="1">
              <a:blip r:embed="rId3">
                <a:alphaModFix/>
              </a:blip>
              <a:stretch>
                <a:fillRect/>
              </a:stretch>
            </a:blipFill>
            <a:ln w="34925"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3359784" y="2336434"/>
              <a:ext cx="4320000" cy="6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txBox="1"/>
            <p:nvPr/>
          </p:nvSpPr>
          <p:spPr>
            <a:xfrm>
              <a:off x="3359784" y="2336434"/>
              <a:ext cx="4320000" cy="648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Libre Franklin"/>
                <a:buNone/>
              </a:pPr>
              <a:r>
                <a:rPr lang="en-US" sz="1600" b="1" i="0" u="none">
                  <a:solidFill>
                    <a:schemeClr val="dk1"/>
                  </a:solidFill>
                  <a:latin typeface="Libre Franklin"/>
                  <a:ea typeface="Libre Franklin"/>
                  <a:cs typeface="Libre Franklin"/>
                  <a:sym typeface="Libre Franklin"/>
                </a:rPr>
                <a:t>Mentor posts/updates Homework</a:t>
              </a:r>
              <a:endParaRPr sz="1600" b="1">
                <a:solidFill>
                  <a:schemeClr val="dk1"/>
                </a:solidFill>
                <a:latin typeface="Libre Franklin"/>
                <a:ea typeface="Libre Franklin"/>
                <a:cs typeface="Libre Franklin"/>
                <a:sym typeface="Libre Franklin"/>
              </a:endParaRPr>
            </a:p>
          </p:txBody>
        </p:sp>
        <p:sp>
          <p:nvSpPr>
            <p:cNvPr id="354" name="Google Shape;354;p39"/>
            <p:cNvSpPr/>
            <p:nvPr/>
          </p:nvSpPr>
          <p:spPr>
            <a:xfrm>
              <a:off x="4421985" y="2909420"/>
              <a:ext cx="4320000" cy="11695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39" descr="Captain"/>
          <p:cNvSpPr/>
          <p:nvPr/>
        </p:nvSpPr>
        <p:spPr>
          <a:xfrm>
            <a:off x="577047" y="2487004"/>
            <a:ext cx="1275425" cy="133830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6" name="Google Shape;356;p39"/>
          <p:cNvPicPr preferRelativeResize="0"/>
          <p:nvPr/>
        </p:nvPicPr>
        <p:blipFill rotWithShape="1">
          <a:blip r:embed="rId5">
            <a:alphaModFix/>
          </a:blip>
          <a:srcRect/>
          <a:stretch/>
        </p:blipFill>
        <p:spPr>
          <a:xfrm>
            <a:off x="4635400" y="2490173"/>
            <a:ext cx="1274174" cy="1335140"/>
          </a:xfrm>
          <a:prstGeom prst="rect">
            <a:avLst/>
          </a:prstGeom>
          <a:noFill/>
          <a:ln>
            <a:noFill/>
          </a:ln>
        </p:spPr>
      </p:pic>
      <p:sp>
        <p:nvSpPr>
          <p:cNvPr id="357" name="Google Shape;357;p39"/>
          <p:cNvSpPr txBox="1"/>
          <p:nvPr/>
        </p:nvSpPr>
        <p:spPr>
          <a:xfrm>
            <a:off x="3936398" y="4648681"/>
            <a:ext cx="2672178"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Cardinality: one to Many</a:t>
            </a:r>
            <a:endParaRPr/>
          </a:p>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Participation: Mentor has partial participation</a:t>
            </a:r>
            <a:endParaRPr/>
          </a:p>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              Homework has total participation</a:t>
            </a:r>
            <a:endParaRPr/>
          </a:p>
        </p:txBody>
      </p:sp>
      <p:grpSp>
        <p:nvGrpSpPr>
          <p:cNvPr id="358" name="Google Shape;358;p39"/>
          <p:cNvGrpSpPr/>
          <p:nvPr/>
        </p:nvGrpSpPr>
        <p:grpSpPr>
          <a:xfrm>
            <a:off x="7617042" y="4007158"/>
            <a:ext cx="3282598" cy="567061"/>
            <a:chOff x="5887149" y="1808848"/>
            <a:chExt cx="3194689" cy="635445"/>
          </a:xfrm>
        </p:grpSpPr>
        <p:sp>
          <p:nvSpPr>
            <p:cNvPr id="359" name="Google Shape;359;p39"/>
            <p:cNvSpPr/>
            <p:nvPr/>
          </p:nvSpPr>
          <p:spPr>
            <a:xfrm>
              <a:off x="5887149" y="1964622"/>
              <a:ext cx="3194689" cy="479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txBox="1"/>
            <p:nvPr/>
          </p:nvSpPr>
          <p:spPr>
            <a:xfrm>
              <a:off x="5941282" y="1808848"/>
              <a:ext cx="3140556" cy="56706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600" b="1">
                  <a:solidFill>
                    <a:schemeClr val="dk1"/>
                  </a:solidFill>
                  <a:latin typeface="Libre Franklin"/>
                  <a:ea typeface="Libre Franklin"/>
                  <a:cs typeface="Libre Franklin"/>
                  <a:sym typeface="Libre Franklin"/>
                </a:rPr>
                <a:t>Apprentice views Homework</a:t>
              </a:r>
              <a:endParaRPr sz="1600" b="1">
                <a:solidFill>
                  <a:schemeClr val="dk1"/>
                </a:solidFill>
                <a:latin typeface="Libre Franklin"/>
                <a:ea typeface="Libre Franklin"/>
                <a:cs typeface="Libre Franklin"/>
                <a:sym typeface="Libre Franklin"/>
              </a:endParaRPr>
            </a:p>
          </p:txBody>
        </p:sp>
      </p:grpSp>
      <p:sp>
        <p:nvSpPr>
          <p:cNvPr id="361" name="Google Shape;361;p39"/>
          <p:cNvSpPr txBox="1"/>
          <p:nvPr/>
        </p:nvSpPr>
        <p:spPr>
          <a:xfrm>
            <a:off x="7300514" y="4795799"/>
            <a:ext cx="2672178"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Cardinality: one to Many</a:t>
            </a:r>
            <a:endParaRPr/>
          </a:p>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Participation: Apprentice has partial participation</a:t>
            </a:r>
            <a:endParaRPr/>
          </a:p>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              Homework has total participation</a:t>
            </a:r>
            <a:endParaRPr/>
          </a:p>
        </p:txBody>
      </p:sp>
      <p:sp>
        <p:nvSpPr>
          <p:cNvPr id="21" name="Rectangle 20">
            <a:extLst>
              <a:ext uri="{FF2B5EF4-FFF2-40B4-BE49-F238E27FC236}">
                <a16:creationId xmlns:a16="http://schemas.microsoft.com/office/drawing/2014/main" id="{BD35BF2D-F903-4BBB-8F42-E7D18BDA50E2}"/>
              </a:ext>
            </a:extLst>
          </p:cNvPr>
          <p:cNvSpPr/>
          <p:nvPr/>
        </p:nvSpPr>
        <p:spPr>
          <a:xfrm>
            <a:off x="4365112" y="602557"/>
            <a:ext cx="2919390"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latin typeface="Libre Franklin"/>
                <a:ea typeface="Libre Franklin"/>
                <a:cs typeface="Libre Franklin"/>
                <a:sym typeface="Libre Franklin"/>
              </a:rPr>
              <a:t>Sprint 3</a:t>
            </a:r>
            <a:endParaRPr lang="en-US"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65"/>
        <p:cNvGrpSpPr/>
        <p:nvPr/>
      </p:nvGrpSpPr>
      <p:grpSpPr>
        <a:xfrm>
          <a:off x="0" y="0"/>
          <a:ext cx="0" cy="0"/>
          <a:chOff x="0" y="0"/>
          <a:chExt cx="0" cy="0"/>
        </a:xfrm>
      </p:grpSpPr>
      <p:sp>
        <p:nvSpPr>
          <p:cNvPr id="366" name="Google Shape;366;p40"/>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68" name="Google Shape;368;p40"/>
          <p:cNvSpPr/>
          <p:nvPr/>
        </p:nvSpPr>
        <p:spPr>
          <a:xfrm>
            <a:off x="0" y="0"/>
            <a:ext cx="365760" cy="36576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69" name="Google Shape;369;p40"/>
          <p:cNvSpPr/>
          <p:nvPr/>
        </p:nvSpPr>
        <p:spPr>
          <a:xfrm>
            <a:off x="11826240" y="-4668"/>
            <a:ext cx="365760" cy="36576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70" name="Google Shape;370;p40"/>
          <p:cNvSpPr/>
          <p:nvPr/>
        </p:nvSpPr>
        <p:spPr>
          <a:xfrm>
            <a:off x="0" y="6494325"/>
            <a:ext cx="365760" cy="36576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71" name="Google Shape;371;p40"/>
          <p:cNvSpPr/>
          <p:nvPr/>
        </p:nvSpPr>
        <p:spPr>
          <a:xfrm>
            <a:off x="11826240" y="6494325"/>
            <a:ext cx="365760" cy="36576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72" name="Google Shape;372;p40"/>
          <p:cNvSpPr/>
          <p:nvPr/>
        </p:nvSpPr>
        <p:spPr>
          <a:xfrm>
            <a:off x="160867" y="158782"/>
            <a:ext cx="11870265" cy="653785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73" name="Google Shape;373;p40"/>
          <p:cNvSpPr/>
          <p:nvPr/>
        </p:nvSpPr>
        <p:spPr>
          <a:xfrm>
            <a:off x="2071456" y="361092"/>
            <a:ext cx="6096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chemeClr val="hlink"/>
                </a:solidFill>
                <a:latin typeface="Libre Franklin"/>
                <a:ea typeface="Libre Franklin"/>
                <a:cs typeface="Libre Franklin"/>
                <a:sym typeface="Libre Franklin"/>
                <a:hlinkClick r:id="rId3"/>
              </a:rPr>
              <a:t>https://www.draw.io/#G1trmxfrYOdUwRx1k2nWqZpqfzo7ACZFt5</a:t>
            </a:r>
            <a:endParaRPr sz="1800">
              <a:solidFill>
                <a:schemeClr val="dk1"/>
              </a:solidFill>
              <a:latin typeface="Libre Franklin"/>
              <a:ea typeface="Libre Franklin"/>
              <a:cs typeface="Libre Franklin"/>
              <a:sym typeface="Libre Franklin"/>
            </a:endParaRPr>
          </a:p>
        </p:txBody>
      </p:sp>
      <p:pic>
        <p:nvPicPr>
          <p:cNvPr id="374" name="Google Shape;374;p40" descr="A picture containing text, map&#10;&#10;Description automatically generated"/>
          <p:cNvPicPr preferRelativeResize="0"/>
          <p:nvPr/>
        </p:nvPicPr>
        <p:blipFill rotWithShape="1">
          <a:blip r:embed="rId4">
            <a:alphaModFix/>
          </a:blip>
          <a:srcRect/>
          <a:stretch/>
        </p:blipFill>
        <p:spPr>
          <a:xfrm>
            <a:off x="1603839" y="1068836"/>
            <a:ext cx="8984320" cy="56482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1"/>
          <p:cNvSpPr txBox="1">
            <a:spLocks noGrp="1"/>
          </p:cNvSpPr>
          <p:nvPr>
            <p:ph type="subTitle" idx="1"/>
          </p:nvPr>
        </p:nvSpPr>
        <p:spPr>
          <a:xfrm>
            <a:off x="2772856" y="4679104"/>
            <a:ext cx="6831600" cy="10863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000">
                <a:latin typeface="Impact"/>
                <a:ea typeface="Impact"/>
                <a:cs typeface="Impact"/>
                <a:sym typeface="Impact"/>
              </a:rPr>
              <a:t>Logical Design part 1</a:t>
            </a:r>
            <a:endParaRPr sz="3000">
              <a:latin typeface="Impact"/>
              <a:ea typeface="Impact"/>
              <a:cs typeface="Impact"/>
              <a:sym typeface="Impact"/>
            </a:endParaRPr>
          </a:p>
        </p:txBody>
      </p:sp>
      <p:pic>
        <p:nvPicPr>
          <p:cNvPr id="380" name="Google Shape;380;p41"/>
          <p:cNvPicPr preferRelativeResize="0"/>
          <p:nvPr/>
        </p:nvPicPr>
        <p:blipFill>
          <a:blip r:embed="rId3">
            <a:alphaModFix/>
          </a:blip>
          <a:stretch>
            <a:fillRect/>
          </a:stretch>
        </p:blipFill>
        <p:spPr>
          <a:xfrm>
            <a:off x="1485900" y="1790100"/>
            <a:ext cx="9405500" cy="2314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2"/>
          <p:cNvSpPr txBox="1">
            <a:spLocks noGrp="1"/>
          </p:cNvSpPr>
          <p:nvPr>
            <p:ph type="subTitle" idx="1"/>
          </p:nvPr>
        </p:nvSpPr>
        <p:spPr>
          <a:xfrm>
            <a:off x="2772856" y="4925929"/>
            <a:ext cx="6831600" cy="10863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000">
                <a:latin typeface="Impact"/>
                <a:ea typeface="Impact"/>
                <a:cs typeface="Impact"/>
                <a:sym typeface="Impact"/>
              </a:rPr>
              <a:t>Logical Design part 2</a:t>
            </a:r>
            <a:endParaRPr sz="3000">
              <a:latin typeface="Impact"/>
              <a:ea typeface="Impact"/>
              <a:cs typeface="Impact"/>
              <a:sym typeface="Impact"/>
            </a:endParaRPr>
          </a:p>
        </p:txBody>
      </p:sp>
      <p:pic>
        <p:nvPicPr>
          <p:cNvPr id="386" name="Google Shape;386;p42"/>
          <p:cNvPicPr preferRelativeResize="0"/>
          <p:nvPr/>
        </p:nvPicPr>
        <p:blipFill>
          <a:blip r:embed="rId3">
            <a:alphaModFix/>
          </a:blip>
          <a:stretch>
            <a:fillRect/>
          </a:stretch>
        </p:blipFill>
        <p:spPr>
          <a:xfrm>
            <a:off x="1500200" y="1322225"/>
            <a:ext cx="9191625" cy="3356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3"/>
          <p:cNvSpPr txBox="1">
            <a:spLocks noGrp="1"/>
          </p:cNvSpPr>
          <p:nvPr>
            <p:ph type="subTitle" idx="1"/>
          </p:nvPr>
        </p:nvSpPr>
        <p:spPr>
          <a:xfrm>
            <a:off x="2772856" y="4925929"/>
            <a:ext cx="6831600" cy="10863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000">
                <a:latin typeface="Impact"/>
                <a:ea typeface="Impact"/>
                <a:cs typeface="Impact"/>
                <a:sym typeface="Impact"/>
              </a:rPr>
              <a:t>Logical Design part 3</a:t>
            </a:r>
            <a:endParaRPr sz="3000">
              <a:latin typeface="Impact"/>
              <a:ea typeface="Impact"/>
              <a:cs typeface="Impact"/>
              <a:sym typeface="Impact"/>
            </a:endParaRPr>
          </a:p>
        </p:txBody>
      </p:sp>
      <p:pic>
        <p:nvPicPr>
          <p:cNvPr id="392" name="Google Shape;392;p43"/>
          <p:cNvPicPr preferRelativeResize="0"/>
          <p:nvPr/>
        </p:nvPicPr>
        <p:blipFill>
          <a:blip r:embed="rId3">
            <a:alphaModFix/>
          </a:blip>
          <a:stretch>
            <a:fillRect/>
          </a:stretch>
        </p:blipFill>
        <p:spPr>
          <a:xfrm>
            <a:off x="1371600" y="1354050"/>
            <a:ext cx="9124900" cy="342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a:t>Environment Setup</a:t>
            </a:r>
            <a:endParaRPr/>
          </a:p>
        </p:txBody>
      </p:sp>
      <p:sp>
        <p:nvSpPr>
          <p:cNvPr id="119" name="Google Shape;119;p17"/>
          <p:cNvSpPr txBox="1">
            <a:spLocks noGrp="1"/>
          </p:cNvSpPr>
          <p:nvPr>
            <p:ph type="body" idx="1"/>
          </p:nvPr>
        </p:nvSpPr>
        <p:spPr>
          <a:xfrm>
            <a:off x="1371600" y="1704513"/>
            <a:ext cx="9601200" cy="416288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en-US"/>
              <a:t>IDE – Atom</a:t>
            </a:r>
            <a:endParaRPr/>
          </a:p>
          <a:p>
            <a:pPr marL="384048" lvl="0" indent="-384048" algn="l" rtl="0">
              <a:lnSpc>
                <a:spcPct val="94000"/>
              </a:lnSpc>
              <a:spcBef>
                <a:spcPts val="1200"/>
              </a:spcBef>
              <a:spcAft>
                <a:spcPts val="0"/>
              </a:spcAft>
              <a:buClr>
                <a:schemeClr val="dk2"/>
              </a:buClr>
              <a:buSzPts val="2000"/>
              <a:buChar char="■"/>
            </a:pPr>
            <a:r>
              <a:rPr lang="en-US"/>
              <a:t>Back-End Framework – Node.js</a:t>
            </a:r>
            <a:endParaRPr/>
          </a:p>
          <a:p>
            <a:pPr marL="384048" lvl="0" indent="-384048" algn="l" rtl="0">
              <a:lnSpc>
                <a:spcPct val="94000"/>
              </a:lnSpc>
              <a:spcBef>
                <a:spcPts val="1200"/>
              </a:spcBef>
              <a:spcAft>
                <a:spcPts val="0"/>
              </a:spcAft>
              <a:buClr>
                <a:schemeClr val="dk2"/>
              </a:buClr>
              <a:buSzPts val="2000"/>
              <a:buChar char="■"/>
            </a:pPr>
            <a:r>
              <a:rPr lang="en-US"/>
              <a:t>Front-End Framework – Express</a:t>
            </a:r>
            <a:endParaRPr/>
          </a:p>
          <a:p>
            <a:pPr marL="384048" lvl="0" indent="-384048" algn="l" rtl="0">
              <a:lnSpc>
                <a:spcPct val="94000"/>
              </a:lnSpc>
              <a:spcBef>
                <a:spcPts val="1200"/>
              </a:spcBef>
              <a:spcAft>
                <a:spcPts val="0"/>
              </a:spcAft>
              <a:buClr>
                <a:schemeClr val="dk2"/>
              </a:buClr>
              <a:buSzPts val="2000"/>
              <a:buChar char="■"/>
            </a:pPr>
            <a:r>
              <a:rPr lang="en-US"/>
              <a:t>Database – MySQL</a:t>
            </a:r>
            <a:endParaRPr/>
          </a:p>
          <a:p>
            <a:pPr marL="384048" lvl="0" indent="-384048" algn="l" rtl="0">
              <a:lnSpc>
                <a:spcPct val="94000"/>
              </a:lnSpc>
              <a:spcBef>
                <a:spcPts val="1200"/>
              </a:spcBef>
              <a:spcAft>
                <a:spcPts val="0"/>
              </a:spcAft>
              <a:buClr>
                <a:schemeClr val="dk2"/>
              </a:buClr>
              <a:buSzPts val="2000"/>
              <a:buChar char="■"/>
            </a:pPr>
            <a:r>
              <a:rPr lang="en-US"/>
              <a:t>Git – Created repo Database-Systems </a:t>
            </a:r>
            <a:endParaRPr/>
          </a:p>
          <a:p>
            <a:pPr marL="0" lvl="0" indent="0" algn="l" rtl="0">
              <a:lnSpc>
                <a:spcPct val="94000"/>
              </a:lnSpc>
              <a:spcBef>
                <a:spcPts val="120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4"/>
          <p:cNvSpPr txBox="1">
            <a:spLocks noGrp="1"/>
          </p:cNvSpPr>
          <p:nvPr>
            <p:ph type="subTitle" idx="1"/>
          </p:nvPr>
        </p:nvSpPr>
        <p:spPr>
          <a:xfrm>
            <a:off x="2772856" y="4925929"/>
            <a:ext cx="6831600" cy="10863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000">
                <a:latin typeface="Impact"/>
                <a:ea typeface="Impact"/>
                <a:cs typeface="Impact"/>
                <a:sym typeface="Impact"/>
              </a:rPr>
              <a:t>Logical Design part 4</a:t>
            </a:r>
            <a:endParaRPr sz="3000">
              <a:latin typeface="Impact"/>
              <a:ea typeface="Impact"/>
              <a:cs typeface="Impact"/>
              <a:sym typeface="Impact"/>
            </a:endParaRPr>
          </a:p>
        </p:txBody>
      </p:sp>
      <p:pic>
        <p:nvPicPr>
          <p:cNvPr id="398" name="Google Shape;398;p44"/>
          <p:cNvPicPr preferRelativeResize="0"/>
          <p:nvPr/>
        </p:nvPicPr>
        <p:blipFill>
          <a:blip r:embed="rId3">
            <a:alphaModFix/>
          </a:blip>
          <a:stretch>
            <a:fillRect/>
          </a:stretch>
        </p:blipFill>
        <p:spPr>
          <a:xfrm>
            <a:off x="1501588" y="2171700"/>
            <a:ext cx="9188824" cy="2066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02"/>
        <p:cNvGrpSpPr/>
        <p:nvPr/>
      </p:nvGrpSpPr>
      <p:grpSpPr>
        <a:xfrm>
          <a:off x="0" y="0"/>
          <a:ext cx="0" cy="0"/>
          <a:chOff x="0" y="0"/>
          <a:chExt cx="0" cy="0"/>
        </a:xfrm>
      </p:grpSpPr>
      <p:sp>
        <p:nvSpPr>
          <p:cNvPr id="403" name="Google Shape;403;p45"/>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05" name="Google Shape;405;p45"/>
          <p:cNvSpPr/>
          <p:nvPr/>
        </p:nvSpPr>
        <p:spPr>
          <a:xfrm>
            <a:off x="0" y="0"/>
            <a:ext cx="365760" cy="36576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06" name="Google Shape;406;p45"/>
          <p:cNvSpPr/>
          <p:nvPr/>
        </p:nvSpPr>
        <p:spPr>
          <a:xfrm>
            <a:off x="11826240" y="-4668"/>
            <a:ext cx="365760" cy="36576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07" name="Google Shape;407;p45"/>
          <p:cNvSpPr/>
          <p:nvPr/>
        </p:nvSpPr>
        <p:spPr>
          <a:xfrm>
            <a:off x="0" y="6494325"/>
            <a:ext cx="365760" cy="36576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08" name="Google Shape;408;p45"/>
          <p:cNvSpPr/>
          <p:nvPr/>
        </p:nvSpPr>
        <p:spPr>
          <a:xfrm>
            <a:off x="11826240" y="6494325"/>
            <a:ext cx="365760" cy="36576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09" name="Google Shape;409;p45"/>
          <p:cNvSpPr/>
          <p:nvPr/>
        </p:nvSpPr>
        <p:spPr>
          <a:xfrm>
            <a:off x="160867" y="158782"/>
            <a:ext cx="11870265" cy="653785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410" name="Google Shape;410;p45"/>
          <p:cNvPicPr preferRelativeResize="0">
            <a:picLocks noGrp="1"/>
          </p:cNvPicPr>
          <p:nvPr>
            <p:ph type="body" idx="1"/>
          </p:nvPr>
        </p:nvPicPr>
        <p:blipFill rotWithShape="1">
          <a:blip r:embed="rId3">
            <a:alphaModFix/>
          </a:blip>
          <a:srcRect/>
          <a:stretch/>
        </p:blipFill>
        <p:spPr>
          <a:xfrm>
            <a:off x="614788" y="1190625"/>
            <a:ext cx="10962422" cy="5182192"/>
          </a:xfrm>
          <a:prstGeom prst="rect">
            <a:avLst/>
          </a:prstGeom>
          <a:noFill/>
          <a:ln>
            <a:noFill/>
          </a:ln>
        </p:spPr>
      </p:pic>
      <p:sp>
        <p:nvSpPr>
          <p:cNvPr id="411" name="Google Shape;411;p45"/>
          <p:cNvSpPr txBox="1"/>
          <p:nvPr/>
        </p:nvSpPr>
        <p:spPr>
          <a:xfrm>
            <a:off x="4843211" y="509468"/>
            <a:ext cx="2846512"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Application Homepage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0"/>
          <p:cNvSpPr txBox="1">
            <a:spLocks noGrp="1"/>
          </p:cNvSpPr>
          <p:nvPr>
            <p:ph type="title"/>
          </p:nvPr>
        </p:nvSpPr>
        <p:spPr>
          <a:xfrm>
            <a:off x="8015625" y="685800"/>
            <a:ext cx="2957100" cy="1485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dirty="0"/>
              <a:t>Queries for Sprint3 </a:t>
            </a:r>
            <a:endParaRPr sz="3600" dirty="0"/>
          </a:p>
        </p:txBody>
      </p:sp>
      <p:pic>
        <p:nvPicPr>
          <p:cNvPr id="450" name="Google Shape;450;p50"/>
          <p:cNvPicPr preferRelativeResize="0"/>
          <p:nvPr/>
        </p:nvPicPr>
        <p:blipFill>
          <a:blip r:embed="rId3">
            <a:alphaModFix/>
          </a:blip>
          <a:stretch>
            <a:fillRect/>
          </a:stretch>
        </p:blipFill>
        <p:spPr>
          <a:xfrm>
            <a:off x="1187225" y="1134625"/>
            <a:ext cx="6688076" cy="4004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1"/>
          <p:cNvSpPr txBox="1">
            <a:spLocks noGrp="1"/>
          </p:cNvSpPr>
          <p:nvPr>
            <p:ph type="title"/>
          </p:nvPr>
        </p:nvSpPr>
        <p:spPr>
          <a:xfrm>
            <a:off x="8381075" y="685800"/>
            <a:ext cx="2591700" cy="1485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a:t>Query 18 Demonstration</a:t>
            </a:r>
            <a:br>
              <a:rPr lang="en-US" sz="3600"/>
            </a:br>
            <a:br>
              <a:rPr lang="en-US" sz="3600"/>
            </a:br>
            <a:r>
              <a:rPr lang="en-US" sz="3600"/>
              <a:t>Select * From ALL_HOMEWORKS</a:t>
            </a:r>
            <a:endParaRPr sz="3600"/>
          </a:p>
        </p:txBody>
      </p:sp>
      <p:pic>
        <p:nvPicPr>
          <p:cNvPr id="456" name="Google Shape;456;p51"/>
          <p:cNvPicPr preferRelativeResize="0"/>
          <p:nvPr/>
        </p:nvPicPr>
        <p:blipFill>
          <a:blip r:embed="rId3">
            <a:alphaModFix/>
          </a:blip>
          <a:stretch>
            <a:fillRect/>
          </a:stretch>
        </p:blipFill>
        <p:spPr>
          <a:xfrm>
            <a:off x="1371600" y="1165775"/>
            <a:ext cx="7009473" cy="3695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2"/>
          <p:cNvSpPr txBox="1">
            <a:spLocks noGrp="1"/>
          </p:cNvSpPr>
          <p:nvPr>
            <p:ph type="title"/>
          </p:nvPr>
        </p:nvSpPr>
        <p:spPr>
          <a:xfrm>
            <a:off x="8822450" y="685800"/>
            <a:ext cx="2150400" cy="1485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a:t>Query 20 </a:t>
            </a:r>
            <a:br>
              <a:rPr lang="en-US" sz="3600"/>
            </a:br>
            <a:r>
              <a:rPr lang="en-US" sz="3600"/>
              <a:t>Call GET_QUIZ(1,1)</a:t>
            </a:r>
            <a:endParaRPr sz="3600"/>
          </a:p>
        </p:txBody>
      </p:sp>
      <p:pic>
        <p:nvPicPr>
          <p:cNvPr id="463" name="Google Shape;463;p52"/>
          <p:cNvPicPr preferRelativeResize="0"/>
          <p:nvPr/>
        </p:nvPicPr>
        <p:blipFill>
          <a:blip r:embed="rId3">
            <a:alphaModFix/>
          </a:blip>
          <a:stretch>
            <a:fillRect/>
          </a:stretch>
        </p:blipFill>
        <p:spPr>
          <a:xfrm>
            <a:off x="1371600" y="1590650"/>
            <a:ext cx="7328424" cy="3934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3" name="Rectangle 2">
            <a:extLst>
              <a:ext uri="{FF2B5EF4-FFF2-40B4-BE49-F238E27FC236}">
                <a16:creationId xmlns:a16="http://schemas.microsoft.com/office/drawing/2014/main" id="{BB1D0707-364D-467A-A2AA-F385473FD2A7}"/>
              </a:ext>
            </a:extLst>
          </p:cNvPr>
          <p:cNvSpPr/>
          <p:nvPr/>
        </p:nvSpPr>
        <p:spPr>
          <a:xfrm>
            <a:off x="3206079" y="148720"/>
            <a:ext cx="217880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mj-lt"/>
              </a:rPr>
              <a:t>Views</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Rectangle 5">
            <a:extLst>
              <a:ext uri="{FF2B5EF4-FFF2-40B4-BE49-F238E27FC236}">
                <a16:creationId xmlns:a16="http://schemas.microsoft.com/office/drawing/2014/main" id="{866CBC62-B7E4-4CE2-AC91-A66E2208168F}"/>
              </a:ext>
            </a:extLst>
          </p:cNvPr>
          <p:cNvSpPr/>
          <p:nvPr/>
        </p:nvSpPr>
        <p:spPr>
          <a:xfrm>
            <a:off x="823274" y="1803617"/>
            <a:ext cx="6096000" cy="4185761"/>
          </a:xfrm>
          <a:prstGeom prst="rect">
            <a:avLst/>
          </a:prstGeom>
        </p:spPr>
        <p:txBody>
          <a:bodyPr>
            <a:spAutoFit/>
          </a:bodyPr>
          <a:lstStyle/>
          <a:p>
            <a:r>
              <a:rPr lang="en-US" b="1" dirty="0">
                <a:solidFill>
                  <a:schemeClr val="bg1"/>
                </a:solidFill>
                <a:latin typeface="Verdana" panose="020B0604030504040204" pitchFamily="34" charset="0"/>
              </a:rPr>
              <a:t>View</a:t>
            </a:r>
            <a:r>
              <a:rPr lang="en-US" dirty="0">
                <a:solidFill>
                  <a:schemeClr val="bg1"/>
                </a:solidFill>
                <a:latin typeface="Verdana" panose="020B0604030504040204" pitchFamily="34" charset="0"/>
              </a:rPr>
              <a:t>: EMPLOYEE_INFO</a:t>
            </a:r>
            <a:endParaRPr lang="en-US" dirty="0">
              <a:solidFill>
                <a:schemeClr val="bg1"/>
              </a:solidFill>
            </a:endParaRPr>
          </a:p>
          <a:p>
            <a:r>
              <a:rPr lang="en-US" b="1" dirty="0">
                <a:solidFill>
                  <a:schemeClr val="bg1"/>
                </a:solidFill>
                <a:latin typeface="Verdana" panose="020B0604030504040204" pitchFamily="34" charset="0"/>
              </a:rPr>
              <a:t>Goal</a:t>
            </a:r>
            <a:r>
              <a:rPr lang="en-US" dirty="0">
                <a:solidFill>
                  <a:schemeClr val="bg1"/>
                </a:solidFill>
                <a:latin typeface="Verdana" panose="020B0604030504040204" pitchFamily="34" charset="0"/>
              </a:rPr>
              <a:t>: View consists of basic details of all employees like their id, username, full name, job title, hire date and their address details. It should be accessible to all database users as it consists of basic details about any employee and they cannot update or insert records using this view.</a:t>
            </a:r>
            <a:endParaRPr lang="en-US" dirty="0">
              <a:solidFill>
                <a:schemeClr val="bg1"/>
              </a:solidFill>
            </a:endParaRPr>
          </a:p>
          <a:p>
            <a:br>
              <a:rPr lang="en-US" dirty="0">
                <a:solidFill>
                  <a:schemeClr val="bg1"/>
                </a:solidFill>
              </a:rPr>
            </a:br>
            <a:r>
              <a:rPr lang="en-US" b="1" dirty="0">
                <a:solidFill>
                  <a:schemeClr val="bg1"/>
                </a:solidFill>
                <a:latin typeface="Verdana" panose="020B0604030504040204" pitchFamily="34" charset="0"/>
              </a:rPr>
              <a:t>View</a:t>
            </a:r>
            <a:r>
              <a:rPr lang="en-US" dirty="0">
                <a:solidFill>
                  <a:schemeClr val="bg1"/>
                </a:solidFill>
                <a:latin typeface="Verdana" panose="020B0604030504040204" pitchFamily="34" charset="0"/>
              </a:rPr>
              <a:t>: MENTOR_PUPILS</a:t>
            </a:r>
            <a:endParaRPr lang="en-US" dirty="0">
              <a:solidFill>
                <a:schemeClr val="bg1"/>
              </a:solidFill>
            </a:endParaRPr>
          </a:p>
          <a:p>
            <a:r>
              <a:rPr lang="en-US" b="1" dirty="0">
                <a:solidFill>
                  <a:schemeClr val="bg1"/>
                </a:solidFill>
                <a:latin typeface="Verdana" panose="020B0604030504040204" pitchFamily="34" charset="0"/>
              </a:rPr>
              <a:t>Goal</a:t>
            </a:r>
            <a:r>
              <a:rPr lang="en-US" dirty="0">
                <a:solidFill>
                  <a:schemeClr val="bg1"/>
                </a:solidFill>
                <a:latin typeface="Verdana" panose="020B0604030504040204" pitchFamily="34" charset="0"/>
              </a:rPr>
              <a:t>: View consists of id’s and names of apprentice and their mentors. Using this view we can find if given apprentice is assigned to any mentor or not. It should be accessible only to Administrator and he’ll be creating relationships and needs this info to do his work.</a:t>
            </a:r>
            <a:endParaRPr lang="en-US" dirty="0">
              <a:solidFill>
                <a:schemeClr val="bg1"/>
              </a:solidFill>
            </a:endParaRPr>
          </a:p>
          <a:p>
            <a:br>
              <a:rPr lang="en-US" dirty="0">
                <a:solidFill>
                  <a:schemeClr val="bg1"/>
                </a:solidFill>
              </a:rPr>
            </a:br>
            <a:r>
              <a:rPr lang="en-US" b="1" dirty="0">
                <a:solidFill>
                  <a:schemeClr val="bg1"/>
                </a:solidFill>
                <a:latin typeface="Verdana" panose="020B0604030504040204" pitchFamily="34" charset="0"/>
              </a:rPr>
              <a:t>View</a:t>
            </a:r>
            <a:r>
              <a:rPr lang="en-US" dirty="0">
                <a:solidFill>
                  <a:schemeClr val="bg1"/>
                </a:solidFill>
                <a:latin typeface="Verdana" panose="020B0604030504040204" pitchFamily="34" charset="0"/>
              </a:rPr>
              <a:t>: APPRENTICE_INFO</a:t>
            </a:r>
            <a:endParaRPr lang="en-US" dirty="0">
              <a:solidFill>
                <a:schemeClr val="bg1"/>
              </a:solidFill>
            </a:endParaRPr>
          </a:p>
          <a:p>
            <a:r>
              <a:rPr lang="en-US" b="1" dirty="0">
                <a:solidFill>
                  <a:schemeClr val="bg1"/>
                </a:solidFill>
                <a:latin typeface="Verdana" panose="020B0604030504040204" pitchFamily="34" charset="0"/>
              </a:rPr>
              <a:t>Goal</a:t>
            </a:r>
            <a:r>
              <a:rPr lang="en-US" dirty="0">
                <a:solidFill>
                  <a:schemeClr val="bg1"/>
                </a:solidFill>
                <a:latin typeface="Verdana" panose="020B0604030504040204" pitchFamily="34" charset="0"/>
              </a:rPr>
              <a:t>: View shows the data about apprentice respective info which can be used by management/admin.</a:t>
            </a:r>
            <a:endParaRPr lang="en-US" dirty="0">
              <a:solidFill>
                <a:schemeClr val="bg1"/>
              </a:solidFill>
            </a:endParaRPr>
          </a:p>
          <a:p>
            <a:br>
              <a:rPr lang="en-US" dirty="0">
                <a:solidFill>
                  <a:schemeClr val="bg1"/>
                </a:solidFill>
              </a:rPr>
            </a:br>
            <a:endParaRPr lang="en-US" dirty="0">
              <a:solidFill>
                <a:schemeClr val="bg1"/>
              </a:solidFill>
              <a:effectLst/>
            </a:endParaRPr>
          </a:p>
        </p:txBody>
      </p:sp>
      <p:sp>
        <p:nvSpPr>
          <p:cNvPr id="7" name="Rectangle 6">
            <a:extLst>
              <a:ext uri="{FF2B5EF4-FFF2-40B4-BE49-F238E27FC236}">
                <a16:creationId xmlns:a16="http://schemas.microsoft.com/office/drawing/2014/main" id="{6DC3C123-3F3F-4417-9EC3-6B4F1014F56B}"/>
              </a:ext>
            </a:extLst>
          </p:cNvPr>
          <p:cNvSpPr/>
          <p:nvPr/>
        </p:nvSpPr>
        <p:spPr>
          <a:xfrm>
            <a:off x="6843860" y="1803617"/>
            <a:ext cx="6096000" cy="4185761"/>
          </a:xfrm>
          <a:prstGeom prst="rect">
            <a:avLst/>
          </a:prstGeom>
        </p:spPr>
        <p:txBody>
          <a:bodyPr>
            <a:spAutoFit/>
          </a:bodyPr>
          <a:lstStyle/>
          <a:p>
            <a:r>
              <a:rPr lang="en-US" b="1" dirty="0">
                <a:solidFill>
                  <a:schemeClr val="bg1"/>
                </a:solidFill>
                <a:latin typeface="Verdana" panose="020B0604030504040204" pitchFamily="34" charset="0"/>
              </a:rPr>
              <a:t>View</a:t>
            </a:r>
            <a:r>
              <a:rPr lang="en-US" dirty="0">
                <a:solidFill>
                  <a:schemeClr val="bg1"/>
                </a:solidFill>
                <a:latin typeface="Verdana" panose="020B0604030504040204" pitchFamily="34" charset="0"/>
              </a:rPr>
              <a:t>: MENTOR_INFO</a:t>
            </a:r>
            <a:endParaRPr lang="en-US" dirty="0">
              <a:solidFill>
                <a:schemeClr val="bg1"/>
              </a:solidFill>
            </a:endParaRPr>
          </a:p>
          <a:p>
            <a:r>
              <a:rPr lang="en-US" b="1" dirty="0">
                <a:solidFill>
                  <a:schemeClr val="bg1"/>
                </a:solidFill>
                <a:latin typeface="Verdana" panose="020B0604030504040204" pitchFamily="34" charset="0"/>
              </a:rPr>
              <a:t>Goal</a:t>
            </a:r>
            <a:r>
              <a:rPr lang="en-US" dirty="0">
                <a:solidFill>
                  <a:schemeClr val="bg1"/>
                </a:solidFill>
                <a:latin typeface="Verdana" panose="020B0604030504040204" pitchFamily="34" charset="0"/>
              </a:rPr>
              <a:t>: View shows the data about meetings </a:t>
            </a:r>
          </a:p>
          <a:p>
            <a:r>
              <a:rPr lang="en-US" dirty="0">
                <a:solidFill>
                  <a:schemeClr val="bg1"/>
                </a:solidFill>
                <a:latin typeface="Verdana" panose="020B0604030504040204" pitchFamily="34" charset="0"/>
              </a:rPr>
              <a:t>respective info which can be</a:t>
            </a:r>
          </a:p>
          <a:p>
            <a:r>
              <a:rPr lang="en-US" dirty="0">
                <a:solidFill>
                  <a:schemeClr val="bg1"/>
                </a:solidFill>
                <a:latin typeface="Verdana" panose="020B0604030504040204" pitchFamily="34" charset="0"/>
              </a:rPr>
              <a:t> used by management/admin.</a:t>
            </a:r>
            <a:endParaRPr lang="en-US" dirty="0">
              <a:solidFill>
                <a:schemeClr val="bg1"/>
              </a:solidFill>
            </a:endParaRPr>
          </a:p>
          <a:p>
            <a:br>
              <a:rPr lang="en-US" dirty="0">
                <a:solidFill>
                  <a:schemeClr val="bg1"/>
                </a:solidFill>
              </a:rPr>
            </a:br>
            <a:r>
              <a:rPr lang="en-US" b="1" dirty="0">
                <a:solidFill>
                  <a:schemeClr val="bg1"/>
                </a:solidFill>
                <a:latin typeface="Verdana" panose="020B0604030504040204" pitchFamily="34" charset="0"/>
              </a:rPr>
              <a:t>View</a:t>
            </a:r>
            <a:r>
              <a:rPr lang="en-US" dirty="0">
                <a:solidFill>
                  <a:schemeClr val="bg1"/>
                </a:solidFill>
                <a:latin typeface="Verdana" panose="020B0604030504040204" pitchFamily="34" charset="0"/>
              </a:rPr>
              <a:t>: ADMIN_INFO</a:t>
            </a:r>
            <a:endParaRPr lang="en-US" dirty="0">
              <a:solidFill>
                <a:schemeClr val="bg1"/>
              </a:solidFill>
            </a:endParaRPr>
          </a:p>
          <a:p>
            <a:r>
              <a:rPr lang="en-US" b="1" dirty="0">
                <a:solidFill>
                  <a:schemeClr val="bg1"/>
                </a:solidFill>
                <a:latin typeface="Verdana" panose="020B0604030504040204" pitchFamily="34" charset="0"/>
              </a:rPr>
              <a:t>Goal</a:t>
            </a:r>
            <a:r>
              <a:rPr lang="en-US" dirty="0">
                <a:solidFill>
                  <a:schemeClr val="bg1"/>
                </a:solidFill>
                <a:latin typeface="Verdana" panose="020B0604030504040204" pitchFamily="34" charset="0"/>
              </a:rPr>
              <a:t>: View shows the data </a:t>
            </a:r>
          </a:p>
          <a:p>
            <a:r>
              <a:rPr lang="en-US" dirty="0">
                <a:solidFill>
                  <a:schemeClr val="bg1"/>
                </a:solidFill>
                <a:latin typeface="Verdana" panose="020B0604030504040204" pitchFamily="34" charset="0"/>
              </a:rPr>
              <a:t>about meetings respective info which can be used by management/admin.</a:t>
            </a:r>
            <a:endParaRPr lang="en-US" dirty="0">
              <a:solidFill>
                <a:schemeClr val="bg1"/>
              </a:solidFill>
            </a:endParaRPr>
          </a:p>
          <a:p>
            <a:br>
              <a:rPr lang="en-US" dirty="0">
                <a:solidFill>
                  <a:schemeClr val="bg1"/>
                </a:solidFill>
              </a:rPr>
            </a:br>
            <a:r>
              <a:rPr lang="en-US" b="1" dirty="0">
                <a:solidFill>
                  <a:schemeClr val="bg1"/>
                </a:solidFill>
                <a:latin typeface="Verdana" panose="020B0604030504040204" pitchFamily="34" charset="0"/>
              </a:rPr>
              <a:t>View</a:t>
            </a:r>
            <a:r>
              <a:rPr lang="en-US" dirty="0">
                <a:solidFill>
                  <a:schemeClr val="bg1"/>
                </a:solidFill>
                <a:latin typeface="Verdana" panose="020B0604030504040204" pitchFamily="34" charset="0"/>
              </a:rPr>
              <a:t>: ALL_HOMEWORKS</a:t>
            </a:r>
            <a:endParaRPr lang="en-US" dirty="0">
              <a:solidFill>
                <a:schemeClr val="bg1"/>
              </a:solidFill>
            </a:endParaRPr>
          </a:p>
          <a:p>
            <a:r>
              <a:rPr lang="en-US" b="1" dirty="0">
                <a:solidFill>
                  <a:schemeClr val="bg1"/>
                </a:solidFill>
                <a:latin typeface="Verdana" panose="020B0604030504040204" pitchFamily="34" charset="0"/>
              </a:rPr>
              <a:t>Goal</a:t>
            </a:r>
            <a:r>
              <a:rPr lang="en-US" dirty="0">
                <a:solidFill>
                  <a:schemeClr val="bg1"/>
                </a:solidFill>
                <a:latin typeface="Verdana" panose="020B0604030504040204" pitchFamily="34" charset="0"/>
              </a:rPr>
              <a:t>: View shows the </a:t>
            </a:r>
            <a:r>
              <a:rPr lang="en-US" dirty="0" err="1">
                <a:solidFill>
                  <a:schemeClr val="bg1"/>
                </a:solidFill>
                <a:latin typeface="Verdana" panose="020B0604030504040204" pitchFamily="34" charset="0"/>
              </a:rPr>
              <a:t>Homeworks</a:t>
            </a:r>
            <a:r>
              <a:rPr lang="en-US" dirty="0">
                <a:solidFill>
                  <a:schemeClr val="bg1"/>
                </a:solidFill>
                <a:latin typeface="Verdana" panose="020B0604030504040204" pitchFamily="34" charset="0"/>
              </a:rPr>
              <a:t> </a:t>
            </a:r>
          </a:p>
          <a:p>
            <a:r>
              <a:rPr lang="en-US" dirty="0">
                <a:solidFill>
                  <a:schemeClr val="bg1"/>
                </a:solidFill>
                <a:latin typeface="Verdana" panose="020B0604030504040204" pitchFamily="34" charset="0"/>
              </a:rPr>
              <a:t>posted and their status respective with</a:t>
            </a:r>
          </a:p>
          <a:p>
            <a:r>
              <a:rPr lang="en-US" dirty="0">
                <a:solidFill>
                  <a:schemeClr val="bg1"/>
                </a:solidFill>
                <a:latin typeface="Verdana" panose="020B0604030504040204" pitchFamily="34" charset="0"/>
              </a:rPr>
              <a:t> publishing and completion status by student.</a:t>
            </a:r>
            <a:endParaRPr lang="en-US" dirty="0">
              <a:solidFill>
                <a:schemeClr val="bg1"/>
              </a:solidFill>
            </a:endParaRPr>
          </a:p>
          <a:p>
            <a:br>
              <a:rPr lang="en-US" dirty="0">
                <a:solidFill>
                  <a:schemeClr val="bg1"/>
                </a:solidFill>
              </a:rPr>
            </a:br>
            <a:r>
              <a:rPr lang="en-US" b="1" dirty="0">
                <a:solidFill>
                  <a:schemeClr val="bg1"/>
                </a:solidFill>
                <a:latin typeface="Verdana" panose="020B0604030504040204" pitchFamily="34" charset="0"/>
              </a:rPr>
              <a:t>View:</a:t>
            </a:r>
            <a:r>
              <a:rPr lang="en-US" dirty="0">
                <a:solidFill>
                  <a:schemeClr val="bg1"/>
                </a:solidFill>
                <a:latin typeface="Verdana" panose="020B0604030504040204" pitchFamily="34" charset="0"/>
              </a:rPr>
              <a:t> ALL_REPORTS</a:t>
            </a:r>
            <a:endParaRPr lang="en-US" dirty="0">
              <a:solidFill>
                <a:schemeClr val="bg1"/>
              </a:solidFill>
            </a:endParaRPr>
          </a:p>
          <a:p>
            <a:r>
              <a:rPr lang="en-US" b="1" dirty="0">
                <a:solidFill>
                  <a:schemeClr val="bg1"/>
                </a:solidFill>
                <a:latin typeface="Verdana" panose="020B0604030504040204" pitchFamily="34" charset="0"/>
              </a:rPr>
              <a:t>Goal</a:t>
            </a:r>
            <a:r>
              <a:rPr lang="en-US" dirty="0">
                <a:solidFill>
                  <a:schemeClr val="bg1"/>
                </a:solidFill>
                <a:latin typeface="Verdana" panose="020B0604030504040204" pitchFamily="34" charset="0"/>
              </a:rPr>
              <a:t>: View shows all the reports along </a:t>
            </a:r>
          </a:p>
          <a:p>
            <a:r>
              <a:rPr lang="en-US" dirty="0">
                <a:solidFill>
                  <a:schemeClr val="bg1"/>
                </a:solidFill>
                <a:latin typeface="Verdana" panose="020B0604030504040204" pitchFamily="34" charset="0"/>
              </a:rPr>
              <a:t>with names of employees involved, score and description. </a:t>
            </a:r>
          </a:p>
          <a:p>
            <a:r>
              <a:rPr lang="en-US" dirty="0">
                <a:solidFill>
                  <a:schemeClr val="bg1"/>
                </a:solidFill>
                <a:latin typeface="Verdana" panose="020B0604030504040204" pitchFamily="34" charset="0"/>
              </a:rPr>
              <a:t>This can be used to see the performance of apprentices.</a:t>
            </a:r>
            <a:endParaRPr lang="en-US" dirty="0">
              <a:solidFill>
                <a:schemeClr val="bg1"/>
              </a:solidFill>
            </a:endParaRPr>
          </a:p>
        </p:txBody>
      </p:sp>
    </p:spTree>
    <p:extLst>
      <p:ext uri="{BB962C8B-B14F-4D97-AF65-F5344CB8AC3E}">
        <p14:creationId xmlns:p14="http://schemas.microsoft.com/office/powerpoint/2010/main" val="2481469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3" name="Rectangle 2">
            <a:extLst>
              <a:ext uri="{FF2B5EF4-FFF2-40B4-BE49-F238E27FC236}">
                <a16:creationId xmlns:a16="http://schemas.microsoft.com/office/drawing/2014/main" id="{BB1D0707-364D-467A-A2AA-F385473FD2A7}"/>
              </a:ext>
            </a:extLst>
          </p:cNvPr>
          <p:cNvSpPr/>
          <p:nvPr/>
        </p:nvSpPr>
        <p:spPr>
          <a:xfrm>
            <a:off x="2792505" y="148720"/>
            <a:ext cx="3005951"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mj-lt"/>
              </a:rPr>
              <a:t>Triggers</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Rectangle 5">
            <a:extLst>
              <a:ext uri="{FF2B5EF4-FFF2-40B4-BE49-F238E27FC236}">
                <a16:creationId xmlns:a16="http://schemas.microsoft.com/office/drawing/2014/main" id="{866CBC62-B7E4-4CE2-AC91-A66E2208168F}"/>
              </a:ext>
            </a:extLst>
          </p:cNvPr>
          <p:cNvSpPr/>
          <p:nvPr/>
        </p:nvSpPr>
        <p:spPr>
          <a:xfrm>
            <a:off x="1935636" y="2067568"/>
            <a:ext cx="6096000" cy="2800767"/>
          </a:xfrm>
          <a:prstGeom prst="rect">
            <a:avLst/>
          </a:prstGeom>
        </p:spPr>
        <p:txBody>
          <a:bodyPr>
            <a:spAutoFit/>
          </a:bodyPr>
          <a:lstStyle/>
          <a:p>
            <a:r>
              <a:rPr lang="en-US" sz="1600" b="1" dirty="0">
                <a:solidFill>
                  <a:schemeClr val="bg1"/>
                </a:solidFill>
              </a:rPr>
              <a:t>Trigger</a:t>
            </a:r>
            <a:r>
              <a:rPr lang="en-US" sz="1600" dirty="0">
                <a:solidFill>
                  <a:schemeClr val="bg1"/>
                </a:solidFill>
              </a:rPr>
              <a:t>:  `MMS_Sprint3`.`Appointment_BEFORE_UPDATE` BEFORE UPDATE ON `Appointment`</a:t>
            </a:r>
          </a:p>
          <a:p>
            <a:r>
              <a:rPr lang="en-US" sz="1600" b="1" dirty="0">
                <a:solidFill>
                  <a:schemeClr val="bg1"/>
                </a:solidFill>
              </a:rPr>
              <a:t>Goal</a:t>
            </a:r>
            <a:r>
              <a:rPr lang="en-US" sz="1600" dirty="0">
                <a:solidFill>
                  <a:schemeClr val="bg1"/>
                </a:solidFill>
              </a:rPr>
              <a:t>: This trigger changes the status of attended to true when status of the meeting is marked as done. Update should be done by Mentor as he’ll be using view ``</a:t>
            </a:r>
          </a:p>
          <a:p>
            <a:br>
              <a:rPr lang="en-US" sz="1600" dirty="0">
                <a:solidFill>
                  <a:schemeClr val="bg1"/>
                </a:solidFill>
              </a:rPr>
            </a:br>
            <a:r>
              <a:rPr lang="en-US" sz="1600" b="1" dirty="0">
                <a:solidFill>
                  <a:schemeClr val="bg1"/>
                </a:solidFill>
              </a:rPr>
              <a:t>Trigger</a:t>
            </a:r>
            <a:r>
              <a:rPr lang="en-US" sz="1600" dirty="0">
                <a:solidFill>
                  <a:schemeClr val="bg1"/>
                </a:solidFill>
              </a:rPr>
              <a:t>: `MMS_Sprint3`.`Appointment_BEFORE_INSERT` BEFORE INSERT ON `Appointment`</a:t>
            </a:r>
          </a:p>
          <a:p>
            <a:r>
              <a:rPr lang="en-US" sz="1600" b="1" dirty="0">
                <a:solidFill>
                  <a:schemeClr val="bg1"/>
                </a:solidFill>
              </a:rPr>
              <a:t>Goal</a:t>
            </a:r>
            <a:r>
              <a:rPr lang="en-US" sz="1600" dirty="0">
                <a:solidFill>
                  <a:schemeClr val="bg1"/>
                </a:solidFill>
              </a:rPr>
              <a:t>: This trigger insert a row with proper status and attended value before </a:t>
            </a:r>
            <a:r>
              <a:rPr lang="en-US" sz="1600" dirty="0" err="1">
                <a:solidFill>
                  <a:schemeClr val="bg1"/>
                </a:solidFill>
              </a:rPr>
              <a:t>inserting,even</a:t>
            </a:r>
            <a:r>
              <a:rPr lang="en-US" sz="1600" dirty="0">
                <a:solidFill>
                  <a:schemeClr val="bg1"/>
                </a:solidFill>
              </a:rPr>
              <a:t> though wrong values were given in status and attended while inserting.</a:t>
            </a:r>
            <a:endParaRPr lang="en-US" sz="1600" dirty="0">
              <a:solidFill>
                <a:schemeClr val="bg1"/>
              </a:solidFill>
              <a:effectLst/>
            </a:endParaRPr>
          </a:p>
        </p:txBody>
      </p:sp>
    </p:spTree>
    <p:extLst>
      <p:ext uri="{BB962C8B-B14F-4D97-AF65-F5344CB8AC3E}">
        <p14:creationId xmlns:p14="http://schemas.microsoft.com/office/powerpoint/2010/main" val="445540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3" name="Rectangle 2">
            <a:extLst>
              <a:ext uri="{FF2B5EF4-FFF2-40B4-BE49-F238E27FC236}">
                <a16:creationId xmlns:a16="http://schemas.microsoft.com/office/drawing/2014/main" id="{BB1D0707-364D-467A-A2AA-F385473FD2A7}"/>
              </a:ext>
            </a:extLst>
          </p:cNvPr>
          <p:cNvSpPr/>
          <p:nvPr/>
        </p:nvSpPr>
        <p:spPr>
          <a:xfrm>
            <a:off x="1051644" y="148720"/>
            <a:ext cx="6487674"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mj-lt"/>
              </a:rPr>
              <a:t>Stored Procedures</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Rectangle 5">
            <a:extLst>
              <a:ext uri="{FF2B5EF4-FFF2-40B4-BE49-F238E27FC236}">
                <a16:creationId xmlns:a16="http://schemas.microsoft.com/office/drawing/2014/main" id="{866CBC62-B7E4-4CE2-AC91-A66E2208168F}"/>
              </a:ext>
            </a:extLst>
          </p:cNvPr>
          <p:cNvSpPr/>
          <p:nvPr/>
        </p:nvSpPr>
        <p:spPr>
          <a:xfrm>
            <a:off x="823274" y="1803617"/>
            <a:ext cx="6096000" cy="4185761"/>
          </a:xfrm>
          <a:prstGeom prst="rect">
            <a:avLst/>
          </a:prstGeom>
        </p:spPr>
        <p:txBody>
          <a:bodyPr>
            <a:spAutoFit/>
          </a:bodyPr>
          <a:lstStyle/>
          <a:p>
            <a:r>
              <a:rPr lang="en-US" b="1" dirty="0">
                <a:solidFill>
                  <a:schemeClr val="bg1"/>
                </a:solidFill>
              </a:rPr>
              <a:t>Stored procedure</a:t>
            </a:r>
            <a:r>
              <a:rPr lang="en-US" dirty="0">
                <a:solidFill>
                  <a:schemeClr val="bg1"/>
                </a:solidFill>
              </a:rPr>
              <a:t>: MAKING_LOGINS_INACTIVE</a:t>
            </a:r>
          </a:p>
          <a:p>
            <a:r>
              <a:rPr lang="en-US" b="1" dirty="0">
                <a:solidFill>
                  <a:schemeClr val="bg1"/>
                </a:solidFill>
              </a:rPr>
              <a:t>Goal</a:t>
            </a:r>
            <a:r>
              <a:rPr lang="en-US" dirty="0">
                <a:solidFill>
                  <a:schemeClr val="bg1"/>
                </a:solidFill>
              </a:rPr>
              <a:t>: This stored procedure captures all(mentor, apprentice, administrator) accounts or their employee ids where mentor, apprentice &amp; administrator didn’t login for last 90 days. </a:t>
            </a:r>
          </a:p>
          <a:p>
            <a:r>
              <a:rPr lang="en-US" b="1" dirty="0">
                <a:solidFill>
                  <a:schemeClr val="bg1"/>
                </a:solidFill>
              </a:rPr>
              <a:t>Example</a:t>
            </a:r>
            <a:r>
              <a:rPr lang="en-US" dirty="0">
                <a:solidFill>
                  <a:schemeClr val="bg1"/>
                </a:solidFill>
              </a:rPr>
              <a:t>: CALL MAKING_LOGINS_INACTIVE();</a:t>
            </a:r>
          </a:p>
          <a:p>
            <a:br>
              <a:rPr lang="en-US" dirty="0">
                <a:solidFill>
                  <a:schemeClr val="bg1"/>
                </a:solidFill>
              </a:rPr>
            </a:br>
            <a:br>
              <a:rPr lang="en-US" dirty="0">
                <a:solidFill>
                  <a:schemeClr val="bg1"/>
                </a:solidFill>
              </a:rPr>
            </a:br>
            <a:r>
              <a:rPr lang="en-US" b="1" dirty="0">
                <a:solidFill>
                  <a:schemeClr val="bg1"/>
                </a:solidFill>
              </a:rPr>
              <a:t>Stored procedure: </a:t>
            </a:r>
            <a:r>
              <a:rPr lang="en-US" dirty="0">
                <a:solidFill>
                  <a:schemeClr val="bg1"/>
                </a:solidFill>
              </a:rPr>
              <a:t>GET_QUIZ</a:t>
            </a:r>
          </a:p>
          <a:p>
            <a:r>
              <a:rPr lang="en-US" b="1" dirty="0">
                <a:solidFill>
                  <a:schemeClr val="bg1"/>
                </a:solidFill>
              </a:rPr>
              <a:t>Goal</a:t>
            </a:r>
            <a:r>
              <a:rPr lang="en-US" dirty="0">
                <a:solidFill>
                  <a:schemeClr val="bg1"/>
                </a:solidFill>
              </a:rPr>
              <a:t>: This stored procedure allows application to get quiz related data like questions and answer choices concatenated when </a:t>
            </a:r>
            <a:r>
              <a:rPr lang="en-US" dirty="0" err="1">
                <a:solidFill>
                  <a:schemeClr val="bg1"/>
                </a:solidFill>
              </a:rPr>
              <a:t>quiz_id</a:t>
            </a:r>
            <a:r>
              <a:rPr lang="en-US" dirty="0">
                <a:solidFill>
                  <a:schemeClr val="bg1"/>
                </a:solidFill>
              </a:rPr>
              <a:t> and </a:t>
            </a:r>
            <a:r>
              <a:rPr lang="en-US" dirty="0" err="1">
                <a:solidFill>
                  <a:schemeClr val="bg1"/>
                </a:solidFill>
              </a:rPr>
              <a:t>is_active</a:t>
            </a:r>
            <a:r>
              <a:rPr lang="en-US" dirty="0">
                <a:solidFill>
                  <a:schemeClr val="bg1"/>
                </a:solidFill>
              </a:rPr>
              <a:t> values are provided.</a:t>
            </a:r>
            <a:br>
              <a:rPr lang="en-US" dirty="0">
                <a:solidFill>
                  <a:schemeClr val="bg1"/>
                </a:solidFill>
              </a:rPr>
            </a:br>
            <a:r>
              <a:rPr lang="en-US" b="1" dirty="0">
                <a:solidFill>
                  <a:schemeClr val="bg1"/>
                </a:solidFill>
              </a:rPr>
              <a:t>Example</a:t>
            </a:r>
            <a:r>
              <a:rPr lang="en-US" dirty="0">
                <a:solidFill>
                  <a:schemeClr val="bg1"/>
                </a:solidFill>
              </a:rPr>
              <a:t>: CALL GET_QUIZ(1,1);</a:t>
            </a:r>
          </a:p>
          <a:p>
            <a:br>
              <a:rPr lang="en-US" dirty="0">
                <a:solidFill>
                  <a:schemeClr val="bg1"/>
                </a:solidFill>
              </a:rPr>
            </a:br>
            <a:r>
              <a:rPr lang="en-US" b="1" dirty="0">
                <a:solidFill>
                  <a:schemeClr val="bg1"/>
                </a:solidFill>
              </a:rPr>
              <a:t>Stored procedure: </a:t>
            </a:r>
            <a:r>
              <a:rPr lang="en-US" dirty="0">
                <a:solidFill>
                  <a:schemeClr val="bg1"/>
                </a:solidFill>
              </a:rPr>
              <a:t>LOGIN_TIME_UPDATE</a:t>
            </a:r>
          </a:p>
          <a:p>
            <a:r>
              <a:rPr lang="en-US" b="1" dirty="0">
                <a:solidFill>
                  <a:schemeClr val="bg1"/>
                </a:solidFill>
              </a:rPr>
              <a:t>Goal</a:t>
            </a:r>
            <a:r>
              <a:rPr lang="en-US" dirty="0">
                <a:solidFill>
                  <a:schemeClr val="bg1"/>
                </a:solidFill>
              </a:rPr>
              <a:t>: This stored procedure allows application to update login time depending on the id and table code we’ve provided during the call. </a:t>
            </a:r>
          </a:p>
          <a:p>
            <a:r>
              <a:rPr lang="en-US" b="1" dirty="0">
                <a:solidFill>
                  <a:schemeClr val="bg1"/>
                </a:solidFill>
              </a:rPr>
              <a:t>Example</a:t>
            </a:r>
            <a:r>
              <a:rPr lang="en-US" dirty="0">
                <a:solidFill>
                  <a:schemeClr val="bg1"/>
                </a:solidFill>
              </a:rPr>
              <a:t>: CALL LOGIN_TIME_UPDATE(1,'M');</a:t>
            </a:r>
          </a:p>
          <a:p>
            <a:br>
              <a:rPr lang="en-US" dirty="0">
                <a:solidFill>
                  <a:schemeClr val="bg1"/>
                </a:solidFill>
              </a:rPr>
            </a:br>
            <a:endParaRPr lang="en-US" dirty="0">
              <a:solidFill>
                <a:schemeClr val="bg1"/>
              </a:solidFill>
              <a:effectLst/>
            </a:endParaRPr>
          </a:p>
        </p:txBody>
      </p:sp>
      <p:sp>
        <p:nvSpPr>
          <p:cNvPr id="7" name="Rectangle 6">
            <a:extLst>
              <a:ext uri="{FF2B5EF4-FFF2-40B4-BE49-F238E27FC236}">
                <a16:creationId xmlns:a16="http://schemas.microsoft.com/office/drawing/2014/main" id="{6DC3C123-3F3F-4417-9EC3-6B4F1014F56B}"/>
              </a:ext>
            </a:extLst>
          </p:cNvPr>
          <p:cNvSpPr/>
          <p:nvPr/>
        </p:nvSpPr>
        <p:spPr>
          <a:xfrm>
            <a:off x="7032396" y="1834995"/>
            <a:ext cx="6096000" cy="3323987"/>
          </a:xfrm>
          <a:prstGeom prst="rect">
            <a:avLst/>
          </a:prstGeom>
        </p:spPr>
        <p:txBody>
          <a:bodyPr>
            <a:spAutoFit/>
          </a:bodyPr>
          <a:lstStyle/>
          <a:p>
            <a:r>
              <a:rPr lang="en-US" b="1" dirty="0">
                <a:solidFill>
                  <a:schemeClr val="bg1"/>
                </a:solidFill>
              </a:rPr>
              <a:t>Stored procedure: </a:t>
            </a:r>
            <a:r>
              <a:rPr lang="en-US" dirty="0">
                <a:solidFill>
                  <a:schemeClr val="bg1"/>
                </a:solidFill>
              </a:rPr>
              <a:t>LOGOUT_TIME_UPDATE</a:t>
            </a:r>
          </a:p>
          <a:p>
            <a:r>
              <a:rPr lang="en-US" b="1" dirty="0">
                <a:solidFill>
                  <a:schemeClr val="bg1"/>
                </a:solidFill>
              </a:rPr>
              <a:t>Goal</a:t>
            </a:r>
            <a:r>
              <a:rPr lang="en-US" dirty="0">
                <a:solidFill>
                  <a:schemeClr val="bg1"/>
                </a:solidFill>
              </a:rPr>
              <a:t>: This stored procedure allows application to </a:t>
            </a:r>
          </a:p>
          <a:p>
            <a:r>
              <a:rPr lang="en-US" dirty="0">
                <a:solidFill>
                  <a:schemeClr val="bg1"/>
                </a:solidFill>
              </a:rPr>
              <a:t>update logout time depending on the id and table code we’ve</a:t>
            </a:r>
          </a:p>
          <a:p>
            <a:r>
              <a:rPr lang="en-US" dirty="0">
                <a:solidFill>
                  <a:schemeClr val="bg1"/>
                </a:solidFill>
              </a:rPr>
              <a:t> provided during the call. </a:t>
            </a:r>
          </a:p>
          <a:p>
            <a:r>
              <a:rPr lang="en-US" b="1" dirty="0" err="1">
                <a:solidFill>
                  <a:schemeClr val="bg1"/>
                </a:solidFill>
              </a:rPr>
              <a:t>Example</a:t>
            </a:r>
            <a:r>
              <a:rPr lang="en-US" dirty="0" err="1">
                <a:solidFill>
                  <a:schemeClr val="bg1"/>
                </a:solidFill>
              </a:rPr>
              <a:t>:CALL</a:t>
            </a:r>
            <a:r>
              <a:rPr lang="en-US" dirty="0">
                <a:solidFill>
                  <a:schemeClr val="bg1"/>
                </a:solidFill>
              </a:rPr>
              <a:t> LOGOUT_TIME_UPDATE(1,'M’);</a:t>
            </a:r>
          </a:p>
          <a:p>
            <a:endParaRPr lang="en-US" dirty="0">
              <a:solidFill>
                <a:schemeClr val="bg1"/>
              </a:solidFill>
            </a:endParaRPr>
          </a:p>
          <a:p>
            <a:br>
              <a:rPr lang="en-US" dirty="0">
                <a:solidFill>
                  <a:schemeClr val="bg1"/>
                </a:solidFill>
              </a:rPr>
            </a:br>
            <a:r>
              <a:rPr lang="en-US" b="1" dirty="0">
                <a:solidFill>
                  <a:schemeClr val="bg1"/>
                </a:solidFill>
              </a:rPr>
              <a:t>Stored function</a:t>
            </a:r>
            <a:r>
              <a:rPr lang="en-US" dirty="0">
                <a:solidFill>
                  <a:schemeClr val="bg1"/>
                </a:solidFill>
              </a:rPr>
              <a:t>: SCORE_CALCULATION</a:t>
            </a:r>
          </a:p>
          <a:p>
            <a:r>
              <a:rPr lang="en-US" b="1" dirty="0">
                <a:solidFill>
                  <a:schemeClr val="bg1"/>
                </a:solidFill>
              </a:rPr>
              <a:t>Goal</a:t>
            </a:r>
            <a:r>
              <a:rPr lang="en-US" dirty="0">
                <a:solidFill>
                  <a:schemeClr val="bg1"/>
                </a:solidFill>
              </a:rPr>
              <a:t>: This stored function takes </a:t>
            </a:r>
            <a:r>
              <a:rPr lang="en-US" dirty="0" err="1">
                <a:solidFill>
                  <a:schemeClr val="bg1"/>
                </a:solidFill>
              </a:rPr>
              <a:t>quiz_id</a:t>
            </a:r>
            <a:r>
              <a:rPr lang="en-US" dirty="0">
                <a:solidFill>
                  <a:schemeClr val="bg1"/>
                </a:solidFill>
              </a:rPr>
              <a:t>, </a:t>
            </a:r>
            <a:r>
              <a:rPr lang="en-US" dirty="0" err="1">
                <a:solidFill>
                  <a:schemeClr val="bg1"/>
                </a:solidFill>
              </a:rPr>
              <a:t>responder_id</a:t>
            </a:r>
            <a:r>
              <a:rPr lang="en-US" dirty="0">
                <a:solidFill>
                  <a:schemeClr val="bg1"/>
                </a:solidFill>
              </a:rPr>
              <a:t>, </a:t>
            </a:r>
          </a:p>
          <a:p>
            <a:r>
              <a:rPr lang="en-US" dirty="0" err="1">
                <a:solidFill>
                  <a:schemeClr val="bg1"/>
                </a:solidFill>
              </a:rPr>
              <a:t>attempt_no</a:t>
            </a:r>
            <a:r>
              <a:rPr lang="en-US" dirty="0">
                <a:solidFill>
                  <a:schemeClr val="bg1"/>
                </a:solidFill>
              </a:rPr>
              <a:t> as input and returns a decimal value(5,3) </a:t>
            </a:r>
          </a:p>
          <a:p>
            <a:r>
              <a:rPr lang="en-US" dirty="0">
                <a:solidFill>
                  <a:schemeClr val="bg1"/>
                </a:solidFill>
              </a:rPr>
              <a:t>which is percentage apprentice accumulated in given </a:t>
            </a:r>
          </a:p>
          <a:p>
            <a:r>
              <a:rPr lang="en-US" dirty="0">
                <a:solidFill>
                  <a:schemeClr val="bg1"/>
                </a:solidFill>
              </a:rPr>
              <a:t>attempt and quiz.</a:t>
            </a:r>
          </a:p>
          <a:p>
            <a:r>
              <a:rPr lang="en-US" b="1" dirty="0">
                <a:solidFill>
                  <a:schemeClr val="bg1"/>
                </a:solidFill>
              </a:rPr>
              <a:t>Example:</a:t>
            </a:r>
            <a:r>
              <a:rPr lang="en-US" dirty="0">
                <a:solidFill>
                  <a:schemeClr val="bg1"/>
                </a:solidFill>
              </a:rPr>
              <a:t>  </a:t>
            </a:r>
          </a:p>
          <a:p>
            <a:r>
              <a:rPr lang="en-US" dirty="0">
                <a:solidFill>
                  <a:schemeClr val="bg1"/>
                </a:solidFill>
              </a:rPr>
              <a:t>SELECT SCORE_CALCULATION(1, 5, 0) AS Score;</a:t>
            </a:r>
          </a:p>
          <a:p>
            <a:r>
              <a:rPr lang="en-US" dirty="0">
                <a:solidFill>
                  <a:schemeClr val="bg1"/>
                </a:solidFill>
              </a:rPr>
              <a:t>SELECT SCORE_CALCULATION(1, 4, 0) AS Score;</a:t>
            </a:r>
          </a:p>
        </p:txBody>
      </p:sp>
    </p:spTree>
    <p:extLst>
      <p:ext uri="{BB962C8B-B14F-4D97-AF65-F5344CB8AC3E}">
        <p14:creationId xmlns:p14="http://schemas.microsoft.com/office/powerpoint/2010/main" val="103120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9"/>
        <p:cNvGrpSpPr/>
        <p:nvPr/>
      </p:nvGrpSpPr>
      <p:grpSpPr>
        <a:xfrm>
          <a:off x="0" y="0"/>
          <a:ext cx="0" cy="0"/>
          <a:chOff x="0" y="0"/>
          <a:chExt cx="0" cy="0"/>
        </a:xfrm>
      </p:grpSpPr>
      <p:sp>
        <p:nvSpPr>
          <p:cNvPr id="480" name="Google Shape;480;p55"/>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5"/>
          <p:cNvSpPr/>
          <p:nvPr/>
        </p:nvSpPr>
        <p:spPr>
          <a:xfrm>
            <a:off x="0" y="0"/>
            <a:ext cx="12192000" cy="6858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82" name="Google Shape;482;p55"/>
          <p:cNvSpPr/>
          <p:nvPr/>
        </p:nvSpPr>
        <p:spPr>
          <a:xfrm>
            <a:off x="477012" y="480060"/>
            <a:ext cx="11237976" cy="5897880"/>
          </a:xfrm>
          <a:prstGeom prst="rect">
            <a:avLst/>
          </a:prstGeom>
          <a:noFill/>
          <a:ln w="349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83" name="Google Shape;483;p55"/>
          <p:cNvSpPr/>
          <p:nvPr/>
        </p:nvSpPr>
        <p:spPr>
          <a:xfrm>
            <a:off x="643466" y="643468"/>
            <a:ext cx="10905067" cy="557106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484" name="Google Shape;484;p55" descr="A picture containing drawing&#10;&#10;Description automatically generated"/>
          <p:cNvPicPr preferRelativeResize="0"/>
          <p:nvPr/>
        </p:nvPicPr>
        <p:blipFill rotWithShape="1">
          <a:blip r:embed="rId3">
            <a:alphaModFix/>
          </a:blip>
          <a:srcRect/>
          <a:stretch/>
        </p:blipFill>
        <p:spPr>
          <a:xfrm>
            <a:off x="1120477" y="1883516"/>
            <a:ext cx="9951041" cy="30848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a:t>User Stories</a:t>
            </a:r>
            <a:endParaRPr/>
          </a:p>
        </p:txBody>
      </p:sp>
      <p:sp>
        <p:nvSpPr>
          <p:cNvPr id="125" name="Google Shape;125;p18"/>
          <p:cNvSpPr txBox="1">
            <a:spLocks noGrp="1"/>
          </p:cNvSpPr>
          <p:nvPr>
            <p:ph type="body" idx="1"/>
          </p:nvPr>
        </p:nvSpPr>
        <p:spPr>
          <a:xfrm>
            <a:off x="1371600" y="1704513"/>
            <a:ext cx="9601200" cy="4162887"/>
          </a:xfrm>
          <a:prstGeom prst="rect">
            <a:avLst/>
          </a:prstGeom>
          <a:noFill/>
          <a:ln>
            <a:noFill/>
          </a:ln>
        </p:spPr>
        <p:txBody>
          <a:bodyPr spcFirstLastPara="1" wrap="square" lIns="91425" tIns="45700" rIns="91425" bIns="45700" anchor="t" anchorCtr="0">
            <a:noAutofit/>
          </a:bodyPr>
          <a:lstStyle/>
          <a:p>
            <a:pPr marL="384048" lvl="0" indent="-257048" algn="l" rtl="0">
              <a:lnSpc>
                <a:spcPct val="94000"/>
              </a:lnSpc>
              <a:spcBef>
                <a:spcPts val="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p:txBody>
      </p:sp>
      <p:graphicFrame>
        <p:nvGraphicFramePr>
          <p:cNvPr id="126" name="Google Shape;126;p18"/>
          <p:cNvGraphicFramePr/>
          <p:nvPr/>
        </p:nvGraphicFramePr>
        <p:xfrm>
          <a:off x="1625600" y="1625600"/>
          <a:ext cx="7601525" cy="4969300"/>
        </p:xfrm>
        <a:graphic>
          <a:graphicData uri="http://schemas.openxmlformats.org/drawingml/2006/table">
            <a:tbl>
              <a:tblPr>
                <a:noFill/>
                <a:tableStyleId>{D8E8F7C9-7B9D-47D3-979F-A94B0A260E92}</a:tableStyleId>
              </a:tblPr>
              <a:tblGrid>
                <a:gridCol w="1665575">
                  <a:extLst>
                    <a:ext uri="{9D8B030D-6E8A-4147-A177-3AD203B41FA5}">
                      <a16:colId xmlns:a16="http://schemas.microsoft.com/office/drawing/2014/main" val="20000"/>
                    </a:ext>
                  </a:extLst>
                </a:gridCol>
                <a:gridCol w="5935950">
                  <a:extLst>
                    <a:ext uri="{9D8B030D-6E8A-4147-A177-3AD203B41FA5}">
                      <a16:colId xmlns:a16="http://schemas.microsoft.com/office/drawing/2014/main" val="20001"/>
                    </a:ext>
                  </a:extLst>
                </a:gridCol>
              </a:tblGrid>
              <a:tr h="268725">
                <a:tc>
                  <a:txBody>
                    <a:bodyPr/>
                    <a:lstStyle/>
                    <a:p>
                      <a:pPr marL="0" marR="0" lvl="0" indent="0" algn="l" rtl="0">
                        <a:spcBef>
                          <a:spcPts val="0"/>
                        </a:spcBef>
                        <a:spcAft>
                          <a:spcPts val="0"/>
                        </a:spcAft>
                        <a:buNone/>
                      </a:pPr>
                      <a:r>
                        <a:rPr lang="en-US" sz="900" b="1" i="0" u="none" strike="noStrike" cap="none">
                          <a:solidFill>
                            <a:srgbClr val="000000"/>
                          </a:solidFill>
                          <a:latin typeface="Verdana"/>
                          <a:ea typeface="Verdana"/>
                          <a:cs typeface="Verdana"/>
                          <a:sym typeface="Verdana"/>
                        </a:rPr>
                        <a:t>Story ID</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1" i="0" u="none" strike="noStrike" cap="none">
                          <a:solidFill>
                            <a:srgbClr val="000000"/>
                          </a:solidFill>
                          <a:latin typeface="Verdana"/>
                          <a:ea typeface="Verdana"/>
                          <a:cs typeface="Verdana"/>
                          <a:sym typeface="Verdana"/>
                        </a:rPr>
                        <a:t>Story description</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1 </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an apprentice, I want to send messages to a mentor</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2</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 mentor, I want to send messages to an apprentice</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3</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 mentor, I want to post questions for the apprentice</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4</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an apprentice, I want to respond to my mentor’s questions</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5</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 mentor, I want to monitor the attendance of my apprentice at meetings</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6</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an apprentice, I want to check in to meetings</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7</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 mentor, I want to post/update new homework</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8</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an apprentice, I want to access homework assignments</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9</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 mentor, I want to file a weekly report on the apprentice</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10</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an apprentice, I want to Login/Logout to my account</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427325">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11 </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Verdana"/>
                          <a:ea typeface="Verdana"/>
                          <a:cs typeface="Verdana"/>
                          <a:sym typeface="Verdana"/>
                        </a:rPr>
                        <a:t>As an Administrator, I want to Create a relationship between mentor and apprentice.</a:t>
                      </a:r>
                      <a:endParaRPr sz="1400" u="none" strike="noStrike" cap="none"/>
                    </a:p>
                  </a:txBody>
                  <a:tcPr marL="39675" marR="39675" marT="39675" marB="396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27" name="Google Shape;127;p18"/>
          <p:cNvSpPr/>
          <p:nvPr/>
        </p:nvSpPr>
        <p:spPr>
          <a:xfrm>
            <a:off x="-8353135" y="1824335"/>
            <a:ext cx="32059164" cy="92333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Libre Franklin"/>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1371600" y="685800"/>
            <a:ext cx="9601200" cy="1054223"/>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a:t>Refined User Stories – Sprint 1</a:t>
            </a:r>
            <a:endParaRPr/>
          </a:p>
        </p:txBody>
      </p:sp>
      <p:graphicFrame>
        <p:nvGraphicFramePr>
          <p:cNvPr id="133" name="Google Shape;133;p19"/>
          <p:cNvGraphicFramePr/>
          <p:nvPr/>
        </p:nvGraphicFramePr>
        <p:xfrm>
          <a:off x="2789382" y="2438400"/>
          <a:ext cx="7056575" cy="3001800"/>
        </p:xfrm>
        <a:graphic>
          <a:graphicData uri="http://schemas.openxmlformats.org/drawingml/2006/table">
            <a:tbl>
              <a:tblPr>
                <a:noFill/>
                <a:tableStyleId>{D8E8F7C9-7B9D-47D3-979F-A94B0A260E92}</a:tableStyleId>
              </a:tblPr>
              <a:tblGrid>
                <a:gridCol w="1257600">
                  <a:extLst>
                    <a:ext uri="{9D8B030D-6E8A-4147-A177-3AD203B41FA5}">
                      <a16:colId xmlns:a16="http://schemas.microsoft.com/office/drawing/2014/main" val="20000"/>
                    </a:ext>
                  </a:extLst>
                </a:gridCol>
                <a:gridCol w="1257600">
                  <a:extLst>
                    <a:ext uri="{9D8B030D-6E8A-4147-A177-3AD203B41FA5}">
                      <a16:colId xmlns:a16="http://schemas.microsoft.com/office/drawing/2014/main" val="20001"/>
                    </a:ext>
                  </a:extLst>
                </a:gridCol>
                <a:gridCol w="4541375">
                  <a:extLst>
                    <a:ext uri="{9D8B030D-6E8A-4147-A177-3AD203B41FA5}">
                      <a16:colId xmlns:a16="http://schemas.microsoft.com/office/drawing/2014/main" val="20002"/>
                    </a:ext>
                  </a:extLst>
                </a:gridCol>
              </a:tblGrid>
              <a:tr h="471925">
                <a:tc>
                  <a:txBody>
                    <a:bodyPr/>
                    <a:lstStyle/>
                    <a:p>
                      <a:pPr marL="0" marR="0" lvl="0" indent="0" algn="l" rtl="0">
                        <a:spcBef>
                          <a:spcPts val="0"/>
                        </a:spcBef>
                        <a:spcAft>
                          <a:spcPts val="0"/>
                        </a:spcAft>
                        <a:buNone/>
                      </a:pPr>
                      <a:r>
                        <a:rPr lang="en-US" sz="1200" b="1" i="0" u="none" strike="noStrike" cap="none">
                          <a:solidFill>
                            <a:srgbClr val="000000"/>
                          </a:solidFill>
                          <a:latin typeface="Verdana"/>
                          <a:ea typeface="Verdana"/>
                          <a:cs typeface="Verdana"/>
                          <a:sym typeface="Verdana"/>
                        </a:rPr>
                        <a:t>Story ID</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1" i="0" u="none" strike="noStrike" cap="none">
                          <a:solidFill>
                            <a:srgbClr val="000000"/>
                          </a:solidFill>
                          <a:latin typeface="Verdana"/>
                          <a:ea typeface="Verdana"/>
                          <a:cs typeface="Verdana"/>
                          <a:sym typeface="Verdana"/>
                        </a:rPr>
                        <a:t>Priority</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1" i="0" u="none" strike="noStrike" cap="none">
                          <a:solidFill>
                            <a:srgbClr val="000000"/>
                          </a:solidFill>
                          <a:latin typeface="Verdana"/>
                          <a:ea typeface="Verdana"/>
                          <a:cs typeface="Verdana"/>
                          <a:sym typeface="Verdana"/>
                        </a:rPr>
                        <a:t>Story description</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28975">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11</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1</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an Administrator, I want to Create a relationship between mentor and apprentice.</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50450">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2</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2</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 mentor, I want to send messages to an apprentice</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50450">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1</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3</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an apprentice, I want to send messages to a mentor</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1371600" y="685800"/>
            <a:ext cx="9601200" cy="1054223"/>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a:t>Refined User Stories – Sprint 2</a:t>
            </a:r>
            <a:endParaRPr/>
          </a:p>
        </p:txBody>
      </p:sp>
      <p:graphicFrame>
        <p:nvGraphicFramePr>
          <p:cNvPr id="139" name="Google Shape;139;p20"/>
          <p:cNvGraphicFramePr/>
          <p:nvPr/>
        </p:nvGraphicFramePr>
        <p:xfrm>
          <a:off x="2299855" y="1814810"/>
          <a:ext cx="7583050" cy="4512100"/>
        </p:xfrm>
        <a:graphic>
          <a:graphicData uri="http://schemas.openxmlformats.org/drawingml/2006/table">
            <a:tbl>
              <a:tblPr>
                <a:noFill/>
                <a:tableStyleId>{D8E8F7C9-7B9D-47D3-979F-A94B0A260E92}</a:tableStyleId>
              </a:tblPr>
              <a:tblGrid>
                <a:gridCol w="1426775">
                  <a:extLst>
                    <a:ext uri="{9D8B030D-6E8A-4147-A177-3AD203B41FA5}">
                      <a16:colId xmlns:a16="http://schemas.microsoft.com/office/drawing/2014/main" val="20000"/>
                    </a:ext>
                  </a:extLst>
                </a:gridCol>
                <a:gridCol w="6156275">
                  <a:extLst>
                    <a:ext uri="{9D8B030D-6E8A-4147-A177-3AD203B41FA5}">
                      <a16:colId xmlns:a16="http://schemas.microsoft.com/office/drawing/2014/main" val="20001"/>
                    </a:ext>
                  </a:extLst>
                </a:gridCol>
              </a:tblGrid>
              <a:tr h="403250">
                <a:tc>
                  <a:txBody>
                    <a:bodyPr/>
                    <a:lstStyle/>
                    <a:p>
                      <a:pPr marL="0" marR="0" lvl="0" indent="0" algn="l" rtl="0">
                        <a:spcBef>
                          <a:spcPts val="0"/>
                        </a:spcBef>
                        <a:spcAft>
                          <a:spcPts val="0"/>
                        </a:spcAft>
                        <a:buNone/>
                      </a:pPr>
                      <a:r>
                        <a:rPr lang="en-US" sz="1200" b="1" i="0" u="none" strike="noStrike" cap="none">
                          <a:solidFill>
                            <a:srgbClr val="000000"/>
                          </a:solidFill>
                          <a:latin typeface="Verdana"/>
                          <a:ea typeface="Verdana"/>
                          <a:cs typeface="Verdana"/>
                          <a:sym typeface="Verdana"/>
                        </a:rPr>
                        <a:t>Story ID</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1" i="0" u="none" strike="noStrike" cap="none">
                          <a:solidFill>
                            <a:srgbClr val="000000"/>
                          </a:solidFill>
                          <a:latin typeface="Verdana"/>
                          <a:ea typeface="Verdana"/>
                          <a:cs typeface="Verdana"/>
                          <a:sym typeface="Verdana"/>
                        </a:rPr>
                        <a:t>Story description</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52900">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14</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an admin, I want to Login/Logout to my account, so that I can create mentor and apprentice relationship</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52900">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13</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 mentor, I want to Login/Logout to my account so that I can post quiz and schedule appointments.</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52900">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10</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an apprentice, I want to Login/Logout to my account so that I can answer quiz and view appointments.</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02550">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12</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 mentor I want to schedule/cancel  Appointments with my apprentices so that i can discuss their progress.</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92150">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3</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 mentor, I want to post a quiz for my apprentices so that i can test their learning.</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52900">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4</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an apprentice I want to take the quiz posted by my mentor so that I can test my learning</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702550">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5</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 mentor, I want to monitor the attendance of my apprentice at meetings so that i can add these details in the weekly report</a:t>
                      </a:r>
                      <a:endParaRPr sz="1200" u="none" strike="noStrike" cap="none"/>
                    </a:p>
                  </a:txBody>
                  <a:tcPr marL="42075" marR="42075" marT="42075" marB="42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40" name="Google Shape;140;p20"/>
          <p:cNvSpPr/>
          <p:nvPr/>
        </p:nvSpPr>
        <p:spPr>
          <a:xfrm>
            <a:off x="589885" y="1814810"/>
            <a:ext cx="16324928" cy="92333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Libre Franklin"/>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1371600" y="685800"/>
            <a:ext cx="9601200" cy="1054223"/>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a:t>Refined User Stories – Sprint 3</a:t>
            </a:r>
            <a:endParaRPr/>
          </a:p>
        </p:txBody>
      </p:sp>
      <p:graphicFrame>
        <p:nvGraphicFramePr>
          <p:cNvPr id="146" name="Google Shape;146;p21"/>
          <p:cNvGraphicFramePr/>
          <p:nvPr/>
        </p:nvGraphicFramePr>
        <p:xfrm>
          <a:off x="2318327" y="2032001"/>
          <a:ext cx="6724075" cy="3445150"/>
        </p:xfrm>
        <a:graphic>
          <a:graphicData uri="http://schemas.openxmlformats.org/drawingml/2006/table">
            <a:tbl>
              <a:tblPr>
                <a:noFill/>
                <a:tableStyleId>{D8E8F7C9-7B9D-47D3-979F-A94B0A260E92}</a:tableStyleId>
              </a:tblPr>
              <a:tblGrid>
                <a:gridCol w="1265150">
                  <a:extLst>
                    <a:ext uri="{9D8B030D-6E8A-4147-A177-3AD203B41FA5}">
                      <a16:colId xmlns:a16="http://schemas.microsoft.com/office/drawing/2014/main" val="20000"/>
                    </a:ext>
                  </a:extLst>
                </a:gridCol>
                <a:gridCol w="5458925">
                  <a:extLst>
                    <a:ext uri="{9D8B030D-6E8A-4147-A177-3AD203B41FA5}">
                      <a16:colId xmlns:a16="http://schemas.microsoft.com/office/drawing/2014/main" val="20001"/>
                    </a:ext>
                  </a:extLst>
                </a:gridCol>
              </a:tblGrid>
              <a:tr h="597025">
                <a:tc>
                  <a:txBody>
                    <a:bodyPr/>
                    <a:lstStyle/>
                    <a:p>
                      <a:pPr marL="0" marR="0" lvl="0" indent="0" algn="l" rtl="0">
                        <a:spcBef>
                          <a:spcPts val="0"/>
                        </a:spcBef>
                        <a:spcAft>
                          <a:spcPts val="0"/>
                        </a:spcAft>
                        <a:buNone/>
                      </a:pPr>
                      <a:r>
                        <a:rPr lang="en-US" sz="1200" b="1" i="0" u="none" strike="noStrike" cap="none">
                          <a:solidFill>
                            <a:srgbClr val="000000"/>
                          </a:solidFill>
                          <a:latin typeface="Verdana"/>
                          <a:ea typeface="Verdana"/>
                          <a:cs typeface="Verdana"/>
                          <a:sym typeface="Verdana"/>
                        </a:rPr>
                        <a:t>Story ID</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1" i="0" u="none" strike="noStrike" cap="none">
                          <a:solidFill>
                            <a:srgbClr val="000000"/>
                          </a:solidFill>
                          <a:latin typeface="Verdana"/>
                          <a:ea typeface="Verdana"/>
                          <a:cs typeface="Verdana"/>
                          <a:sym typeface="Verdana"/>
                        </a:rPr>
                        <a:t>Story description</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9375">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7</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 mentor, I want to post/update new homework so that apprentice can prepare for the quiz.</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9375">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8</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an apprentice, I want to access homework assignments so that i can prepare for the quiz.</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9375">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9</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Verdana"/>
                          <a:ea typeface="Verdana"/>
                          <a:cs typeface="Verdana"/>
                          <a:sym typeface="Verdana"/>
                        </a:rPr>
                        <a:t>As a mentor, I want to file a weekly report on the apprentices so that I can track their progress.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7" name="Google Shape;147;p21"/>
          <p:cNvSpPr/>
          <p:nvPr/>
        </p:nvSpPr>
        <p:spPr>
          <a:xfrm>
            <a:off x="-661878" y="2216061"/>
            <a:ext cx="18743061" cy="120032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p:nvPr/>
        </p:nvSpPr>
        <p:spPr>
          <a:xfrm>
            <a:off x="1485900" y="3272718"/>
            <a:ext cx="6897900" cy="286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0" i="0" u="none" strike="noStrike" cap="none">
                <a:solidFill>
                  <a:schemeClr val="dk2"/>
                </a:solidFill>
                <a:latin typeface="Libre Franklin"/>
                <a:ea typeface="Libre Franklin"/>
                <a:cs typeface="Libre Franklin"/>
                <a:sym typeface="Libre Franklin"/>
              </a:rPr>
              <a:t>DETAILED CONCEPTUAL DESIGN - ENTITIES</a:t>
            </a:r>
            <a:endParaRPr sz="60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105270" y="2541233"/>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a:t>Sprint 1</a:t>
            </a:r>
            <a:endParaRPr/>
          </a:p>
        </p:txBody>
      </p:sp>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893</Words>
  <Application>Microsoft Office PowerPoint</Application>
  <PresentationFormat>Widescreen</PresentationFormat>
  <Paragraphs>211</Paragraphs>
  <Slides>38</Slides>
  <Notes>38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Impact</vt:lpstr>
      <vt:lpstr>Libre Franklin</vt:lpstr>
      <vt:lpstr>Arial</vt:lpstr>
      <vt:lpstr>Verdana</vt:lpstr>
      <vt:lpstr>Crop</vt:lpstr>
      <vt:lpstr>Crop</vt:lpstr>
      <vt:lpstr>MENTOR/APPRENTICE MANAGEMENT APPLICATION</vt:lpstr>
      <vt:lpstr>Overview</vt:lpstr>
      <vt:lpstr>Environment Setup</vt:lpstr>
      <vt:lpstr>User Stories</vt:lpstr>
      <vt:lpstr>Refined User Stories – Sprint 1</vt:lpstr>
      <vt:lpstr>Refined User Stories – Sprint 2</vt:lpstr>
      <vt:lpstr>Refined User Stories – Sprint 3</vt:lpstr>
      <vt:lpstr>PowerPoint Presentation</vt:lpstr>
      <vt:lpstr>Sprint 1</vt:lpstr>
      <vt:lpstr>PowerPoint Presentation</vt:lpstr>
      <vt:lpstr>PowerPoint Presentation</vt:lpstr>
      <vt:lpstr>PowerPoint Presentation</vt:lpstr>
      <vt:lpstr>Sprint 2</vt:lpstr>
      <vt:lpstr>PowerPoint Presentation</vt:lpstr>
      <vt:lpstr>PowerPoint Presentation</vt:lpstr>
      <vt:lpstr>PowerPoint Presentation</vt:lpstr>
      <vt:lpstr>PowerPoint Presentation</vt:lpstr>
      <vt:lpstr>Sprint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Queries for Sprint3 </vt:lpstr>
      <vt:lpstr>Query 18 Demonstration  Select * From ALL_HOMEWORKS</vt:lpstr>
      <vt:lpstr>Query 20  Call GET_QUIZ(1,1)</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MENTOR/APPRENTICE MANAGEMENT APPLICATION</dc:title>
  <cp:lastModifiedBy>Devika Unnikrishnan</cp:lastModifiedBy>
  <cp:revision>4</cp:revision>
  <dcterms:modified xsi:type="dcterms:W3CDTF">2019-11-22T20:17:30Z</dcterms:modified>
</cp:coreProperties>
</file>