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5074900" cy="20104100"/>
  <p:notesSz cx="150749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034" autoAdjust="0"/>
    <p:restoredTop sz="94660"/>
  </p:normalViewPr>
  <p:slideViewPr>
    <p:cSldViewPr>
      <p:cViewPr>
        <p:scale>
          <a:sx n="50" d="100"/>
          <a:sy n="50" d="100"/>
        </p:scale>
        <p:origin x="2059" y="-277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Calibri"/>
                <a:cs typeface="Calibri"/>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078075" cy="2834005"/>
          </a:xfrm>
          <a:custGeom>
            <a:avLst/>
            <a:gdLst/>
            <a:ahLst/>
            <a:cxnLst/>
            <a:rect l="l" t="t" r="r" b="b"/>
            <a:pathLst>
              <a:path w="15078075" h="2834005">
                <a:moveTo>
                  <a:pt x="15077543" y="0"/>
                </a:moveTo>
                <a:lnTo>
                  <a:pt x="0" y="0"/>
                </a:lnTo>
                <a:lnTo>
                  <a:pt x="0" y="2680475"/>
                </a:lnTo>
                <a:lnTo>
                  <a:pt x="112518" y="2687846"/>
                </a:lnTo>
                <a:lnTo>
                  <a:pt x="334206" y="2701975"/>
                </a:lnTo>
                <a:lnTo>
                  <a:pt x="551508" y="2715299"/>
                </a:lnTo>
                <a:lnTo>
                  <a:pt x="764512" y="2727832"/>
                </a:lnTo>
                <a:lnTo>
                  <a:pt x="973310" y="2739587"/>
                </a:lnTo>
                <a:lnTo>
                  <a:pt x="1177991" y="2750577"/>
                </a:lnTo>
                <a:lnTo>
                  <a:pt x="1378647" y="2760817"/>
                </a:lnTo>
                <a:lnTo>
                  <a:pt x="1575367" y="2770320"/>
                </a:lnTo>
                <a:lnTo>
                  <a:pt x="1768243" y="2779099"/>
                </a:lnTo>
                <a:lnTo>
                  <a:pt x="1957364" y="2787167"/>
                </a:lnTo>
                <a:lnTo>
                  <a:pt x="2142822" y="2794539"/>
                </a:lnTo>
                <a:lnTo>
                  <a:pt x="2324706" y="2801228"/>
                </a:lnTo>
                <a:lnTo>
                  <a:pt x="2503107" y="2807247"/>
                </a:lnTo>
                <a:lnTo>
                  <a:pt x="2678116" y="2812609"/>
                </a:lnTo>
                <a:lnTo>
                  <a:pt x="2849823" y="2817330"/>
                </a:lnTo>
                <a:lnTo>
                  <a:pt x="3018318" y="2821421"/>
                </a:lnTo>
                <a:lnTo>
                  <a:pt x="3183693" y="2824896"/>
                </a:lnTo>
                <a:lnTo>
                  <a:pt x="3346036" y="2827769"/>
                </a:lnTo>
                <a:lnTo>
                  <a:pt x="3505440" y="2830053"/>
                </a:lnTo>
                <a:lnTo>
                  <a:pt x="3661994" y="2831763"/>
                </a:lnTo>
                <a:lnTo>
                  <a:pt x="3815788" y="2832911"/>
                </a:lnTo>
                <a:lnTo>
                  <a:pt x="3966914" y="2833510"/>
                </a:lnTo>
                <a:lnTo>
                  <a:pt x="4115462" y="2833575"/>
                </a:lnTo>
                <a:lnTo>
                  <a:pt x="4261522" y="2833119"/>
                </a:lnTo>
                <a:lnTo>
                  <a:pt x="4405185" y="2832156"/>
                </a:lnTo>
                <a:lnTo>
                  <a:pt x="4546540" y="2830698"/>
                </a:lnTo>
                <a:lnTo>
                  <a:pt x="4685680" y="2828760"/>
                </a:lnTo>
                <a:lnTo>
                  <a:pt x="4822693" y="2826355"/>
                </a:lnTo>
                <a:lnTo>
                  <a:pt x="4957671" y="2823497"/>
                </a:lnTo>
                <a:lnTo>
                  <a:pt x="5090704" y="2820198"/>
                </a:lnTo>
                <a:lnTo>
                  <a:pt x="5221882" y="2816473"/>
                </a:lnTo>
                <a:lnTo>
                  <a:pt x="5351297" y="2812335"/>
                </a:lnTo>
                <a:lnTo>
                  <a:pt x="5479037" y="2807798"/>
                </a:lnTo>
                <a:lnTo>
                  <a:pt x="5605195" y="2802874"/>
                </a:lnTo>
                <a:lnTo>
                  <a:pt x="5729860" y="2797578"/>
                </a:lnTo>
                <a:lnTo>
                  <a:pt x="5853123" y="2791924"/>
                </a:lnTo>
                <a:lnTo>
                  <a:pt x="5975074" y="2785924"/>
                </a:lnTo>
                <a:lnTo>
                  <a:pt x="6095803" y="2779592"/>
                </a:lnTo>
                <a:lnTo>
                  <a:pt x="6215402" y="2772941"/>
                </a:lnTo>
                <a:lnTo>
                  <a:pt x="6333961" y="2765986"/>
                </a:lnTo>
                <a:lnTo>
                  <a:pt x="6510046" y="2755011"/>
                </a:lnTo>
                <a:lnTo>
                  <a:pt x="6684299" y="2743426"/>
                </a:lnTo>
                <a:lnTo>
                  <a:pt x="6857025" y="2731277"/>
                </a:lnTo>
                <a:lnTo>
                  <a:pt x="7028530" y="2718609"/>
                </a:lnTo>
                <a:lnTo>
                  <a:pt x="7255832" y="2700990"/>
                </a:lnTo>
                <a:lnTo>
                  <a:pt x="7482229" y="2682639"/>
                </a:lnTo>
                <a:lnTo>
                  <a:pt x="7765055" y="2658833"/>
                </a:lnTo>
                <a:lnTo>
                  <a:pt x="8981739" y="2552952"/>
                </a:lnTo>
                <a:lnTo>
                  <a:pt x="9347683" y="2522410"/>
                </a:lnTo>
                <a:lnTo>
                  <a:pt x="9598505" y="2502326"/>
                </a:lnTo>
                <a:lnTo>
                  <a:pt x="9855660" y="2482590"/>
                </a:lnTo>
                <a:lnTo>
                  <a:pt x="10053118" y="2468081"/>
                </a:lnTo>
                <a:lnTo>
                  <a:pt x="10254849" y="2453875"/>
                </a:lnTo>
                <a:lnTo>
                  <a:pt x="10461161" y="2440016"/>
                </a:lnTo>
                <a:lnTo>
                  <a:pt x="10672358" y="2426551"/>
                </a:lnTo>
                <a:lnTo>
                  <a:pt x="10888745" y="2413524"/>
                </a:lnTo>
                <a:lnTo>
                  <a:pt x="11036038" y="2405107"/>
                </a:lnTo>
                <a:lnTo>
                  <a:pt x="11185863" y="2396918"/>
                </a:lnTo>
                <a:lnTo>
                  <a:pt x="11338312" y="2388971"/>
                </a:lnTo>
                <a:lnTo>
                  <a:pt x="11493475" y="2381281"/>
                </a:lnTo>
                <a:lnTo>
                  <a:pt x="11651443" y="2373859"/>
                </a:lnTo>
                <a:lnTo>
                  <a:pt x="11812305" y="2366721"/>
                </a:lnTo>
                <a:lnTo>
                  <a:pt x="11976153" y="2359879"/>
                </a:lnTo>
                <a:lnTo>
                  <a:pt x="12143076" y="2353348"/>
                </a:lnTo>
                <a:lnTo>
                  <a:pt x="12313166" y="2347139"/>
                </a:lnTo>
                <a:lnTo>
                  <a:pt x="12486512" y="2341268"/>
                </a:lnTo>
                <a:lnTo>
                  <a:pt x="12663206" y="2335747"/>
                </a:lnTo>
                <a:lnTo>
                  <a:pt x="12843338" y="2330590"/>
                </a:lnTo>
                <a:lnTo>
                  <a:pt x="13026997" y="2325811"/>
                </a:lnTo>
                <a:lnTo>
                  <a:pt x="13214275" y="2321423"/>
                </a:lnTo>
                <a:lnTo>
                  <a:pt x="13405263" y="2317439"/>
                </a:lnTo>
                <a:lnTo>
                  <a:pt x="13600049" y="2313873"/>
                </a:lnTo>
                <a:lnTo>
                  <a:pt x="13798726" y="2310739"/>
                </a:lnTo>
                <a:lnTo>
                  <a:pt x="14001383" y="2308050"/>
                </a:lnTo>
                <a:lnTo>
                  <a:pt x="14208112" y="2305820"/>
                </a:lnTo>
                <a:lnTo>
                  <a:pt x="14419001" y="2304062"/>
                </a:lnTo>
                <a:lnTo>
                  <a:pt x="14634143" y="2302789"/>
                </a:lnTo>
                <a:lnTo>
                  <a:pt x="14853626" y="2302016"/>
                </a:lnTo>
                <a:lnTo>
                  <a:pt x="15077543" y="2301755"/>
                </a:lnTo>
                <a:lnTo>
                  <a:pt x="15077543" y="0"/>
                </a:lnTo>
                <a:close/>
              </a:path>
            </a:pathLst>
          </a:custGeom>
          <a:solidFill>
            <a:srgbClr val="EAE7E1"/>
          </a:solidFill>
        </p:spPr>
        <p:txBody>
          <a:bodyPr wrap="square" lIns="0" tIns="0" rIns="0" bIns="0" rtlCol="0"/>
          <a:lstStyle/>
          <a:p>
            <a:endParaRPr/>
          </a:p>
        </p:txBody>
      </p:sp>
      <p:sp>
        <p:nvSpPr>
          <p:cNvPr id="17" name="bg object 17"/>
          <p:cNvSpPr/>
          <p:nvPr/>
        </p:nvSpPr>
        <p:spPr>
          <a:xfrm>
            <a:off x="570204" y="16380727"/>
            <a:ext cx="6341745" cy="3458845"/>
          </a:xfrm>
          <a:custGeom>
            <a:avLst/>
            <a:gdLst/>
            <a:ahLst/>
            <a:cxnLst/>
            <a:rect l="l" t="t" r="r" b="b"/>
            <a:pathLst>
              <a:path w="6341745" h="3458844">
                <a:moveTo>
                  <a:pt x="6341440" y="0"/>
                </a:moveTo>
                <a:lnTo>
                  <a:pt x="0" y="0"/>
                </a:lnTo>
                <a:lnTo>
                  <a:pt x="0" y="241490"/>
                </a:lnTo>
                <a:lnTo>
                  <a:pt x="0" y="3458489"/>
                </a:lnTo>
                <a:lnTo>
                  <a:pt x="6341440" y="3458489"/>
                </a:lnTo>
                <a:lnTo>
                  <a:pt x="6341440" y="241490"/>
                </a:lnTo>
                <a:lnTo>
                  <a:pt x="6341440" y="0"/>
                </a:lnTo>
                <a:close/>
              </a:path>
            </a:pathLst>
          </a:custGeom>
          <a:solidFill>
            <a:srgbClr val="FADDC6"/>
          </a:solidFill>
        </p:spPr>
        <p:txBody>
          <a:bodyPr wrap="square" lIns="0" tIns="0" rIns="0" bIns="0" rtlCol="0"/>
          <a:lstStyle/>
          <a:p>
            <a:endParaRPr/>
          </a:p>
        </p:txBody>
      </p:sp>
      <p:sp>
        <p:nvSpPr>
          <p:cNvPr id="18" name="bg object 18"/>
          <p:cNvSpPr/>
          <p:nvPr/>
        </p:nvSpPr>
        <p:spPr>
          <a:xfrm>
            <a:off x="579780" y="3181895"/>
            <a:ext cx="6376035" cy="3672840"/>
          </a:xfrm>
          <a:custGeom>
            <a:avLst/>
            <a:gdLst/>
            <a:ahLst/>
            <a:cxnLst/>
            <a:rect l="l" t="t" r="r" b="b"/>
            <a:pathLst>
              <a:path w="6376034" h="3672840">
                <a:moveTo>
                  <a:pt x="6375476" y="0"/>
                </a:moveTo>
                <a:lnTo>
                  <a:pt x="0" y="0"/>
                </a:lnTo>
                <a:lnTo>
                  <a:pt x="0" y="309575"/>
                </a:lnTo>
                <a:lnTo>
                  <a:pt x="0" y="3672306"/>
                </a:lnTo>
                <a:lnTo>
                  <a:pt x="6375476" y="3672306"/>
                </a:lnTo>
                <a:lnTo>
                  <a:pt x="6375476" y="309575"/>
                </a:lnTo>
                <a:lnTo>
                  <a:pt x="6375476" y="0"/>
                </a:lnTo>
                <a:close/>
              </a:path>
            </a:pathLst>
          </a:custGeom>
          <a:solidFill>
            <a:srgbClr val="D7D7EC"/>
          </a:solidFill>
        </p:spPr>
        <p:txBody>
          <a:bodyPr wrap="square" lIns="0" tIns="0" rIns="0" bIns="0" rtlCol="0"/>
          <a:lstStyle/>
          <a:p>
            <a:endParaRPr/>
          </a:p>
        </p:txBody>
      </p:sp>
      <p:sp>
        <p:nvSpPr>
          <p:cNvPr id="2" name="Holder 2"/>
          <p:cNvSpPr>
            <a:spLocks noGrp="1"/>
          </p:cNvSpPr>
          <p:nvPr>
            <p:ph type="title"/>
          </p:nvPr>
        </p:nvSpPr>
        <p:spPr>
          <a:xfrm>
            <a:off x="2524025" y="85171"/>
            <a:ext cx="10033198" cy="2322195"/>
          </a:xfrm>
          <a:prstGeom prst="rect">
            <a:avLst/>
          </a:prstGeom>
        </p:spPr>
        <p:txBody>
          <a:bodyPr wrap="square" lIns="0" tIns="0" rIns="0" bIns="0">
            <a:spAutoFit/>
          </a:bodyPr>
          <a:lstStyle>
            <a:lvl1pPr>
              <a:defRPr sz="5000" b="0" i="0">
                <a:solidFill>
                  <a:schemeClr val="tx1"/>
                </a:solidFill>
                <a:latin typeface="Calibri"/>
                <a:cs typeface="Calibri"/>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1/19/2023</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cikit-learn.org/stable/modules/generated/sklearn.cluster.KMeans.html" TargetMode="External"/><Relationship Id="rId7" Type="http://schemas.openxmlformats.org/officeDocument/2006/relationships/image" Target="../media/image4.png"/><Relationship Id="rId12" Type="http://schemas.microsoft.com/office/2007/relationships/hdphoto" Target="../media/hdphoto2.wdp"/><Relationship Id="rId2" Type="http://schemas.openxmlformats.org/officeDocument/2006/relationships/hyperlink" Target="https://data.worldbank.org/topic/19" TargetMode="Externa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5380" y="3308884"/>
            <a:ext cx="6254750" cy="3923766"/>
          </a:xfrm>
          <a:prstGeom prst="rect">
            <a:avLst/>
          </a:prstGeom>
        </p:spPr>
        <p:txBody>
          <a:bodyPr vert="horz" wrap="square" lIns="0" tIns="12065" rIns="0" bIns="0" rtlCol="0">
            <a:spAutoFit/>
          </a:bodyPr>
          <a:lstStyle/>
          <a:p>
            <a:pPr marL="12700" marR="5080" algn="just">
              <a:lnSpc>
                <a:spcPct val="101499"/>
              </a:lnSpc>
              <a:spcBef>
                <a:spcPts val="95"/>
              </a:spcBef>
            </a:pPr>
            <a:r>
              <a:rPr lang="en-US" sz="1900" spc="5" dirty="0">
                <a:latin typeface="Calibri Light"/>
                <a:cs typeface="Calibri Light"/>
              </a:rPr>
              <a:t>	 </a:t>
            </a:r>
            <a:r>
              <a:rPr lang="en-US" sz="1900" spc="5" dirty="0" smtClean="0">
                <a:latin typeface="Calibri Light"/>
                <a:cs typeface="Calibri Light"/>
              </a:rPr>
              <a:t>GDP per capita and CO</a:t>
            </a:r>
            <a:r>
              <a:rPr lang="en-US" sz="1900" b="1" spc="-44" baseline="-15220" dirty="0" smtClean="0">
                <a:latin typeface="Cambria Math"/>
                <a:cs typeface="Cambria Math"/>
              </a:rPr>
              <a:t>2 </a:t>
            </a:r>
            <a:r>
              <a:rPr lang="en-US" sz="1900" spc="5" dirty="0">
                <a:latin typeface="Calibri Light"/>
                <a:cs typeface="Calibri Light"/>
              </a:rPr>
              <a:t> </a:t>
            </a:r>
            <a:r>
              <a:rPr lang="en-US" sz="1900" spc="5" dirty="0" smtClean="0">
                <a:latin typeface="Calibri Light"/>
                <a:cs typeface="Calibri Light"/>
              </a:rPr>
              <a:t>Emission are the two main scenarios by which world development has been analyzed and compared around the world. The idea behind this research is  classifying countries w.r.t. their development made in last 30 years. In last decade, CO2 emission is exponentially rising due to which countries data has been highlighted to figure out the reasons behind anti-progression. W</a:t>
            </a:r>
            <a:r>
              <a:rPr lang="en-US" sz="1900" spc="10" dirty="0" smtClean="0">
                <a:latin typeface="Calibri Light"/>
                <a:cs typeface="Calibri Light"/>
              </a:rPr>
              <a:t>e </a:t>
            </a:r>
            <a:r>
              <a:rPr lang="en-US" sz="1900" spc="10" dirty="0" smtClean="0">
                <a:latin typeface="Calibri Light"/>
                <a:cs typeface="Calibri Light"/>
              </a:rPr>
              <a:t>see how much countries GDP lies with same ranges and which are not </a:t>
            </a:r>
            <a:r>
              <a:rPr lang="en-US" sz="1900" spc="10" dirty="0" smtClean="0">
                <a:latin typeface="Calibri Light"/>
                <a:cs typeface="Calibri Light"/>
              </a:rPr>
              <a:t>in same but </a:t>
            </a:r>
            <a:r>
              <a:rPr lang="en-US" sz="1900" spc="10" dirty="0" smtClean="0">
                <a:latin typeface="Calibri Light"/>
                <a:cs typeface="Calibri Light"/>
              </a:rPr>
              <a:t>similar to other countries. </a:t>
            </a:r>
            <a:endParaRPr lang="en-US" sz="1900" spc="10" dirty="0">
              <a:latin typeface="Calibri Light"/>
              <a:cs typeface="Calibri Light"/>
            </a:endParaRPr>
          </a:p>
          <a:p>
            <a:pPr marL="12700" marR="5080" algn="just">
              <a:lnSpc>
                <a:spcPct val="101499"/>
              </a:lnSpc>
              <a:spcBef>
                <a:spcPts val="95"/>
              </a:spcBef>
            </a:pPr>
            <a:r>
              <a:rPr lang="en-US" sz="1900" spc="10" dirty="0" smtClean="0">
                <a:latin typeface="Calibri Light"/>
                <a:cs typeface="Calibri Light"/>
              </a:rPr>
              <a:t>	</a:t>
            </a:r>
            <a:r>
              <a:rPr lang="en-US" sz="2000" spc="5" dirty="0" smtClean="0">
                <a:latin typeface="Calibri Light"/>
                <a:cs typeface="Calibri Light"/>
              </a:rPr>
              <a:t>K-means </a:t>
            </a:r>
            <a:r>
              <a:rPr lang="en-US" sz="2000" spc="5" dirty="0">
                <a:latin typeface="Calibri Light"/>
                <a:cs typeface="Calibri Light"/>
              </a:rPr>
              <a:t>clustering has been used by focusing on 3 clusters in start and then verified out finding with the Agglomerative clustering results and clustering labels.</a:t>
            </a:r>
            <a:endParaRPr lang="en-US" sz="2000" spc="10" dirty="0">
              <a:latin typeface="Calibri Light"/>
              <a:cs typeface="Calibri Light"/>
            </a:endParaRPr>
          </a:p>
          <a:p>
            <a:pPr marL="12700" marR="5080" algn="just">
              <a:lnSpc>
                <a:spcPct val="101499"/>
              </a:lnSpc>
              <a:spcBef>
                <a:spcPts val="95"/>
              </a:spcBef>
            </a:pPr>
            <a:endParaRPr sz="1900" spc="10" dirty="0">
              <a:latin typeface="Calibri Light"/>
              <a:cs typeface="Calibri Light"/>
            </a:endParaRPr>
          </a:p>
        </p:txBody>
      </p:sp>
      <p:sp>
        <p:nvSpPr>
          <p:cNvPr id="4" name="object 4"/>
          <p:cNvSpPr/>
          <p:nvPr/>
        </p:nvSpPr>
        <p:spPr>
          <a:xfrm>
            <a:off x="599922" y="2738109"/>
            <a:ext cx="2784475" cy="619760"/>
          </a:xfrm>
          <a:custGeom>
            <a:avLst/>
            <a:gdLst/>
            <a:ahLst/>
            <a:cxnLst/>
            <a:rect l="l" t="t" r="r" b="b"/>
            <a:pathLst>
              <a:path w="2784475" h="619760">
                <a:moveTo>
                  <a:pt x="2784021" y="0"/>
                </a:moveTo>
                <a:lnTo>
                  <a:pt x="0" y="0"/>
                </a:lnTo>
                <a:lnTo>
                  <a:pt x="0" y="619144"/>
                </a:lnTo>
                <a:lnTo>
                  <a:pt x="2784021" y="619144"/>
                </a:lnTo>
                <a:lnTo>
                  <a:pt x="2784021" y="0"/>
                </a:lnTo>
                <a:close/>
              </a:path>
            </a:pathLst>
          </a:custGeom>
          <a:solidFill>
            <a:srgbClr val="30859C"/>
          </a:solidFill>
        </p:spPr>
        <p:txBody>
          <a:bodyPr wrap="square" lIns="0" tIns="0" rIns="0" bIns="0" rtlCol="0"/>
          <a:lstStyle/>
          <a:p>
            <a:endParaRPr/>
          </a:p>
        </p:txBody>
      </p:sp>
      <p:sp>
        <p:nvSpPr>
          <p:cNvPr id="5" name="object 5"/>
          <p:cNvSpPr txBox="1"/>
          <p:nvPr/>
        </p:nvSpPr>
        <p:spPr>
          <a:xfrm>
            <a:off x="770948" y="2809483"/>
            <a:ext cx="2378075" cy="464820"/>
          </a:xfrm>
          <a:prstGeom prst="rect">
            <a:avLst/>
          </a:prstGeom>
        </p:spPr>
        <p:txBody>
          <a:bodyPr vert="horz" wrap="square" lIns="0" tIns="16510" rIns="0" bIns="0" rtlCol="0">
            <a:spAutoFit/>
          </a:bodyPr>
          <a:lstStyle/>
          <a:p>
            <a:pPr marL="12700">
              <a:lnSpc>
                <a:spcPct val="100000"/>
              </a:lnSpc>
              <a:spcBef>
                <a:spcPts val="130"/>
              </a:spcBef>
            </a:pPr>
            <a:r>
              <a:rPr sz="2850" spc="10" dirty="0">
                <a:solidFill>
                  <a:srgbClr val="FFFFFF"/>
                </a:solidFill>
                <a:latin typeface="Calibri"/>
                <a:cs typeface="Calibri"/>
              </a:rPr>
              <a:t>INTRODUCTION</a:t>
            </a:r>
            <a:endParaRPr sz="2850" dirty="0">
              <a:latin typeface="Calibri"/>
              <a:cs typeface="Calibri"/>
            </a:endParaRPr>
          </a:p>
        </p:txBody>
      </p:sp>
      <p:sp>
        <p:nvSpPr>
          <p:cNvPr id="6" name="object 6"/>
          <p:cNvSpPr txBox="1"/>
          <p:nvPr/>
        </p:nvSpPr>
        <p:spPr>
          <a:xfrm>
            <a:off x="1199990" y="11862053"/>
            <a:ext cx="1388110" cy="366395"/>
          </a:xfrm>
          <a:prstGeom prst="rect">
            <a:avLst/>
          </a:prstGeom>
        </p:spPr>
        <p:txBody>
          <a:bodyPr vert="horz" wrap="square" lIns="0" tIns="0" rIns="0" bIns="0" rtlCol="0">
            <a:spAutoFit/>
          </a:bodyPr>
          <a:lstStyle/>
          <a:p>
            <a:pPr>
              <a:lnSpc>
                <a:spcPts val="2730"/>
              </a:lnSpc>
            </a:pPr>
            <a:r>
              <a:rPr sz="2850" spc="15" dirty="0">
                <a:solidFill>
                  <a:srgbClr val="FFFFFF"/>
                </a:solidFill>
                <a:latin typeface="Calibri"/>
                <a:cs typeface="Calibri"/>
              </a:rPr>
              <a:t>ANA</a:t>
            </a:r>
            <a:r>
              <a:rPr sz="2850" spc="-229" dirty="0">
                <a:solidFill>
                  <a:srgbClr val="FFFFFF"/>
                </a:solidFill>
                <a:latin typeface="Calibri"/>
                <a:cs typeface="Calibri"/>
              </a:rPr>
              <a:t>L</a:t>
            </a:r>
            <a:r>
              <a:rPr sz="2850" spc="-10" dirty="0">
                <a:solidFill>
                  <a:srgbClr val="FFFFFF"/>
                </a:solidFill>
                <a:latin typeface="Calibri"/>
                <a:cs typeface="Calibri"/>
              </a:rPr>
              <a:t>Y</a:t>
            </a:r>
            <a:r>
              <a:rPr sz="2850" spc="5" dirty="0">
                <a:solidFill>
                  <a:srgbClr val="FFFFFF"/>
                </a:solidFill>
                <a:latin typeface="Calibri"/>
                <a:cs typeface="Calibri"/>
              </a:rPr>
              <a:t>SIS</a:t>
            </a:r>
            <a:endParaRPr sz="2850">
              <a:latin typeface="Calibri"/>
              <a:cs typeface="Calibri"/>
            </a:endParaRPr>
          </a:p>
        </p:txBody>
      </p:sp>
      <p:sp>
        <p:nvSpPr>
          <p:cNvPr id="7" name="object 7"/>
          <p:cNvSpPr/>
          <p:nvPr/>
        </p:nvSpPr>
        <p:spPr>
          <a:xfrm>
            <a:off x="734036" y="16004131"/>
            <a:ext cx="2474595" cy="618490"/>
          </a:xfrm>
          <a:custGeom>
            <a:avLst/>
            <a:gdLst/>
            <a:ahLst/>
            <a:cxnLst/>
            <a:rect l="l" t="t" r="r" b="b"/>
            <a:pathLst>
              <a:path w="2474595" h="618490">
                <a:moveTo>
                  <a:pt x="2474449" y="0"/>
                </a:moveTo>
                <a:lnTo>
                  <a:pt x="0" y="0"/>
                </a:lnTo>
                <a:lnTo>
                  <a:pt x="0" y="618080"/>
                </a:lnTo>
                <a:lnTo>
                  <a:pt x="2474449" y="618080"/>
                </a:lnTo>
                <a:lnTo>
                  <a:pt x="2474449" y="0"/>
                </a:lnTo>
                <a:close/>
              </a:path>
            </a:pathLst>
          </a:custGeom>
          <a:solidFill>
            <a:srgbClr val="E26C1E"/>
          </a:solidFill>
        </p:spPr>
        <p:txBody>
          <a:bodyPr wrap="square" lIns="0" tIns="0" rIns="0" bIns="0" rtlCol="0"/>
          <a:lstStyle/>
          <a:p>
            <a:endParaRPr/>
          </a:p>
        </p:txBody>
      </p:sp>
      <p:sp>
        <p:nvSpPr>
          <p:cNvPr id="8" name="object 8"/>
          <p:cNvSpPr txBox="1"/>
          <p:nvPr/>
        </p:nvSpPr>
        <p:spPr>
          <a:xfrm>
            <a:off x="965572" y="16058061"/>
            <a:ext cx="2012314" cy="464820"/>
          </a:xfrm>
          <a:prstGeom prst="rect">
            <a:avLst/>
          </a:prstGeom>
        </p:spPr>
        <p:txBody>
          <a:bodyPr vert="horz" wrap="square" lIns="0" tIns="16510" rIns="0" bIns="0" rtlCol="0">
            <a:spAutoFit/>
          </a:bodyPr>
          <a:lstStyle/>
          <a:p>
            <a:pPr marL="12700">
              <a:lnSpc>
                <a:spcPct val="100000"/>
              </a:lnSpc>
              <a:spcBef>
                <a:spcPts val="130"/>
              </a:spcBef>
            </a:pPr>
            <a:r>
              <a:rPr sz="2850" spc="5" dirty="0">
                <a:solidFill>
                  <a:srgbClr val="FFFFFF"/>
                </a:solidFill>
                <a:latin typeface="Calibri"/>
                <a:cs typeface="Calibri"/>
              </a:rPr>
              <a:t>CONCLUSION</a:t>
            </a:r>
            <a:endParaRPr sz="2850" dirty="0">
              <a:latin typeface="Calibri"/>
              <a:cs typeface="Calibri"/>
            </a:endParaRPr>
          </a:p>
        </p:txBody>
      </p:sp>
      <p:sp>
        <p:nvSpPr>
          <p:cNvPr id="9" name="object 9"/>
          <p:cNvSpPr txBox="1">
            <a:spLocks noGrp="1"/>
          </p:cNvSpPr>
          <p:nvPr>
            <p:ph type="title"/>
          </p:nvPr>
        </p:nvSpPr>
        <p:spPr>
          <a:xfrm>
            <a:off x="0" y="85171"/>
            <a:ext cx="15074900" cy="2228815"/>
          </a:xfrm>
          <a:prstGeom prst="rect">
            <a:avLst/>
          </a:prstGeom>
        </p:spPr>
        <p:txBody>
          <a:bodyPr vert="horz" wrap="square" lIns="0" tIns="12700" rIns="0" bIns="0" rtlCol="0">
            <a:spAutoFit/>
          </a:bodyPr>
          <a:lstStyle/>
          <a:p>
            <a:pPr marL="8890" marR="30480" algn="ctr">
              <a:lnSpc>
                <a:spcPct val="100400"/>
              </a:lnSpc>
              <a:spcBef>
                <a:spcPts val="100"/>
              </a:spcBef>
            </a:pPr>
            <a:r>
              <a:rPr sz="4800" b="1" dirty="0"/>
              <a:t>Analyzing </a:t>
            </a:r>
            <a:r>
              <a:rPr lang="en-US" sz="4800" b="1" spc="-30" dirty="0" smtClean="0"/>
              <a:t>Countries</a:t>
            </a:r>
            <a:r>
              <a:rPr sz="4800" b="1" dirty="0" smtClean="0"/>
              <a:t> </a:t>
            </a:r>
            <a:r>
              <a:rPr sz="4800" b="1" spc="-5" dirty="0"/>
              <a:t>Development</a:t>
            </a:r>
            <a:r>
              <a:rPr sz="4800" b="1" spc="20" dirty="0"/>
              <a:t> </a:t>
            </a:r>
            <a:r>
              <a:rPr sz="4800" b="1" spc="10" dirty="0"/>
              <a:t>via</a:t>
            </a:r>
            <a:r>
              <a:rPr sz="4800" b="1" spc="-10" dirty="0"/>
              <a:t> </a:t>
            </a:r>
            <a:r>
              <a:rPr sz="4800" b="1" spc="-30" dirty="0">
                <a:latin typeface="Cambria Math"/>
                <a:cs typeface="Cambria Math"/>
              </a:rPr>
              <a:t>𝐶𝑂</a:t>
            </a:r>
            <a:r>
              <a:rPr sz="4800" b="1" spc="-44" baseline="-15220" dirty="0">
                <a:latin typeface="Cambria Math"/>
                <a:cs typeface="Cambria Math"/>
              </a:rPr>
              <a:t>2 </a:t>
            </a:r>
            <a:r>
              <a:rPr sz="4800" b="1" spc="-1177" baseline="-15220" dirty="0">
                <a:latin typeface="Cambria Math"/>
                <a:cs typeface="Cambria Math"/>
              </a:rPr>
              <a:t> </a:t>
            </a:r>
            <a:r>
              <a:rPr sz="4800" b="1" spc="10" dirty="0"/>
              <a:t>Emissions </a:t>
            </a:r>
            <a:r>
              <a:rPr sz="4800" b="1" spc="-5" dirty="0"/>
              <a:t>through </a:t>
            </a:r>
            <a:r>
              <a:rPr sz="4800" b="1" spc="10" dirty="0" smtClean="0"/>
              <a:t>K-means</a:t>
            </a:r>
            <a:r>
              <a:rPr lang="en-US" sz="4800" b="1" spc="10" dirty="0" smtClean="0"/>
              <a:t>/Agglomerative</a:t>
            </a:r>
            <a:r>
              <a:rPr sz="4800" b="1" spc="10" dirty="0" smtClean="0"/>
              <a:t> </a:t>
            </a:r>
            <a:r>
              <a:rPr sz="4800" b="1" spc="-5" dirty="0"/>
              <a:t>Clustering </a:t>
            </a:r>
            <a:r>
              <a:rPr sz="4800" b="1" spc="-1120" dirty="0"/>
              <a:t> </a:t>
            </a:r>
            <a:r>
              <a:rPr sz="4800" b="1" spc="5" dirty="0"/>
              <a:t>and</a:t>
            </a:r>
            <a:r>
              <a:rPr sz="4800" b="1" spc="-5" dirty="0"/>
              <a:t> </a:t>
            </a:r>
            <a:r>
              <a:rPr lang="en-US" sz="4800" b="1" spc="5" dirty="0" smtClean="0"/>
              <a:t>Logistic</a:t>
            </a:r>
            <a:r>
              <a:rPr sz="4800" b="1" spc="15" dirty="0" smtClean="0"/>
              <a:t> </a:t>
            </a:r>
            <a:r>
              <a:rPr sz="4800" b="1" spc="-5" dirty="0"/>
              <a:t>Regressions</a:t>
            </a:r>
            <a:endParaRPr sz="4800" b="1" dirty="0">
              <a:latin typeface="Cambria Math"/>
              <a:cs typeface="Cambria Math"/>
            </a:endParaRPr>
          </a:p>
        </p:txBody>
      </p:sp>
      <p:sp>
        <p:nvSpPr>
          <p:cNvPr id="10" name="object 10"/>
          <p:cNvSpPr txBox="1"/>
          <p:nvPr/>
        </p:nvSpPr>
        <p:spPr>
          <a:xfrm>
            <a:off x="574522" y="16623083"/>
            <a:ext cx="6315608" cy="3588803"/>
          </a:xfrm>
          <a:prstGeom prst="rect">
            <a:avLst/>
          </a:prstGeom>
        </p:spPr>
        <p:txBody>
          <a:bodyPr vert="horz" wrap="square" lIns="0" tIns="15875" rIns="0" bIns="0" rtlCol="0">
            <a:spAutoFit/>
          </a:bodyPr>
          <a:lstStyle/>
          <a:p>
            <a:pPr marL="12700" algn="just">
              <a:spcBef>
                <a:spcPts val="125"/>
              </a:spcBef>
            </a:pPr>
            <a:r>
              <a:rPr lang="en-US" sz="1900" spc="5" dirty="0" smtClean="0">
                <a:latin typeface="Calibri Light"/>
                <a:cs typeface="Calibri Light"/>
              </a:rPr>
              <a:t>	Very few country statistics are counted in outliers, showing most of the countries are in same clusters.</a:t>
            </a:r>
          </a:p>
          <a:p>
            <a:pPr marL="12700" algn="just">
              <a:spcBef>
                <a:spcPts val="125"/>
              </a:spcBef>
            </a:pPr>
            <a:r>
              <a:rPr lang="en-US" sz="1900" spc="5" dirty="0">
                <a:latin typeface="Calibri Light"/>
                <a:cs typeface="Calibri Light"/>
              </a:rPr>
              <a:t>	</a:t>
            </a:r>
            <a:r>
              <a:rPr lang="en-US" sz="1900" spc="5" dirty="0" smtClean="0">
                <a:latin typeface="Calibri Light"/>
                <a:cs typeface="Calibri Light"/>
              </a:rPr>
              <a:t>65% of the countries GDP are in good conditions in past 30 years while the CO2 emission is high as well with the world moving to development.</a:t>
            </a:r>
          </a:p>
          <a:p>
            <a:pPr marL="12700" algn="just">
              <a:spcBef>
                <a:spcPts val="125"/>
              </a:spcBef>
            </a:pPr>
            <a:r>
              <a:rPr lang="en-US" sz="1900" spc="5" dirty="0" smtClean="0">
                <a:latin typeface="Calibri Light"/>
                <a:cs typeface="Calibri Light"/>
              </a:rPr>
              <a:t> </a:t>
            </a:r>
            <a:r>
              <a:rPr lang="en-US" sz="1900" spc="5" dirty="0" smtClean="0">
                <a:latin typeface="Calibri Light"/>
                <a:cs typeface="Calibri Light"/>
              </a:rPr>
              <a:t>	</a:t>
            </a:r>
            <a:r>
              <a:rPr lang="en-US" sz="1900" spc="5" dirty="0" smtClean="0">
                <a:latin typeface="Calibri Light"/>
                <a:cs typeface="Calibri Light"/>
              </a:rPr>
              <a:t>Carbon footprint, giving bad pollutants to the nations also showing these nations are making money exponentially</a:t>
            </a:r>
          </a:p>
          <a:p>
            <a:pPr marL="12700" algn="just">
              <a:spcBef>
                <a:spcPts val="125"/>
              </a:spcBef>
            </a:pPr>
            <a:r>
              <a:rPr lang="en-US" sz="1900" spc="5" dirty="0" smtClean="0">
                <a:latin typeface="Calibri Light"/>
                <a:cs typeface="Calibri Light"/>
              </a:rPr>
              <a:t>	</a:t>
            </a:r>
            <a:r>
              <a:rPr lang="en-US" sz="1900" b="1" spc="5" dirty="0" smtClean="0">
                <a:latin typeface="Calibri Light"/>
                <a:cs typeface="Calibri Light"/>
              </a:rPr>
              <a:t>Will</a:t>
            </a:r>
            <a:r>
              <a:rPr lang="en-US" sz="1900" b="1" spc="150" dirty="0" smtClean="0">
                <a:latin typeface="Calibri Light"/>
                <a:cs typeface="Calibri Light"/>
              </a:rPr>
              <a:t> </a:t>
            </a:r>
            <a:r>
              <a:rPr lang="en-US" sz="1900" b="1" spc="10" dirty="0" smtClean="0">
                <a:latin typeface="Calibri Light"/>
                <a:cs typeface="Calibri Light"/>
              </a:rPr>
              <a:t>these</a:t>
            </a:r>
            <a:r>
              <a:rPr lang="en-US" sz="1900" b="1" spc="150" dirty="0" smtClean="0">
                <a:latin typeface="Calibri Light"/>
                <a:cs typeface="Calibri Light"/>
              </a:rPr>
              <a:t> </a:t>
            </a:r>
            <a:r>
              <a:rPr lang="en-US" sz="1900" b="1" dirty="0" smtClean="0">
                <a:latin typeface="Calibri Light"/>
                <a:cs typeface="Calibri Light"/>
              </a:rPr>
              <a:t>"mostly</a:t>
            </a:r>
            <a:r>
              <a:rPr lang="en-US" sz="1900" b="1" spc="160" dirty="0" smtClean="0">
                <a:latin typeface="Calibri Light"/>
                <a:cs typeface="Calibri Light"/>
              </a:rPr>
              <a:t> </a:t>
            </a:r>
            <a:r>
              <a:rPr lang="en-US" sz="1900" b="1" spc="5" dirty="0" smtClean="0">
                <a:latin typeface="Calibri Light"/>
                <a:cs typeface="Calibri Light"/>
              </a:rPr>
              <a:t>industrialized</a:t>
            </a:r>
            <a:r>
              <a:rPr lang="en-US" sz="1900" b="1" spc="160" dirty="0" smtClean="0">
                <a:latin typeface="Calibri Light"/>
                <a:cs typeface="Calibri Light"/>
              </a:rPr>
              <a:t> </a:t>
            </a:r>
            <a:r>
              <a:rPr lang="en-US" sz="1900" b="1" spc="5" dirty="0" smtClean="0">
                <a:latin typeface="Calibri Light"/>
                <a:cs typeface="Calibri Light"/>
              </a:rPr>
              <a:t>nations"</a:t>
            </a:r>
            <a:r>
              <a:rPr lang="en-US" sz="1900" b="1" spc="160" dirty="0" smtClean="0">
                <a:latin typeface="Calibri Light"/>
                <a:cs typeface="Calibri Light"/>
              </a:rPr>
              <a:t> </a:t>
            </a:r>
            <a:r>
              <a:rPr lang="en-US" sz="1900" b="1" dirty="0" smtClean="0">
                <a:latin typeface="Calibri Light"/>
                <a:cs typeface="Calibri Light"/>
              </a:rPr>
              <a:t>maintain</a:t>
            </a:r>
            <a:r>
              <a:rPr lang="en-US" sz="1900" b="1" spc="155" dirty="0" smtClean="0">
                <a:latin typeface="Calibri Light"/>
                <a:cs typeface="Calibri Light"/>
              </a:rPr>
              <a:t> </a:t>
            </a:r>
            <a:r>
              <a:rPr lang="en-US" sz="1900" b="1" spc="5" dirty="0" smtClean="0">
                <a:latin typeface="Calibri Light"/>
                <a:cs typeface="Calibri Light"/>
              </a:rPr>
              <a:t>their</a:t>
            </a:r>
            <a:r>
              <a:rPr lang="en-US" sz="1900" b="1" spc="165" dirty="0" smtClean="0">
                <a:latin typeface="Calibri Light"/>
                <a:cs typeface="Calibri Light"/>
              </a:rPr>
              <a:t> </a:t>
            </a:r>
            <a:r>
              <a:rPr lang="en-US" sz="1900" b="1" spc="5" dirty="0" smtClean="0">
                <a:latin typeface="Calibri Light"/>
                <a:cs typeface="Calibri Light"/>
              </a:rPr>
              <a:t>high</a:t>
            </a:r>
            <a:r>
              <a:rPr lang="en-US" sz="1900" b="1" dirty="0" smtClean="0">
                <a:latin typeface="Calibri Light"/>
                <a:cs typeface="Calibri Light"/>
              </a:rPr>
              <a:t> </a:t>
            </a:r>
            <a:r>
              <a:rPr lang="en-US" sz="1900" b="1" spc="-45" dirty="0" smtClean="0">
                <a:latin typeface="Calibri Light"/>
                <a:cs typeface="Calibri Light"/>
              </a:rPr>
              <a:t>GDP,</a:t>
            </a:r>
            <a:r>
              <a:rPr lang="en-US" sz="1900" b="1" spc="55" dirty="0" smtClean="0">
                <a:latin typeface="Calibri Light"/>
                <a:cs typeface="Calibri Light"/>
              </a:rPr>
              <a:t> </a:t>
            </a:r>
            <a:r>
              <a:rPr lang="en-US" sz="1900" b="1" spc="-5" dirty="0" smtClean="0">
                <a:latin typeface="Calibri Light"/>
                <a:cs typeface="Calibri Light"/>
              </a:rPr>
              <a:t>life</a:t>
            </a:r>
            <a:r>
              <a:rPr lang="en-US" sz="1900" b="1" spc="60" dirty="0" smtClean="0">
                <a:latin typeface="Calibri Light"/>
                <a:cs typeface="Calibri Light"/>
              </a:rPr>
              <a:t> </a:t>
            </a:r>
            <a:r>
              <a:rPr lang="en-US" sz="1900" b="1" spc="-10" dirty="0" smtClean="0">
                <a:latin typeface="Calibri Light"/>
                <a:cs typeface="Calibri Light"/>
              </a:rPr>
              <a:t>expectancy,</a:t>
            </a:r>
            <a:r>
              <a:rPr lang="en-US" sz="1900" b="1" spc="55" dirty="0" smtClean="0">
                <a:latin typeface="Calibri Light"/>
                <a:cs typeface="Calibri Light"/>
              </a:rPr>
              <a:t> </a:t>
            </a:r>
            <a:r>
              <a:rPr lang="en-US" sz="1900" b="1" spc="10" dirty="0" smtClean="0">
                <a:latin typeface="Calibri Light"/>
                <a:cs typeface="Calibri Light"/>
              </a:rPr>
              <a:t>and</a:t>
            </a:r>
            <a:r>
              <a:rPr lang="en-US" sz="1900" b="1" spc="70" dirty="0" smtClean="0">
                <a:latin typeface="Calibri Light"/>
                <a:cs typeface="Calibri Light"/>
              </a:rPr>
              <a:t> </a:t>
            </a:r>
            <a:r>
              <a:rPr lang="en-US" sz="1900" b="1" spc="10" dirty="0" smtClean="0">
                <a:latin typeface="Calibri Light"/>
                <a:cs typeface="Calibri Light"/>
              </a:rPr>
              <a:t>urban</a:t>
            </a:r>
            <a:r>
              <a:rPr lang="en-US" sz="1900" b="1" spc="55" dirty="0" smtClean="0">
                <a:latin typeface="Calibri Light"/>
                <a:cs typeface="Calibri Light"/>
              </a:rPr>
              <a:t> </a:t>
            </a:r>
            <a:r>
              <a:rPr lang="en-US" sz="1900" b="1" spc="5" dirty="0" smtClean="0">
                <a:latin typeface="Calibri Light"/>
                <a:cs typeface="Calibri Light"/>
              </a:rPr>
              <a:t>population</a:t>
            </a:r>
            <a:r>
              <a:rPr lang="en-US" sz="1900" b="1" spc="60" dirty="0" smtClean="0">
                <a:latin typeface="Calibri Light"/>
                <a:cs typeface="Calibri Light"/>
              </a:rPr>
              <a:t> </a:t>
            </a:r>
            <a:r>
              <a:rPr lang="en-US" sz="1900" b="1" spc="5" dirty="0" smtClean="0">
                <a:latin typeface="Calibri Light"/>
                <a:cs typeface="Calibri Light"/>
              </a:rPr>
              <a:t>as</a:t>
            </a:r>
            <a:r>
              <a:rPr lang="en-US" sz="1900" b="1" spc="60" dirty="0" smtClean="0">
                <a:latin typeface="Calibri Light"/>
                <a:cs typeface="Calibri Light"/>
              </a:rPr>
              <a:t> </a:t>
            </a:r>
            <a:r>
              <a:rPr lang="en-US" sz="1900" b="1" spc="10" dirty="0" smtClean="0">
                <a:latin typeface="Calibri Light"/>
                <a:cs typeface="Calibri Light"/>
              </a:rPr>
              <a:t>they</a:t>
            </a:r>
            <a:r>
              <a:rPr lang="en-US" sz="1900" b="1" spc="55" dirty="0" smtClean="0">
                <a:latin typeface="Calibri Light"/>
                <a:cs typeface="Calibri Light"/>
              </a:rPr>
              <a:t> </a:t>
            </a:r>
            <a:r>
              <a:rPr lang="en-US" sz="1900" b="1" dirty="0" smtClean="0">
                <a:latin typeface="Calibri Light"/>
                <a:cs typeface="Calibri Light"/>
              </a:rPr>
              <a:t>are</a:t>
            </a:r>
            <a:r>
              <a:rPr lang="en-US" sz="1900" b="1" spc="60" dirty="0" smtClean="0">
                <a:latin typeface="Calibri Light"/>
                <a:cs typeface="Calibri Light"/>
              </a:rPr>
              <a:t> </a:t>
            </a:r>
            <a:r>
              <a:rPr lang="en-US" sz="1900" b="1" spc="-5" dirty="0" smtClean="0">
                <a:latin typeface="Calibri Light"/>
                <a:cs typeface="Calibri Light"/>
              </a:rPr>
              <a:t>forced</a:t>
            </a:r>
            <a:r>
              <a:rPr lang="en-US" sz="1900" b="1" spc="60" dirty="0" smtClean="0">
                <a:latin typeface="Calibri Light"/>
                <a:cs typeface="Calibri Light"/>
              </a:rPr>
              <a:t> </a:t>
            </a:r>
            <a:r>
              <a:rPr lang="en-US" sz="1900" b="1" spc="-5" dirty="0" smtClean="0">
                <a:latin typeface="Calibri Light"/>
                <a:cs typeface="Calibri Light"/>
              </a:rPr>
              <a:t>to</a:t>
            </a:r>
            <a:r>
              <a:rPr lang="en-US" sz="1900" b="1" spc="60" dirty="0" smtClean="0">
                <a:latin typeface="Calibri Light"/>
                <a:cs typeface="Calibri Light"/>
              </a:rPr>
              <a:t> </a:t>
            </a:r>
            <a:r>
              <a:rPr lang="en-US" sz="1900" b="1" spc="5" dirty="0" smtClean="0">
                <a:latin typeface="Calibri Light"/>
                <a:cs typeface="Calibri Light"/>
              </a:rPr>
              <a:t>reduce </a:t>
            </a:r>
            <a:r>
              <a:rPr lang="en-US" sz="1900" b="1" spc="-345" dirty="0" smtClean="0">
                <a:latin typeface="Calibri Light"/>
                <a:cs typeface="Calibri Light"/>
              </a:rPr>
              <a:t> </a:t>
            </a:r>
            <a:r>
              <a:rPr lang="en-US" sz="1900" b="1" spc="5" dirty="0" smtClean="0">
                <a:latin typeface="Calibri Light"/>
                <a:cs typeface="Calibri Light"/>
              </a:rPr>
              <a:t>emissions?</a:t>
            </a:r>
            <a:r>
              <a:rPr lang="en-US" sz="1900" b="1" spc="-5" dirty="0" smtClean="0">
                <a:latin typeface="Calibri Light"/>
                <a:cs typeface="Calibri Light"/>
              </a:rPr>
              <a:t> </a:t>
            </a:r>
            <a:r>
              <a:rPr lang="en-US" sz="1900" b="1" spc="5" dirty="0" smtClean="0">
                <a:latin typeface="Calibri Light"/>
                <a:cs typeface="Calibri Light"/>
              </a:rPr>
              <a:t>Time</a:t>
            </a:r>
            <a:r>
              <a:rPr lang="en-US" sz="1900" b="1" dirty="0" smtClean="0">
                <a:latin typeface="Calibri Light"/>
                <a:cs typeface="Calibri Light"/>
              </a:rPr>
              <a:t> </a:t>
            </a:r>
            <a:r>
              <a:rPr lang="en-US" sz="1900" b="1" spc="5" dirty="0" smtClean="0">
                <a:latin typeface="Calibri Light"/>
                <a:cs typeface="Calibri Light"/>
              </a:rPr>
              <a:t>will</a:t>
            </a:r>
            <a:r>
              <a:rPr lang="en-US" sz="1900" b="1" spc="-10" dirty="0" smtClean="0">
                <a:latin typeface="Calibri Light"/>
                <a:cs typeface="Calibri Light"/>
              </a:rPr>
              <a:t> </a:t>
            </a:r>
            <a:r>
              <a:rPr lang="en-US" sz="1900" b="1" spc="5" dirty="0" smtClean="0">
                <a:latin typeface="Calibri Light"/>
                <a:cs typeface="Calibri Light"/>
              </a:rPr>
              <a:t>only </a:t>
            </a:r>
            <a:r>
              <a:rPr lang="en-US" sz="1900" b="1" dirty="0" smtClean="0">
                <a:latin typeface="Calibri Light"/>
                <a:cs typeface="Calibri Light"/>
              </a:rPr>
              <a:t>tell.</a:t>
            </a:r>
          </a:p>
          <a:p>
            <a:pPr marL="12700" algn="just">
              <a:lnSpc>
                <a:spcPct val="100000"/>
              </a:lnSpc>
              <a:spcBef>
                <a:spcPts val="125"/>
              </a:spcBef>
            </a:pPr>
            <a:endParaRPr lang="en-US" sz="1900" spc="5" dirty="0" smtClean="0">
              <a:latin typeface="Calibri Light"/>
              <a:cs typeface="Calibri Light"/>
            </a:endParaRPr>
          </a:p>
          <a:p>
            <a:pPr marL="12700" algn="just">
              <a:lnSpc>
                <a:spcPct val="100000"/>
              </a:lnSpc>
              <a:spcBef>
                <a:spcPts val="125"/>
              </a:spcBef>
            </a:pPr>
            <a:endParaRPr sz="1900" dirty="0">
              <a:latin typeface="Calibri Light"/>
              <a:cs typeface="Calibri Light"/>
            </a:endParaRPr>
          </a:p>
        </p:txBody>
      </p:sp>
      <p:grpSp>
        <p:nvGrpSpPr>
          <p:cNvPr id="15" name="object 15"/>
          <p:cNvGrpSpPr/>
          <p:nvPr/>
        </p:nvGrpSpPr>
        <p:grpSpPr>
          <a:xfrm>
            <a:off x="534038" y="7133987"/>
            <a:ext cx="13940790" cy="6042660"/>
            <a:chOff x="534038" y="7133987"/>
            <a:chExt cx="13940790" cy="6042660"/>
          </a:xfrm>
        </p:grpSpPr>
        <p:sp>
          <p:nvSpPr>
            <p:cNvPr id="16" name="object 16"/>
            <p:cNvSpPr/>
            <p:nvPr/>
          </p:nvSpPr>
          <p:spPr>
            <a:xfrm>
              <a:off x="553186" y="7445691"/>
              <a:ext cx="13921740" cy="5730875"/>
            </a:xfrm>
            <a:custGeom>
              <a:avLst/>
              <a:gdLst/>
              <a:ahLst/>
              <a:cxnLst/>
              <a:rect l="l" t="t" r="r" b="b"/>
              <a:pathLst>
                <a:path w="13921740" h="5730875">
                  <a:moveTo>
                    <a:pt x="13921169" y="0"/>
                  </a:moveTo>
                  <a:lnTo>
                    <a:pt x="0" y="0"/>
                  </a:lnTo>
                  <a:lnTo>
                    <a:pt x="0" y="307441"/>
                  </a:lnTo>
                  <a:lnTo>
                    <a:pt x="0" y="5730811"/>
                  </a:lnTo>
                  <a:lnTo>
                    <a:pt x="13921169" y="5730811"/>
                  </a:lnTo>
                  <a:lnTo>
                    <a:pt x="13921169" y="307441"/>
                  </a:lnTo>
                  <a:lnTo>
                    <a:pt x="13921169" y="0"/>
                  </a:lnTo>
                  <a:close/>
                </a:path>
              </a:pathLst>
            </a:custGeom>
            <a:solidFill>
              <a:srgbClr val="EBF0DE"/>
            </a:solidFill>
          </p:spPr>
          <p:txBody>
            <a:bodyPr wrap="square" lIns="0" tIns="0" rIns="0" bIns="0" rtlCol="0"/>
            <a:lstStyle/>
            <a:p>
              <a:endParaRPr/>
            </a:p>
          </p:txBody>
        </p:sp>
        <p:sp>
          <p:nvSpPr>
            <p:cNvPr id="17" name="object 17"/>
            <p:cNvSpPr/>
            <p:nvPr/>
          </p:nvSpPr>
          <p:spPr>
            <a:xfrm>
              <a:off x="534038" y="7133987"/>
              <a:ext cx="2628900" cy="619760"/>
            </a:xfrm>
            <a:custGeom>
              <a:avLst/>
              <a:gdLst/>
              <a:ahLst/>
              <a:cxnLst/>
              <a:rect l="l" t="t" r="r" b="b"/>
              <a:pathLst>
                <a:path w="2628900" h="619759">
                  <a:moveTo>
                    <a:pt x="2628703" y="0"/>
                  </a:moveTo>
                  <a:lnTo>
                    <a:pt x="0" y="0"/>
                  </a:lnTo>
                  <a:lnTo>
                    <a:pt x="0" y="619144"/>
                  </a:lnTo>
                  <a:lnTo>
                    <a:pt x="2628703" y="619144"/>
                  </a:lnTo>
                  <a:lnTo>
                    <a:pt x="2628703" y="0"/>
                  </a:lnTo>
                  <a:close/>
                </a:path>
              </a:pathLst>
            </a:custGeom>
            <a:solidFill>
              <a:srgbClr val="0069A0"/>
            </a:solidFill>
          </p:spPr>
          <p:txBody>
            <a:bodyPr wrap="square" lIns="0" tIns="0" rIns="0" bIns="0" rtlCol="0"/>
            <a:lstStyle/>
            <a:p>
              <a:endParaRPr/>
            </a:p>
          </p:txBody>
        </p:sp>
      </p:grpSp>
      <p:sp>
        <p:nvSpPr>
          <p:cNvPr id="18" name="object 18"/>
          <p:cNvSpPr txBox="1"/>
          <p:nvPr/>
        </p:nvSpPr>
        <p:spPr>
          <a:xfrm>
            <a:off x="635380" y="7188486"/>
            <a:ext cx="2426335" cy="464820"/>
          </a:xfrm>
          <a:prstGeom prst="rect">
            <a:avLst/>
          </a:prstGeom>
        </p:spPr>
        <p:txBody>
          <a:bodyPr vert="horz" wrap="square" lIns="0" tIns="16510" rIns="0" bIns="0" rtlCol="0">
            <a:spAutoFit/>
          </a:bodyPr>
          <a:lstStyle/>
          <a:p>
            <a:pPr marL="12700">
              <a:lnSpc>
                <a:spcPct val="100000"/>
              </a:lnSpc>
              <a:spcBef>
                <a:spcPts val="130"/>
              </a:spcBef>
            </a:pPr>
            <a:r>
              <a:rPr sz="2850" spc="5" dirty="0">
                <a:solidFill>
                  <a:srgbClr val="FFFFFF"/>
                </a:solidFill>
                <a:latin typeface="Calibri"/>
                <a:cs typeface="Calibri"/>
              </a:rPr>
              <a:t>METHODOLOGY</a:t>
            </a:r>
            <a:endParaRPr sz="2850" dirty="0">
              <a:latin typeface="Calibri"/>
              <a:cs typeface="Calibri"/>
            </a:endParaRPr>
          </a:p>
        </p:txBody>
      </p:sp>
      <p:sp>
        <p:nvSpPr>
          <p:cNvPr id="19" name="object 19"/>
          <p:cNvSpPr txBox="1"/>
          <p:nvPr/>
        </p:nvSpPr>
        <p:spPr>
          <a:xfrm>
            <a:off x="574522" y="12019907"/>
            <a:ext cx="7572528" cy="898195"/>
          </a:xfrm>
          <a:prstGeom prst="rect">
            <a:avLst/>
          </a:prstGeom>
        </p:spPr>
        <p:txBody>
          <a:bodyPr vert="horz" wrap="square" lIns="0" tIns="12065" rIns="0" bIns="0" rtlCol="0">
            <a:spAutoFit/>
          </a:bodyPr>
          <a:lstStyle/>
          <a:p>
            <a:pPr marL="12700" marR="5080" algn="just">
              <a:lnSpc>
                <a:spcPct val="101499"/>
              </a:lnSpc>
              <a:spcBef>
                <a:spcPts val="95"/>
              </a:spcBef>
            </a:pPr>
            <a:r>
              <a:rPr lang="en-US" sz="1900" b="1" spc="-15" dirty="0" smtClean="0">
                <a:latin typeface="Calibri"/>
                <a:cs typeface="Calibri"/>
              </a:rPr>
              <a:t>Details: </a:t>
            </a:r>
            <a:r>
              <a:rPr lang="en-US" sz="1900" spc="-15" dirty="0" smtClean="0">
                <a:latin typeface="Calibri"/>
                <a:cs typeface="Calibri"/>
              </a:rPr>
              <a:t>The dataset is chosen from time interval of 1990 and 2010. There has been preprocessed, normalized and transformed data has been used for clustering and fitting of data. </a:t>
            </a:r>
            <a:endParaRPr sz="1900" dirty="0">
              <a:latin typeface="Calibri"/>
              <a:cs typeface="Calibri"/>
            </a:endParaRPr>
          </a:p>
        </p:txBody>
      </p:sp>
      <p:sp>
        <p:nvSpPr>
          <p:cNvPr id="20" name="object 20"/>
          <p:cNvSpPr/>
          <p:nvPr/>
        </p:nvSpPr>
        <p:spPr>
          <a:xfrm>
            <a:off x="7146747" y="17680723"/>
            <a:ext cx="7200265" cy="2154555"/>
          </a:xfrm>
          <a:custGeom>
            <a:avLst/>
            <a:gdLst/>
            <a:ahLst/>
            <a:cxnLst/>
            <a:rect l="l" t="t" r="r" b="b"/>
            <a:pathLst>
              <a:path w="7200265" h="2154555">
                <a:moveTo>
                  <a:pt x="7199947" y="0"/>
                </a:moveTo>
                <a:lnTo>
                  <a:pt x="0" y="0"/>
                </a:lnTo>
                <a:lnTo>
                  <a:pt x="0" y="196799"/>
                </a:lnTo>
                <a:lnTo>
                  <a:pt x="0" y="2154237"/>
                </a:lnTo>
                <a:lnTo>
                  <a:pt x="7199947" y="2154237"/>
                </a:lnTo>
                <a:lnTo>
                  <a:pt x="7199947" y="196799"/>
                </a:lnTo>
                <a:lnTo>
                  <a:pt x="7199947" y="0"/>
                </a:lnTo>
                <a:close/>
              </a:path>
            </a:pathLst>
          </a:custGeom>
          <a:solidFill>
            <a:srgbClr val="FADDC6"/>
          </a:solidFill>
        </p:spPr>
        <p:txBody>
          <a:bodyPr wrap="square" lIns="0" tIns="0" rIns="0" bIns="0" rtlCol="0"/>
          <a:lstStyle/>
          <a:p>
            <a:endParaRPr/>
          </a:p>
        </p:txBody>
      </p:sp>
      <p:sp>
        <p:nvSpPr>
          <p:cNvPr id="21" name="object 21"/>
          <p:cNvSpPr txBox="1"/>
          <p:nvPr/>
        </p:nvSpPr>
        <p:spPr>
          <a:xfrm>
            <a:off x="7198769" y="17998419"/>
            <a:ext cx="7054215" cy="1494155"/>
          </a:xfrm>
          <a:prstGeom prst="rect">
            <a:avLst/>
          </a:prstGeom>
        </p:spPr>
        <p:txBody>
          <a:bodyPr vert="horz" wrap="square" lIns="0" tIns="13335" rIns="0" bIns="0" rtlCol="0">
            <a:spAutoFit/>
          </a:bodyPr>
          <a:lstStyle/>
          <a:p>
            <a:pPr marL="283210" indent="-271145">
              <a:lnSpc>
                <a:spcPct val="100000"/>
              </a:lnSpc>
              <a:spcBef>
                <a:spcPts val="105"/>
              </a:spcBef>
              <a:buAutoNum type="arabicPlain"/>
              <a:tabLst>
                <a:tab pos="283845" algn="l"/>
              </a:tabLst>
            </a:pPr>
            <a:r>
              <a:rPr sz="1600" u="sng" spc="-5" dirty="0">
                <a:solidFill>
                  <a:srgbClr val="0000FF"/>
                </a:solidFill>
                <a:uFill>
                  <a:solidFill>
                    <a:srgbClr val="0000FF"/>
                  </a:solidFill>
                </a:uFill>
                <a:latin typeface="Calibri Light"/>
                <a:cs typeface="Calibri Light"/>
                <a:hlinkClick r:id="rId2"/>
              </a:rPr>
              <a:t>https://data.worldbank.org/topic/19</a:t>
            </a:r>
            <a:endParaRPr sz="1600" dirty="0">
              <a:latin typeface="Calibri Light"/>
              <a:cs typeface="Calibri Light"/>
            </a:endParaRPr>
          </a:p>
          <a:p>
            <a:pPr marL="12700" marR="5080">
              <a:lnSpc>
                <a:spcPct val="100000"/>
              </a:lnSpc>
              <a:spcBef>
                <a:spcPts val="10"/>
              </a:spcBef>
              <a:buAutoNum type="arabicPlain"/>
              <a:tabLst>
                <a:tab pos="283845" algn="l"/>
              </a:tabLst>
            </a:pPr>
            <a:r>
              <a:rPr lang="en-US" sz="1600" spc="-20" dirty="0" smtClean="0">
                <a:latin typeface="Calibri Light"/>
                <a:cs typeface="Calibri Light"/>
              </a:rPr>
              <a:t>    </a:t>
            </a:r>
            <a:r>
              <a:rPr sz="1600" spc="-20" dirty="0" smtClean="0">
                <a:latin typeface="Calibri Light"/>
                <a:cs typeface="Calibri Light"/>
              </a:rPr>
              <a:t>MATEBR</a:t>
            </a:r>
            <a:r>
              <a:rPr sz="1600" spc="-20" dirty="0">
                <a:latin typeface="Calibri Light"/>
                <a:cs typeface="Calibri Light"/>
              </a:rPr>
              <a:t>,</a:t>
            </a:r>
            <a:r>
              <a:rPr sz="1600" spc="-10" dirty="0">
                <a:latin typeface="Calibri Light"/>
                <a:cs typeface="Calibri Light"/>
              </a:rPr>
              <a:t> </a:t>
            </a:r>
            <a:r>
              <a:rPr sz="1600" dirty="0">
                <a:latin typeface="Calibri Light"/>
                <a:cs typeface="Calibri Light"/>
              </a:rPr>
              <a:t>R.</a:t>
            </a:r>
            <a:r>
              <a:rPr sz="1600" spc="5" dirty="0">
                <a:latin typeface="Calibri Light"/>
                <a:cs typeface="Calibri Light"/>
              </a:rPr>
              <a:t> </a:t>
            </a:r>
            <a:r>
              <a:rPr sz="1600" spc="-5" dirty="0">
                <a:latin typeface="Calibri Light"/>
                <a:cs typeface="Calibri Light"/>
              </a:rPr>
              <a:t>J.,</a:t>
            </a:r>
            <a:r>
              <a:rPr sz="1600" spc="5" dirty="0">
                <a:latin typeface="Calibri Light"/>
                <a:cs typeface="Calibri Light"/>
              </a:rPr>
              <a:t> &amp;</a:t>
            </a:r>
            <a:r>
              <a:rPr sz="1600" spc="10" dirty="0">
                <a:latin typeface="Calibri Light"/>
                <a:cs typeface="Calibri Light"/>
              </a:rPr>
              <a:t> </a:t>
            </a:r>
            <a:r>
              <a:rPr sz="1600" spc="-10" dirty="0">
                <a:latin typeface="Calibri Light"/>
                <a:cs typeface="Calibri Light"/>
              </a:rPr>
              <a:t>Hirst,</a:t>
            </a:r>
            <a:r>
              <a:rPr sz="1600" spc="5" dirty="0">
                <a:latin typeface="Calibri Light"/>
                <a:cs typeface="Calibri Light"/>
              </a:rPr>
              <a:t> </a:t>
            </a:r>
            <a:r>
              <a:rPr sz="1600" dirty="0">
                <a:latin typeface="Calibri Light"/>
                <a:cs typeface="Calibri Light"/>
              </a:rPr>
              <a:t>A.</a:t>
            </a:r>
            <a:r>
              <a:rPr sz="1600" spc="5" dirty="0">
                <a:latin typeface="Calibri Light"/>
                <a:cs typeface="Calibri Light"/>
              </a:rPr>
              <a:t> </a:t>
            </a:r>
            <a:r>
              <a:rPr sz="1600" dirty="0">
                <a:latin typeface="Calibri Light"/>
                <a:cs typeface="Calibri Light"/>
              </a:rPr>
              <a:t>C.</a:t>
            </a:r>
            <a:r>
              <a:rPr sz="1600" spc="5" dirty="0">
                <a:latin typeface="Calibri Light"/>
                <a:cs typeface="Calibri Light"/>
              </a:rPr>
              <a:t> </a:t>
            </a:r>
            <a:r>
              <a:rPr sz="1600" spc="-5" dirty="0">
                <a:latin typeface="Calibri Light"/>
                <a:cs typeface="Calibri Light"/>
              </a:rPr>
              <a:t>(1999).</a:t>
            </a:r>
            <a:r>
              <a:rPr sz="1600" spc="5" dirty="0">
                <a:latin typeface="Calibri Light"/>
                <a:cs typeface="Calibri Light"/>
              </a:rPr>
              <a:t> </a:t>
            </a:r>
            <a:r>
              <a:rPr sz="1600" spc="-5" dirty="0">
                <a:latin typeface="Calibri Light"/>
                <a:cs typeface="Calibri Light"/>
              </a:rPr>
              <a:t>Climate</a:t>
            </a:r>
            <a:r>
              <a:rPr sz="1600" spc="15" dirty="0">
                <a:latin typeface="Calibri Light"/>
                <a:cs typeface="Calibri Light"/>
              </a:rPr>
              <a:t> </a:t>
            </a:r>
            <a:r>
              <a:rPr sz="1600" spc="-5" dirty="0">
                <a:latin typeface="Calibri Light"/>
                <a:cs typeface="Calibri Light"/>
              </a:rPr>
              <a:t>change feedback</a:t>
            </a:r>
            <a:r>
              <a:rPr sz="1600" spc="10" dirty="0">
                <a:latin typeface="Calibri Light"/>
                <a:cs typeface="Calibri Light"/>
              </a:rPr>
              <a:t> </a:t>
            </a:r>
            <a:r>
              <a:rPr sz="1600" dirty="0">
                <a:latin typeface="Calibri Light"/>
                <a:cs typeface="Calibri Light"/>
              </a:rPr>
              <a:t>on the</a:t>
            </a:r>
            <a:r>
              <a:rPr sz="1600" spc="5" dirty="0">
                <a:latin typeface="Calibri Light"/>
                <a:cs typeface="Calibri Light"/>
              </a:rPr>
              <a:t> </a:t>
            </a:r>
            <a:r>
              <a:rPr sz="1600" spc="-5" dirty="0">
                <a:latin typeface="Calibri Light"/>
                <a:cs typeface="Calibri Light"/>
              </a:rPr>
              <a:t>future</a:t>
            </a:r>
            <a:r>
              <a:rPr sz="1600" spc="10" dirty="0">
                <a:latin typeface="Calibri Light"/>
                <a:cs typeface="Calibri Light"/>
              </a:rPr>
              <a:t> </a:t>
            </a:r>
            <a:r>
              <a:rPr sz="1600" spc="-5" dirty="0">
                <a:latin typeface="Calibri Light"/>
                <a:cs typeface="Calibri Light"/>
              </a:rPr>
              <a:t>oceanic </a:t>
            </a:r>
            <a:r>
              <a:rPr sz="1600" spc="-345" dirty="0">
                <a:latin typeface="Calibri Light"/>
                <a:cs typeface="Calibri Light"/>
              </a:rPr>
              <a:t> </a:t>
            </a:r>
            <a:r>
              <a:rPr sz="1600" spc="-5" dirty="0">
                <a:latin typeface="Calibri Light"/>
                <a:cs typeface="Calibri Light"/>
              </a:rPr>
              <a:t>CO2</a:t>
            </a:r>
            <a:r>
              <a:rPr sz="1600" spc="-20" dirty="0">
                <a:latin typeface="Calibri Light"/>
                <a:cs typeface="Calibri Light"/>
              </a:rPr>
              <a:t> </a:t>
            </a:r>
            <a:r>
              <a:rPr sz="1600" spc="-15" dirty="0">
                <a:latin typeface="Calibri Light"/>
                <a:cs typeface="Calibri Light"/>
              </a:rPr>
              <a:t>uptake.</a:t>
            </a:r>
            <a:r>
              <a:rPr sz="1600" dirty="0">
                <a:latin typeface="Calibri Light"/>
                <a:cs typeface="Calibri Light"/>
              </a:rPr>
              <a:t> </a:t>
            </a:r>
            <a:r>
              <a:rPr sz="1600" spc="-25" dirty="0">
                <a:latin typeface="Calibri Light"/>
                <a:cs typeface="Calibri Light"/>
              </a:rPr>
              <a:t>Tellus</a:t>
            </a:r>
            <a:r>
              <a:rPr sz="1600" spc="15" dirty="0">
                <a:latin typeface="Calibri Light"/>
                <a:cs typeface="Calibri Light"/>
              </a:rPr>
              <a:t> </a:t>
            </a:r>
            <a:r>
              <a:rPr sz="1600" spc="-10" dirty="0">
                <a:latin typeface="Calibri Light"/>
                <a:cs typeface="Calibri Light"/>
              </a:rPr>
              <a:t>B,</a:t>
            </a:r>
            <a:r>
              <a:rPr sz="1600" dirty="0">
                <a:latin typeface="Calibri Light"/>
                <a:cs typeface="Calibri Light"/>
              </a:rPr>
              <a:t> </a:t>
            </a:r>
            <a:r>
              <a:rPr sz="1600" spc="-5" dirty="0">
                <a:latin typeface="Calibri Light"/>
                <a:cs typeface="Calibri Light"/>
              </a:rPr>
              <a:t>51(3),</a:t>
            </a:r>
            <a:r>
              <a:rPr sz="1600" spc="5" dirty="0">
                <a:latin typeface="Calibri Light"/>
                <a:cs typeface="Calibri Light"/>
              </a:rPr>
              <a:t> </a:t>
            </a:r>
            <a:r>
              <a:rPr sz="1600" spc="-5" dirty="0">
                <a:latin typeface="Calibri Light"/>
                <a:cs typeface="Calibri Light"/>
              </a:rPr>
              <a:t>722-733</a:t>
            </a:r>
            <a:endParaRPr sz="1600" dirty="0">
              <a:latin typeface="Calibri Light"/>
              <a:cs typeface="Calibri Light"/>
            </a:endParaRPr>
          </a:p>
          <a:p>
            <a:pPr marL="12700" marR="776605">
              <a:lnSpc>
                <a:spcPct val="100000"/>
              </a:lnSpc>
              <a:spcBef>
                <a:spcPts val="10"/>
              </a:spcBef>
              <a:buAutoNum type="arabicPlain"/>
              <a:tabLst>
                <a:tab pos="283845" algn="l"/>
              </a:tabLst>
            </a:pPr>
            <a:r>
              <a:rPr sz="1600" spc="-15" dirty="0">
                <a:latin typeface="Calibri Light"/>
                <a:cs typeface="Calibri Light"/>
              </a:rPr>
              <a:t>Wu,</a:t>
            </a:r>
            <a:r>
              <a:rPr sz="1600" spc="5" dirty="0">
                <a:latin typeface="Calibri Light"/>
                <a:cs typeface="Calibri Light"/>
              </a:rPr>
              <a:t> </a:t>
            </a:r>
            <a:r>
              <a:rPr sz="1600" spc="-10" dirty="0">
                <a:latin typeface="Calibri Light"/>
                <a:cs typeface="Calibri Light"/>
              </a:rPr>
              <a:t>J.</a:t>
            </a:r>
            <a:r>
              <a:rPr sz="1600" dirty="0">
                <a:latin typeface="Calibri Light"/>
                <a:cs typeface="Calibri Light"/>
              </a:rPr>
              <a:t> (2012).</a:t>
            </a:r>
            <a:r>
              <a:rPr sz="1600" spc="5" dirty="0">
                <a:latin typeface="Calibri Light"/>
                <a:cs typeface="Calibri Light"/>
              </a:rPr>
              <a:t> </a:t>
            </a:r>
            <a:r>
              <a:rPr sz="1600" spc="-5" dirty="0">
                <a:latin typeface="Calibri Light"/>
                <a:cs typeface="Calibri Light"/>
              </a:rPr>
              <a:t>Cluster</a:t>
            </a:r>
            <a:r>
              <a:rPr sz="1600" spc="-15" dirty="0">
                <a:latin typeface="Calibri Light"/>
                <a:cs typeface="Calibri Light"/>
              </a:rPr>
              <a:t> </a:t>
            </a:r>
            <a:r>
              <a:rPr sz="1600" spc="-5" dirty="0">
                <a:latin typeface="Calibri Light"/>
                <a:cs typeface="Calibri Light"/>
              </a:rPr>
              <a:t>analysis</a:t>
            </a:r>
            <a:r>
              <a:rPr sz="1600" spc="10" dirty="0">
                <a:latin typeface="Calibri Light"/>
                <a:cs typeface="Calibri Light"/>
              </a:rPr>
              <a:t> </a:t>
            </a:r>
            <a:r>
              <a:rPr sz="1600" dirty="0">
                <a:latin typeface="Calibri Light"/>
                <a:cs typeface="Calibri Light"/>
              </a:rPr>
              <a:t>and</a:t>
            </a:r>
            <a:r>
              <a:rPr sz="1600" spc="15" dirty="0">
                <a:latin typeface="Calibri Light"/>
                <a:cs typeface="Calibri Light"/>
              </a:rPr>
              <a:t> </a:t>
            </a:r>
            <a:r>
              <a:rPr sz="1600" dirty="0">
                <a:latin typeface="Calibri Light"/>
                <a:cs typeface="Calibri Light"/>
              </a:rPr>
              <a:t>K-means</a:t>
            </a:r>
            <a:r>
              <a:rPr sz="1600" spc="-5" dirty="0">
                <a:latin typeface="Calibri Light"/>
                <a:cs typeface="Calibri Light"/>
              </a:rPr>
              <a:t> clustering: an</a:t>
            </a:r>
            <a:r>
              <a:rPr sz="1600" spc="5" dirty="0">
                <a:latin typeface="Calibri Light"/>
                <a:cs typeface="Calibri Light"/>
              </a:rPr>
              <a:t> </a:t>
            </a:r>
            <a:r>
              <a:rPr sz="1600" spc="-5" dirty="0">
                <a:latin typeface="Calibri Light"/>
                <a:cs typeface="Calibri Light"/>
              </a:rPr>
              <a:t>introduction.</a:t>
            </a:r>
            <a:r>
              <a:rPr sz="1600" spc="5" dirty="0">
                <a:latin typeface="Calibri Light"/>
                <a:cs typeface="Calibri Light"/>
              </a:rPr>
              <a:t> </a:t>
            </a:r>
            <a:r>
              <a:rPr sz="1600" spc="-5" dirty="0">
                <a:latin typeface="Calibri Light"/>
                <a:cs typeface="Calibri Light"/>
              </a:rPr>
              <a:t>In </a:t>
            </a:r>
            <a:r>
              <a:rPr sz="1600" spc="-345" dirty="0">
                <a:latin typeface="Calibri Light"/>
                <a:cs typeface="Calibri Light"/>
              </a:rPr>
              <a:t> </a:t>
            </a:r>
            <a:r>
              <a:rPr sz="1600" spc="-5" dirty="0">
                <a:latin typeface="Calibri Light"/>
                <a:cs typeface="Calibri Light"/>
              </a:rPr>
              <a:t>Advances</a:t>
            </a:r>
            <a:r>
              <a:rPr sz="1600" spc="5" dirty="0">
                <a:latin typeface="Calibri Light"/>
                <a:cs typeface="Calibri Light"/>
              </a:rPr>
              <a:t> </a:t>
            </a:r>
            <a:r>
              <a:rPr sz="1600" dirty="0">
                <a:latin typeface="Calibri Light"/>
                <a:cs typeface="Calibri Light"/>
              </a:rPr>
              <a:t>in</a:t>
            </a:r>
            <a:r>
              <a:rPr sz="1600" spc="15" dirty="0">
                <a:latin typeface="Calibri Light"/>
                <a:cs typeface="Calibri Light"/>
              </a:rPr>
              <a:t> </a:t>
            </a:r>
            <a:r>
              <a:rPr sz="1600" dirty="0">
                <a:latin typeface="Calibri Light"/>
                <a:cs typeface="Calibri Light"/>
              </a:rPr>
              <a:t>K-means </a:t>
            </a:r>
            <a:r>
              <a:rPr sz="1600" spc="-5" dirty="0">
                <a:latin typeface="Calibri Light"/>
                <a:cs typeface="Calibri Light"/>
              </a:rPr>
              <a:t>Clustering </a:t>
            </a:r>
            <a:r>
              <a:rPr sz="1600" dirty="0">
                <a:latin typeface="Calibri Light"/>
                <a:cs typeface="Calibri Light"/>
              </a:rPr>
              <a:t>(pp.</a:t>
            </a:r>
            <a:r>
              <a:rPr sz="1600" spc="5" dirty="0">
                <a:latin typeface="Calibri Light"/>
                <a:cs typeface="Calibri Light"/>
              </a:rPr>
              <a:t> </a:t>
            </a:r>
            <a:r>
              <a:rPr sz="1600" dirty="0">
                <a:latin typeface="Calibri Light"/>
                <a:cs typeface="Calibri Light"/>
              </a:rPr>
              <a:t>1-16).</a:t>
            </a:r>
            <a:r>
              <a:rPr sz="1600" spc="-10" dirty="0">
                <a:latin typeface="Calibri Light"/>
                <a:cs typeface="Calibri Light"/>
              </a:rPr>
              <a:t> </a:t>
            </a:r>
            <a:r>
              <a:rPr sz="1600" spc="-20" dirty="0">
                <a:latin typeface="Calibri Light"/>
                <a:cs typeface="Calibri Light"/>
              </a:rPr>
              <a:t>Springer,</a:t>
            </a:r>
            <a:r>
              <a:rPr sz="1600" spc="5" dirty="0">
                <a:latin typeface="Calibri Light"/>
                <a:cs typeface="Calibri Light"/>
              </a:rPr>
              <a:t> </a:t>
            </a:r>
            <a:r>
              <a:rPr sz="1600" spc="-5" dirty="0">
                <a:latin typeface="Calibri Light"/>
                <a:cs typeface="Calibri Light"/>
              </a:rPr>
              <a:t>Berlin,</a:t>
            </a:r>
            <a:r>
              <a:rPr sz="1600" dirty="0">
                <a:latin typeface="Calibri Light"/>
                <a:cs typeface="Calibri Light"/>
              </a:rPr>
              <a:t> </a:t>
            </a:r>
            <a:r>
              <a:rPr sz="1600" spc="-5" dirty="0">
                <a:latin typeface="Calibri Light"/>
                <a:cs typeface="Calibri Light"/>
              </a:rPr>
              <a:t>Heidelberg.</a:t>
            </a:r>
            <a:endParaRPr sz="1600" dirty="0">
              <a:latin typeface="Calibri Light"/>
              <a:cs typeface="Calibri Light"/>
            </a:endParaRPr>
          </a:p>
          <a:p>
            <a:pPr marL="283845" indent="-271780">
              <a:lnSpc>
                <a:spcPct val="100000"/>
              </a:lnSpc>
              <a:spcBef>
                <a:spcPts val="15"/>
              </a:spcBef>
              <a:buClr>
                <a:srgbClr val="000000"/>
              </a:buClr>
              <a:buAutoNum type="arabicPlain"/>
              <a:tabLst>
                <a:tab pos="284480" algn="l"/>
              </a:tabLst>
            </a:pPr>
            <a:r>
              <a:rPr sz="1600" u="sng" spc="-5" dirty="0">
                <a:solidFill>
                  <a:srgbClr val="0000FF"/>
                </a:solidFill>
                <a:uFill>
                  <a:solidFill>
                    <a:srgbClr val="0000FF"/>
                  </a:solidFill>
                </a:uFill>
                <a:latin typeface="Calibri Light"/>
                <a:cs typeface="Calibri Light"/>
                <a:hlinkClick r:id="rId3"/>
              </a:rPr>
              <a:t>https://scikit-learn.org/stable/modules/generated/sklearn.cluster.KMeans.html</a:t>
            </a:r>
            <a:endParaRPr sz="1600" dirty="0">
              <a:latin typeface="Calibri Light"/>
              <a:cs typeface="Calibri Light"/>
            </a:endParaRPr>
          </a:p>
        </p:txBody>
      </p:sp>
      <p:sp>
        <p:nvSpPr>
          <p:cNvPr id="22" name="object 22"/>
          <p:cNvSpPr/>
          <p:nvPr/>
        </p:nvSpPr>
        <p:spPr>
          <a:xfrm>
            <a:off x="7282922" y="17258377"/>
            <a:ext cx="2474595" cy="619760"/>
          </a:xfrm>
          <a:custGeom>
            <a:avLst/>
            <a:gdLst/>
            <a:ahLst/>
            <a:cxnLst/>
            <a:rect l="l" t="t" r="r" b="b"/>
            <a:pathLst>
              <a:path w="2474595" h="619759">
                <a:moveTo>
                  <a:pt x="2474449" y="0"/>
                </a:moveTo>
                <a:lnTo>
                  <a:pt x="0" y="0"/>
                </a:lnTo>
                <a:lnTo>
                  <a:pt x="0" y="619144"/>
                </a:lnTo>
                <a:lnTo>
                  <a:pt x="2474449" y="619144"/>
                </a:lnTo>
                <a:lnTo>
                  <a:pt x="2474449" y="0"/>
                </a:lnTo>
                <a:close/>
              </a:path>
            </a:pathLst>
          </a:custGeom>
          <a:solidFill>
            <a:srgbClr val="E26C1E"/>
          </a:solidFill>
        </p:spPr>
        <p:txBody>
          <a:bodyPr wrap="square" lIns="0" tIns="0" rIns="0" bIns="0" rtlCol="0"/>
          <a:lstStyle/>
          <a:p>
            <a:endParaRPr/>
          </a:p>
        </p:txBody>
      </p:sp>
      <p:sp>
        <p:nvSpPr>
          <p:cNvPr id="23" name="object 23"/>
          <p:cNvSpPr txBox="1"/>
          <p:nvPr/>
        </p:nvSpPr>
        <p:spPr>
          <a:xfrm>
            <a:off x="7691495" y="17313318"/>
            <a:ext cx="1657985" cy="464820"/>
          </a:xfrm>
          <a:prstGeom prst="rect">
            <a:avLst/>
          </a:prstGeom>
        </p:spPr>
        <p:txBody>
          <a:bodyPr vert="horz" wrap="square" lIns="0" tIns="16510" rIns="0" bIns="0" rtlCol="0">
            <a:spAutoFit/>
          </a:bodyPr>
          <a:lstStyle/>
          <a:p>
            <a:pPr marL="12700">
              <a:lnSpc>
                <a:spcPct val="100000"/>
              </a:lnSpc>
              <a:spcBef>
                <a:spcPts val="130"/>
              </a:spcBef>
            </a:pPr>
            <a:r>
              <a:rPr sz="2850" spc="-10" dirty="0">
                <a:solidFill>
                  <a:srgbClr val="FFFFFF"/>
                </a:solidFill>
                <a:latin typeface="Calibri"/>
                <a:cs typeface="Calibri"/>
              </a:rPr>
              <a:t>References</a:t>
            </a:r>
            <a:endParaRPr sz="2850">
              <a:latin typeface="Calibri"/>
              <a:cs typeface="Calibri"/>
            </a:endParaRPr>
          </a:p>
        </p:txBody>
      </p:sp>
      <p:pic>
        <p:nvPicPr>
          <p:cNvPr id="32" name="object 32"/>
          <p:cNvPicPr/>
          <p:nvPr/>
        </p:nvPicPr>
        <p:blipFill>
          <a:blip r:embed="rId4" cstate="print"/>
          <a:stretch>
            <a:fillRect/>
          </a:stretch>
        </p:blipFill>
        <p:spPr>
          <a:xfrm>
            <a:off x="12622808" y="13576316"/>
            <a:ext cx="1828640" cy="3339862"/>
          </a:xfrm>
          <a:prstGeom prst="rect">
            <a:avLst/>
          </a:prstGeom>
        </p:spPr>
      </p:pic>
      <p:graphicFrame>
        <p:nvGraphicFramePr>
          <p:cNvPr id="33" name="object 33"/>
          <p:cNvGraphicFramePr>
            <a:graphicFrameLocks noGrp="1"/>
          </p:cNvGraphicFramePr>
          <p:nvPr>
            <p:extLst>
              <p:ext uri="{D42A27DB-BD31-4B8C-83A1-F6EECF244321}">
                <p14:modId xmlns:p14="http://schemas.microsoft.com/office/powerpoint/2010/main" val="913627289"/>
              </p:ext>
            </p:extLst>
          </p:nvPr>
        </p:nvGraphicFramePr>
        <p:xfrm>
          <a:off x="609980" y="13437467"/>
          <a:ext cx="7765670" cy="2434207"/>
        </p:xfrm>
        <a:graphic>
          <a:graphicData uri="http://schemas.openxmlformats.org/drawingml/2006/table">
            <a:tbl>
              <a:tblPr firstRow="1" bandRow="1">
                <a:tableStyleId>{2D5ABB26-0587-4C30-8999-92F81FD0307C}</a:tableStyleId>
              </a:tblPr>
              <a:tblGrid>
                <a:gridCol w="1288670">
                  <a:extLst>
                    <a:ext uri="{9D8B030D-6E8A-4147-A177-3AD203B41FA5}">
                      <a16:colId xmlns:a16="http://schemas.microsoft.com/office/drawing/2014/main" val="20000"/>
                    </a:ext>
                  </a:extLst>
                </a:gridCol>
                <a:gridCol w="33528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933437">
                <a:tc>
                  <a:txBody>
                    <a:bodyPr/>
                    <a:lstStyle/>
                    <a:p>
                      <a:pPr marL="64135">
                        <a:lnSpc>
                          <a:spcPct val="100000"/>
                        </a:lnSpc>
                        <a:spcBef>
                          <a:spcPts val="170"/>
                        </a:spcBef>
                      </a:pPr>
                      <a:r>
                        <a:rPr sz="2200" b="1" dirty="0">
                          <a:latin typeface="Calibri"/>
                          <a:cs typeface="Calibri"/>
                        </a:rPr>
                        <a:t>Cluster</a:t>
                      </a:r>
                      <a:r>
                        <a:rPr sz="2200" b="1" spc="-25" dirty="0">
                          <a:latin typeface="Calibri"/>
                          <a:cs typeface="Calibri"/>
                        </a:rPr>
                        <a:t> </a:t>
                      </a:r>
                      <a:r>
                        <a:rPr sz="2200" b="1" spc="10" dirty="0">
                          <a:latin typeface="Calibri"/>
                          <a:cs typeface="Calibri"/>
                        </a:rPr>
                        <a:t>Number</a:t>
                      </a:r>
                      <a:endParaRPr sz="220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19050">
                      <a:solidFill>
                        <a:srgbClr val="4F81BC"/>
                      </a:solidFill>
                      <a:prstDash val="solid"/>
                    </a:lnB>
                  </a:tcPr>
                </a:tc>
                <a:tc>
                  <a:txBody>
                    <a:bodyPr/>
                    <a:lstStyle/>
                    <a:p>
                      <a:pPr marL="64135" marR="323215">
                        <a:lnSpc>
                          <a:spcPct val="101499"/>
                        </a:lnSpc>
                        <a:spcBef>
                          <a:spcPts val="140"/>
                        </a:spcBef>
                      </a:pPr>
                      <a:r>
                        <a:rPr lang="en-US" sz="2200" b="1" spc="-30" dirty="0" smtClean="0">
                          <a:latin typeface="Cambria Math"/>
                          <a:cs typeface="Cambria Math"/>
                        </a:rPr>
                        <a:t>𝐶𝑂</a:t>
                      </a:r>
                      <a:r>
                        <a:rPr lang="en-US" sz="2200" b="1" spc="-44" baseline="-15220" dirty="0" smtClean="0">
                          <a:latin typeface="Cambria Math"/>
                          <a:cs typeface="Cambria Math"/>
                        </a:rPr>
                        <a:t>2</a:t>
                      </a:r>
                      <a:r>
                        <a:rPr sz="2200" b="1" spc="-25" dirty="0" smtClean="0">
                          <a:latin typeface="Calibri"/>
                          <a:cs typeface="Calibri"/>
                        </a:rPr>
                        <a:t> </a:t>
                      </a:r>
                      <a:r>
                        <a:rPr sz="2200" b="1" spc="10" dirty="0">
                          <a:latin typeface="Calibri"/>
                          <a:cs typeface="Calibri"/>
                        </a:rPr>
                        <a:t>Emissions</a:t>
                      </a:r>
                      <a:r>
                        <a:rPr sz="2200" b="1" spc="-25" dirty="0">
                          <a:latin typeface="Calibri"/>
                          <a:cs typeface="Calibri"/>
                        </a:rPr>
                        <a:t> </a:t>
                      </a:r>
                      <a:r>
                        <a:rPr sz="2200" b="1" spc="5" dirty="0">
                          <a:latin typeface="Calibri"/>
                          <a:cs typeface="Calibri"/>
                        </a:rPr>
                        <a:t>(metric </a:t>
                      </a:r>
                      <a:r>
                        <a:rPr sz="2200" b="1" spc="-355" dirty="0">
                          <a:latin typeface="Calibri"/>
                          <a:cs typeface="Calibri"/>
                        </a:rPr>
                        <a:t> </a:t>
                      </a:r>
                      <a:r>
                        <a:rPr sz="2200" b="1" spc="5" dirty="0">
                          <a:latin typeface="Calibri"/>
                          <a:cs typeface="Calibri"/>
                        </a:rPr>
                        <a:t>tons</a:t>
                      </a:r>
                      <a:r>
                        <a:rPr sz="2200" b="1" spc="-5" dirty="0">
                          <a:latin typeface="Calibri"/>
                          <a:cs typeface="Calibri"/>
                        </a:rPr>
                        <a:t> </a:t>
                      </a:r>
                      <a:r>
                        <a:rPr sz="2200" b="1" spc="10" dirty="0">
                          <a:latin typeface="Calibri"/>
                          <a:cs typeface="Calibri"/>
                        </a:rPr>
                        <a:t>per</a:t>
                      </a:r>
                      <a:r>
                        <a:rPr sz="2200" b="1" dirty="0">
                          <a:latin typeface="Calibri"/>
                          <a:cs typeface="Calibri"/>
                        </a:rPr>
                        <a:t> </a:t>
                      </a:r>
                      <a:r>
                        <a:rPr sz="2200" b="1" spc="5" dirty="0">
                          <a:latin typeface="Calibri"/>
                          <a:cs typeface="Calibri"/>
                        </a:rPr>
                        <a:t>capita)</a:t>
                      </a:r>
                      <a:endParaRPr sz="2200" dirty="0">
                        <a:latin typeface="Calibri"/>
                        <a:cs typeface="Calibri"/>
                      </a:endParaRPr>
                    </a:p>
                  </a:txBody>
                  <a:tcPr marL="0" marR="0" marT="17780" marB="0">
                    <a:lnL w="9525">
                      <a:solidFill>
                        <a:srgbClr val="4F81BC"/>
                      </a:solidFill>
                      <a:prstDash val="solid"/>
                    </a:lnL>
                    <a:lnR w="9525">
                      <a:solidFill>
                        <a:srgbClr val="4F81BC"/>
                      </a:solidFill>
                      <a:prstDash val="solid"/>
                    </a:lnR>
                    <a:lnT w="9525">
                      <a:solidFill>
                        <a:srgbClr val="4F81BC"/>
                      </a:solidFill>
                      <a:prstDash val="solid"/>
                    </a:lnT>
                    <a:lnB w="19050">
                      <a:solidFill>
                        <a:srgbClr val="4F81BC"/>
                      </a:solidFill>
                      <a:prstDash val="solid"/>
                    </a:lnB>
                  </a:tcPr>
                </a:tc>
                <a:tc>
                  <a:txBody>
                    <a:bodyPr/>
                    <a:lstStyle/>
                    <a:p>
                      <a:pPr marL="64135" marR="175260">
                        <a:lnSpc>
                          <a:spcPct val="101499"/>
                        </a:lnSpc>
                        <a:spcBef>
                          <a:spcPts val="140"/>
                        </a:spcBef>
                      </a:pPr>
                      <a:r>
                        <a:rPr sz="2200" b="1" spc="5" dirty="0">
                          <a:latin typeface="Calibri"/>
                          <a:cs typeface="Calibri"/>
                        </a:rPr>
                        <a:t>Gross</a:t>
                      </a:r>
                      <a:r>
                        <a:rPr sz="2200" b="1" spc="-30" dirty="0">
                          <a:latin typeface="Calibri"/>
                          <a:cs typeface="Calibri"/>
                        </a:rPr>
                        <a:t> </a:t>
                      </a:r>
                      <a:r>
                        <a:rPr sz="2200" b="1" spc="5" dirty="0">
                          <a:latin typeface="Calibri"/>
                          <a:cs typeface="Calibri"/>
                        </a:rPr>
                        <a:t>Domestic</a:t>
                      </a:r>
                      <a:r>
                        <a:rPr sz="2200" b="1" spc="-25" dirty="0">
                          <a:latin typeface="Calibri"/>
                          <a:cs typeface="Calibri"/>
                        </a:rPr>
                        <a:t> </a:t>
                      </a:r>
                      <a:r>
                        <a:rPr sz="2200" b="1" spc="5" dirty="0">
                          <a:latin typeface="Calibri"/>
                          <a:cs typeface="Calibri"/>
                        </a:rPr>
                        <a:t>product </a:t>
                      </a:r>
                      <a:r>
                        <a:rPr sz="2200" b="1" spc="-355" dirty="0">
                          <a:latin typeface="Calibri"/>
                          <a:cs typeface="Calibri"/>
                        </a:rPr>
                        <a:t> </a:t>
                      </a:r>
                      <a:r>
                        <a:rPr sz="2200" b="1" spc="5" dirty="0">
                          <a:latin typeface="Calibri"/>
                          <a:cs typeface="Calibri"/>
                        </a:rPr>
                        <a:t>(GDP)</a:t>
                      </a:r>
                      <a:endParaRPr sz="2200">
                        <a:latin typeface="Calibri"/>
                        <a:cs typeface="Calibri"/>
                      </a:endParaRPr>
                    </a:p>
                  </a:txBody>
                  <a:tcPr marL="0" marR="0" marT="17780" marB="0">
                    <a:lnL w="9525">
                      <a:solidFill>
                        <a:srgbClr val="4F81BC"/>
                      </a:solidFill>
                      <a:prstDash val="solid"/>
                    </a:lnL>
                    <a:lnR w="9525">
                      <a:solidFill>
                        <a:srgbClr val="4F81BC"/>
                      </a:solidFill>
                      <a:prstDash val="solid"/>
                    </a:lnR>
                    <a:lnT w="9525">
                      <a:solidFill>
                        <a:srgbClr val="4F81BC"/>
                      </a:solidFill>
                      <a:prstDash val="solid"/>
                    </a:lnT>
                    <a:lnB w="19050">
                      <a:solidFill>
                        <a:srgbClr val="4F81BC"/>
                      </a:solidFill>
                      <a:prstDash val="solid"/>
                    </a:lnB>
                  </a:tcPr>
                </a:tc>
                <a:extLst>
                  <a:ext uri="{0D108BD9-81ED-4DB2-BD59-A6C34878D82A}">
                    <a16:rowId xmlns:a16="http://schemas.microsoft.com/office/drawing/2014/main" val="10000"/>
                  </a:ext>
                </a:extLst>
              </a:tr>
              <a:tr h="500299">
                <a:tc>
                  <a:txBody>
                    <a:bodyPr/>
                    <a:lstStyle/>
                    <a:p>
                      <a:pPr marL="64135">
                        <a:lnSpc>
                          <a:spcPct val="100000"/>
                        </a:lnSpc>
                        <a:spcBef>
                          <a:spcPts val="170"/>
                        </a:spcBef>
                      </a:pPr>
                      <a:r>
                        <a:rPr sz="2200" dirty="0">
                          <a:latin typeface="Calibri"/>
                          <a:cs typeface="Calibri"/>
                        </a:rPr>
                        <a:t>1</a:t>
                      </a:r>
                      <a:endParaRPr sz="2200">
                        <a:latin typeface="Calibri"/>
                        <a:cs typeface="Calibri"/>
                      </a:endParaRPr>
                    </a:p>
                  </a:txBody>
                  <a:tcPr marL="0" marR="0" marT="21590" marB="0">
                    <a:lnL w="9525">
                      <a:solidFill>
                        <a:srgbClr val="4F81BC"/>
                      </a:solidFill>
                      <a:prstDash val="solid"/>
                    </a:lnL>
                    <a:lnR w="9525">
                      <a:solidFill>
                        <a:srgbClr val="4F81BC"/>
                      </a:solidFill>
                      <a:prstDash val="solid"/>
                    </a:lnR>
                    <a:lnT w="19050">
                      <a:solidFill>
                        <a:srgbClr val="4F81BC"/>
                      </a:solidFill>
                      <a:prstDash val="solid"/>
                    </a:lnT>
                    <a:lnB w="9525">
                      <a:solidFill>
                        <a:srgbClr val="4F81BC"/>
                      </a:solidFill>
                      <a:prstDash val="solid"/>
                    </a:lnB>
                    <a:solidFill>
                      <a:srgbClr val="DBE5F1"/>
                    </a:solidFill>
                  </a:tcPr>
                </a:tc>
                <a:tc>
                  <a:txBody>
                    <a:bodyPr/>
                    <a:lstStyle/>
                    <a:p>
                      <a:pPr marL="64135">
                        <a:lnSpc>
                          <a:spcPct val="100000"/>
                        </a:lnSpc>
                        <a:spcBef>
                          <a:spcPts val="170"/>
                        </a:spcBef>
                      </a:pPr>
                      <a:r>
                        <a:rPr lang="en-US" sz="2200" spc="5" dirty="0" smtClean="0">
                          <a:latin typeface="Calibri"/>
                          <a:cs typeface="Calibri"/>
                        </a:rPr>
                        <a:t>8.64</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19050">
                      <a:solidFill>
                        <a:srgbClr val="4F81BC"/>
                      </a:solidFill>
                      <a:prstDash val="solid"/>
                    </a:lnT>
                    <a:lnB w="9525">
                      <a:solidFill>
                        <a:srgbClr val="4F81BC"/>
                      </a:solidFill>
                      <a:prstDash val="solid"/>
                    </a:lnB>
                    <a:solidFill>
                      <a:srgbClr val="DBE5F1"/>
                    </a:solidFill>
                  </a:tcPr>
                </a:tc>
                <a:tc>
                  <a:txBody>
                    <a:bodyPr/>
                    <a:lstStyle/>
                    <a:p>
                      <a:pPr marL="64135">
                        <a:lnSpc>
                          <a:spcPct val="100000"/>
                        </a:lnSpc>
                        <a:spcBef>
                          <a:spcPts val="170"/>
                        </a:spcBef>
                      </a:pPr>
                      <a:r>
                        <a:rPr lang="en-US" sz="2200" spc="5" dirty="0" smtClean="0">
                          <a:latin typeface="Calibri"/>
                          <a:cs typeface="Calibri"/>
                        </a:rPr>
                        <a:t>42536</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19050">
                      <a:solidFill>
                        <a:srgbClr val="4F81BC"/>
                      </a:solidFill>
                      <a:prstDash val="solid"/>
                    </a:lnT>
                    <a:lnB w="9525">
                      <a:solidFill>
                        <a:srgbClr val="4F81BC"/>
                      </a:solidFill>
                      <a:prstDash val="solid"/>
                    </a:lnB>
                    <a:solidFill>
                      <a:srgbClr val="DBE5F1"/>
                    </a:solidFill>
                  </a:tcPr>
                </a:tc>
                <a:extLst>
                  <a:ext uri="{0D108BD9-81ED-4DB2-BD59-A6C34878D82A}">
                    <a16:rowId xmlns:a16="http://schemas.microsoft.com/office/drawing/2014/main" val="10001"/>
                  </a:ext>
                </a:extLst>
              </a:tr>
              <a:tr h="500299">
                <a:tc>
                  <a:txBody>
                    <a:bodyPr/>
                    <a:lstStyle/>
                    <a:p>
                      <a:pPr marL="64135">
                        <a:lnSpc>
                          <a:spcPct val="100000"/>
                        </a:lnSpc>
                        <a:spcBef>
                          <a:spcPts val="170"/>
                        </a:spcBef>
                      </a:pPr>
                      <a:r>
                        <a:rPr sz="2200" dirty="0">
                          <a:latin typeface="Calibri"/>
                          <a:cs typeface="Calibri"/>
                        </a:rPr>
                        <a:t>2</a:t>
                      </a: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tcPr>
                </a:tc>
                <a:tc>
                  <a:txBody>
                    <a:bodyPr/>
                    <a:lstStyle/>
                    <a:p>
                      <a:pPr marL="64135">
                        <a:lnSpc>
                          <a:spcPct val="100000"/>
                        </a:lnSpc>
                        <a:spcBef>
                          <a:spcPts val="170"/>
                        </a:spcBef>
                      </a:pPr>
                      <a:r>
                        <a:rPr lang="en-US" sz="2200" spc="5" dirty="0" smtClean="0">
                          <a:latin typeface="Calibri"/>
                          <a:cs typeface="Calibri"/>
                        </a:rPr>
                        <a:t>3.87</a:t>
                      </a:r>
                      <a:r>
                        <a:rPr sz="2200" spc="5" dirty="0" smtClean="0">
                          <a:latin typeface="Calibri"/>
                          <a:cs typeface="Calibri"/>
                        </a:rPr>
                        <a:t>(64</a:t>
                      </a:r>
                      <a:r>
                        <a:rPr sz="2200" spc="5" dirty="0">
                          <a:latin typeface="Calibri"/>
                          <a:cs typeface="Calibri"/>
                        </a:rPr>
                        <a:t>%)</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tcPr>
                </a:tc>
                <a:tc>
                  <a:txBody>
                    <a:bodyPr/>
                    <a:lstStyle/>
                    <a:p>
                      <a:pPr marL="64135">
                        <a:lnSpc>
                          <a:spcPct val="100000"/>
                        </a:lnSpc>
                        <a:spcBef>
                          <a:spcPts val="170"/>
                        </a:spcBef>
                      </a:pPr>
                      <a:r>
                        <a:rPr lang="en-US" sz="2200" spc="5" dirty="0" smtClean="0">
                          <a:latin typeface="Calibri"/>
                          <a:cs typeface="Calibri"/>
                        </a:rPr>
                        <a:t>6524</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tcPr>
                </a:tc>
                <a:extLst>
                  <a:ext uri="{0D108BD9-81ED-4DB2-BD59-A6C34878D82A}">
                    <a16:rowId xmlns:a16="http://schemas.microsoft.com/office/drawing/2014/main" val="10002"/>
                  </a:ext>
                </a:extLst>
              </a:tr>
              <a:tr h="500172">
                <a:tc>
                  <a:txBody>
                    <a:bodyPr/>
                    <a:lstStyle/>
                    <a:p>
                      <a:pPr marL="64135">
                        <a:lnSpc>
                          <a:spcPct val="100000"/>
                        </a:lnSpc>
                        <a:spcBef>
                          <a:spcPts val="170"/>
                        </a:spcBef>
                      </a:pPr>
                      <a:r>
                        <a:rPr sz="2200" dirty="0">
                          <a:latin typeface="Calibri"/>
                          <a:cs typeface="Calibri"/>
                        </a:rPr>
                        <a:t>3</a:t>
                      </a:r>
                      <a:endParaRPr sz="220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solidFill>
                      <a:srgbClr val="DBE5F1"/>
                    </a:solidFill>
                  </a:tcPr>
                </a:tc>
                <a:tc>
                  <a:txBody>
                    <a:bodyPr/>
                    <a:lstStyle/>
                    <a:p>
                      <a:pPr marL="64135">
                        <a:lnSpc>
                          <a:spcPct val="100000"/>
                        </a:lnSpc>
                        <a:spcBef>
                          <a:spcPts val="170"/>
                        </a:spcBef>
                      </a:pPr>
                      <a:r>
                        <a:rPr lang="en-US" sz="2200" spc="5" dirty="0" smtClean="0">
                          <a:latin typeface="Calibri"/>
                          <a:cs typeface="Calibri"/>
                        </a:rPr>
                        <a:t>5.12</a:t>
                      </a:r>
                      <a:r>
                        <a:rPr sz="2200" spc="-40" dirty="0" smtClean="0">
                          <a:latin typeface="Calibri"/>
                          <a:cs typeface="Calibri"/>
                        </a:rPr>
                        <a:t> </a:t>
                      </a:r>
                      <a:r>
                        <a:rPr sz="2200" spc="5" dirty="0">
                          <a:latin typeface="Calibri"/>
                          <a:cs typeface="Calibri"/>
                        </a:rPr>
                        <a:t>(65%)</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solidFill>
                      <a:srgbClr val="DBE5F1"/>
                    </a:solidFill>
                  </a:tcPr>
                </a:tc>
                <a:tc>
                  <a:txBody>
                    <a:bodyPr/>
                    <a:lstStyle/>
                    <a:p>
                      <a:pPr marL="64135">
                        <a:lnSpc>
                          <a:spcPct val="100000"/>
                        </a:lnSpc>
                        <a:spcBef>
                          <a:spcPts val="170"/>
                        </a:spcBef>
                      </a:pPr>
                      <a:r>
                        <a:rPr lang="en-US" sz="2200" spc="5" dirty="0" smtClean="0">
                          <a:latin typeface="Calibri"/>
                          <a:cs typeface="Calibri"/>
                        </a:rPr>
                        <a:t>2413</a:t>
                      </a:r>
                      <a:endParaRPr sz="2200" dirty="0">
                        <a:latin typeface="Calibri"/>
                        <a:cs typeface="Calibri"/>
                      </a:endParaRPr>
                    </a:p>
                  </a:txBody>
                  <a:tcPr marL="0" marR="0" marT="21590" marB="0">
                    <a:lnL w="9525">
                      <a:solidFill>
                        <a:srgbClr val="4F81BC"/>
                      </a:solidFill>
                      <a:prstDash val="solid"/>
                    </a:lnL>
                    <a:lnR w="9525">
                      <a:solidFill>
                        <a:srgbClr val="4F81BC"/>
                      </a:solidFill>
                      <a:prstDash val="solid"/>
                    </a:lnR>
                    <a:lnT w="9525">
                      <a:solidFill>
                        <a:srgbClr val="4F81BC"/>
                      </a:solidFill>
                      <a:prstDash val="solid"/>
                    </a:lnT>
                    <a:lnB w="9525">
                      <a:solidFill>
                        <a:srgbClr val="4F81BC"/>
                      </a:solidFill>
                      <a:prstDash val="solid"/>
                    </a:lnB>
                    <a:solidFill>
                      <a:srgbClr val="DBE5F1"/>
                    </a:solidFill>
                  </a:tcPr>
                </a:tc>
                <a:extLst>
                  <a:ext uri="{0D108BD9-81ED-4DB2-BD59-A6C34878D82A}">
                    <a16:rowId xmlns:a16="http://schemas.microsoft.com/office/drawing/2014/main" val="10003"/>
                  </a:ext>
                </a:extLst>
              </a:tr>
            </a:tbl>
          </a:graphicData>
        </a:graphic>
      </p:graphicFrame>
      <p:graphicFrame>
        <p:nvGraphicFramePr>
          <p:cNvPr id="34" name="object 34"/>
          <p:cNvGraphicFramePr>
            <a:graphicFrameLocks noGrp="1"/>
          </p:cNvGraphicFramePr>
          <p:nvPr>
            <p:extLst>
              <p:ext uri="{D42A27DB-BD31-4B8C-83A1-F6EECF244321}">
                <p14:modId xmlns:p14="http://schemas.microsoft.com/office/powerpoint/2010/main" val="3807957718"/>
              </p:ext>
            </p:extLst>
          </p:nvPr>
        </p:nvGraphicFramePr>
        <p:xfrm>
          <a:off x="12568038" y="13344480"/>
          <a:ext cx="1883410" cy="276593"/>
        </p:xfrm>
        <a:graphic>
          <a:graphicData uri="http://schemas.openxmlformats.org/drawingml/2006/table">
            <a:tbl>
              <a:tblPr firstRow="1" bandRow="1">
                <a:tableStyleId>{2D5ABB26-0587-4C30-8999-92F81FD0307C}</a:tableStyleId>
              </a:tblPr>
              <a:tblGrid>
                <a:gridCol w="941705">
                  <a:extLst>
                    <a:ext uri="{9D8B030D-6E8A-4147-A177-3AD203B41FA5}">
                      <a16:colId xmlns:a16="http://schemas.microsoft.com/office/drawing/2014/main" val="20000"/>
                    </a:ext>
                  </a:extLst>
                </a:gridCol>
                <a:gridCol w="941705">
                  <a:extLst>
                    <a:ext uri="{9D8B030D-6E8A-4147-A177-3AD203B41FA5}">
                      <a16:colId xmlns:a16="http://schemas.microsoft.com/office/drawing/2014/main" val="20001"/>
                    </a:ext>
                  </a:extLst>
                </a:gridCol>
              </a:tblGrid>
              <a:tr h="276593">
                <a:tc>
                  <a:txBody>
                    <a:bodyPr/>
                    <a:lstStyle/>
                    <a:p>
                      <a:pPr marL="64135">
                        <a:lnSpc>
                          <a:spcPct val="100000"/>
                        </a:lnSpc>
                        <a:spcBef>
                          <a:spcPts val="160"/>
                        </a:spcBef>
                      </a:pPr>
                      <a:r>
                        <a:rPr sz="1400" b="1" spc="-35" dirty="0">
                          <a:solidFill>
                            <a:srgbClr val="FFFFFF"/>
                          </a:solidFill>
                          <a:latin typeface="Calibri"/>
                          <a:cs typeface="Calibri"/>
                        </a:rPr>
                        <a:t>Year</a:t>
                      </a:r>
                      <a:endParaRPr sz="1400" dirty="0">
                        <a:latin typeface="Calibri"/>
                        <a:cs typeface="Calibri"/>
                      </a:endParaRPr>
                    </a:p>
                  </a:txBody>
                  <a:tcPr marL="0" marR="0" marT="20320"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4F81BC"/>
                    </a:solidFill>
                  </a:tcPr>
                </a:tc>
                <a:tc>
                  <a:txBody>
                    <a:bodyPr/>
                    <a:lstStyle/>
                    <a:p>
                      <a:pPr marL="64135">
                        <a:lnSpc>
                          <a:spcPct val="100000"/>
                        </a:lnSpc>
                        <a:spcBef>
                          <a:spcPts val="160"/>
                        </a:spcBef>
                      </a:pPr>
                      <a:r>
                        <a:rPr sz="1400" b="1" spc="-10" dirty="0">
                          <a:solidFill>
                            <a:srgbClr val="FFFFFF"/>
                          </a:solidFill>
                          <a:latin typeface="Calibri"/>
                          <a:cs typeface="Calibri"/>
                        </a:rPr>
                        <a:t>Prediction</a:t>
                      </a:r>
                      <a:endParaRPr sz="1400" dirty="0">
                        <a:latin typeface="Calibri"/>
                        <a:cs typeface="Calibri"/>
                      </a:endParaRPr>
                    </a:p>
                  </a:txBody>
                  <a:tcPr marL="0" marR="0" marT="20320" marB="0">
                    <a:lnL w="9525">
                      <a:solidFill>
                        <a:srgbClr val="FFFFFF"/>
                      </a:solidFill>
                      <a:prstDash val="solid"/>
                    </a:lnL>
                    <a:lnR w="9525">
                      <a:solidFill>
                        <a:srgbClr val="FFFFFF"/>
                      </a:solidFill>
                      <a:prstDash val="solid"/>
                    </a:lnR>
                    <a:lnT w="9525">
                      <a:solidFill>
                        <a:srgbClr val="FFFFFF"/>
                      </a:solidFill>
                      <a:prstDash val="solid"/>
                    </a:lnT>
                    <a:lnB w="28575">
                      <a:solidFill>
                        <a:srgbClr val="FFFFFF"/>
                      </a:solidFill>
                      <a:prstDash val="solid"/>
                    </a:lnB>
                    <a:solidFill>
                      <a:srgbClr val="4F81BC"/>
                    </a:solidFill>
                  </a:tcPr>
                </a:tc>
                <a:extLst>
                  <a:ext uri="{0D108BD9-81ED-4DB2-BD59-A6C34878D82A}">
                    <a16:rowId xmlns:a16="http://schemas.microsoft.com/office/drawing/2014/main" val="10000"/>
                  </a:ext>
                </a:extLst>
              </a:tr>
            </a:tbl>
          </a:graphicData>
        </a:graphic>
      </p:graphicFrame>
      <p:sp>
        <p:nvSpPr>
          <p:cNvPr id="36" name="object 36"/>
          <p:cNvSpPr txBox="1"/>
          <p:nvPr/>
        </p:nvSpPr>
        <p:spPr>
          <a:xfrm>
            <a:off x="7164586" y="6054305"/>
            <a:ext cx="3661654" cy="568745"/>
          </a:xfrm>
          <a:prstGeom prst="rect">
            <a:avLst/>
          </a:prstGeom>
        </p:spPr>
        <p:txBody>
          <a:bodyPr vert="horz" wrap="square" lIns="0" tIns="14605" rIns="0" bIns="0" rtlCol="0">
            <a:spAutoFit/>
          </a:bodyPr>
          <a:lstStyle/>
          <a:p>
            <a:pPr marL="12700">
              <a:lnSpc>
                <a:spcPct val="100000"/>
              </a:lnSpc>
              <a:spcBef>
                <a:spcPts val="115"/>
              </a:spcBef>
            </a:pPr>
            <a:r>
              <a:rPr dirty="0" smtClean="0">
                <a:latin typeface="Calibri"/>
                <a:cs typeface="Calibri"/>
              </a:rPr>
              <a:t>Fig</a:t>
            </a:r>
            <a:r>
              <a:rPr spc="5" dirty="0" smtClean="0">
                <a:latin typeface="Calibri"/>
                <a:cs typeface="Calibri"/>
              </a:rPr>
              <a:t> </a:t>
            </a:r>
            <a:r>
              <a:rPr dirty="0">
                <a:latin typeface="Calibri"/>
                <a:cs typeface="Calibri"/>
              </a:rPr>
              <a:t>1</a:t>
            </a:r>
            <a:r>
              <a:rPr dirty="0" smtClean="0">
                <a:latin typeface="Calibri"/>
                <a:cs typeface="Calibri"/>
              </a:rPr>
              <a:t>:</a:t>
            </a:r>
            <a:r>
              <a:rPr lang="en-US" dirty="0" smtClean="0">
                <a:latin typeface="Calibri"/>
                <a:cs typeface="Calibri"/>
              </a:rPr>
              <a:t> </a:t>
            </a:r>
            <a:r>
              <a:rPr lang="en-US" b="1" spc="-30" dirty="0" smtClean="0">
                <a:latin typeface="Cambria Math"/>
                <a:cs typeface="Cambria Math"/>
              </a:rPr>
              <a:t>𝐶𝑂</a:t>
            </a:r>
            <a:r>
              <a:rPr lang="en-US" sz="2000" b="1" spc="-44" baseline="-15220" dirty="0" smtClean="0">
                <a:latin typeface="Cambria Math"/>
                <a:cs typeface="Cambria Math"/>
              </a:rPr>
              <a:t>2</a:t>
            </a:r>
            <a:r>
              <a:rPr spc="10" dirty="0" smtClean="0">
                <a:latin typeface="Calibri"/>
                <a:cs typeface="Calibri"/>
              </a:rPr>
              <a:t> </a:t>
            </a:r>
            <a:r>
              <a:rPr dirty="0" smtClean="0">
                <a:latin typeface="Calibri"/>
                <a:cs typeface="Calibri"/>
              </a:rPr>
              <a:t>emission</a:t>
            </a:r>
            <a:r>
              <a:rPr lang="en-US" dirty="0" smtClean="0">
                <a:latin typeface="Calibri"/>
                <a:cs typeface="Calibri"/>
              </a:rPr>
              <a:t> (averaged)</a:t>
            </a:r>
            <a:r>
              <a:rPr lang="en-US" dirty="0">
                <a:latin typeface="Calibri"/>
                <a:cs typeface="Calibri"/>
              </a:rPr>
              <a:t> </a:t>
            </a:r>
            <a:r>
              <a:rPr lang="en-US" dirty="0" smtClean="0">
                <a:latin typeface="Calibri"/>
                <a:cs typeface="Calibri"/>
              </a:rPr>
              <a:t>values fluctuating w.r.t. years.</a:t>
            </a:r>
            <a:endParaRPr dirty="0">
              <a:latin typeface="Calibri"/>
              <a:cs typeface="Calibri"/>
            </a:endParaRPr>
          </a:p>
        </p:txBody>
      </p:sp>
      <p:sp>
        <p:nvSpPr>
          <p:cNvPr id="37" name="object 37"/>
          <p:cNvSpPr txBox="1"/>
          <p:nvPr/>
        </p:nvSpPr>
        <p:spPr>
          <a:xfrm>
            <a:off x="10995556" y="6030046"/>
            <a:ext cx="3430314" cy="568745"/>
          </a:xfrm>
          <a:prstGeom prst="rect">
            <a:avLst/>
          </a:prstGeom>
        </p:spPr>
        <p:txBody>
          <a:bodyPr vert="horz" wrap="square" lIns="0" tIns="14605" rIns="0" bIns="0" rtlCol="0">
            <a:spAutoFit/>
          </a:bodyPr>
          <a:lstStyle/>
          <a:p>
            <a:pPr marL="12700">
              <a:lnSpc>
                <a:spcPct val="100000"/>
              </a:lnSpc>
              <a:spcBef>
                <a:spcPts val="115"/>
              </a:spcBef>
            </a:pPr>
            <a:r>
              <a:rPr dirty="0" smtClean="0">
                <a:latin typeface="Calibri"/>
                <a:cs typeface="Calibri"/>
              </a:rPr>
              <a:t>Fig</a:t>
            </a:r>
            <a:r>
              <a:rPr spc="5" dirty="0" smtClean="0">
                <a:latin typeface="Calibri"/>
                <a:cs typeface="Calibri"/>
              </a:rPr>
              <a:t> </a:t>
            </a:r>
            <a:r>
              <a:rPr lang="en-US" dirty="0">
                <a:latin typeface="Calibri"/>
                <a:cs typeface="Calibri"/>
              </a:rPr>
              <a:t>2</a:t>
            </a:r>
            <a:r>
              <a:rPr dirty="0" smtClean="0">
                <a:latin typeface="Calibri"/>
                <a:cs typeface="Calibri"/>
              </a:rPr>
              <a:t>: </a:t>
            </a:r>
            <a:r>
              <a:rPr lang="en-US" spc="5" dirty="0" smtClean="0">
                <a:latin typeface="Calibri"/>
                <a:cs typeface="Calibri"/>
              </a:rPr>
              <a:t>$ of GDP per capita fluctuating w.r.t. year but somehow stable.</a:t>
            </a:r>
            <a:endParaRPr dirty="0">
              <a:latin typeface="Calibri"/>
              <a:cs typeface="Calibri"/>
            </a:endParaRPr>
          </a:p>
        </p:txBody>
      </p:sp>
      <p:sp>
        <p:nvSpPr>
          <p:cNvPr id="38" name="object 38"/>
          <p:cNvSpPr txBox="1"/>
          <p:nvPr/>
        </p:nvSpPr>
        <p:spPr>
          <a:xfrm>
            <a:off x="709651" y="10966450"/>
            <a:ext cx="3320595" cy="753411"/>
          </a:xfrm>
          <a:prstGeom prst="rect">
            <a:avLst/>
          </a:prstGeom>
        </p:spPr>
        <p:txBody>
          <a:bodyPr vert="horz" wrap="square" lIns="0" tIns="14605" rIns="0" bIns="0" rtlCol="0">
            <a:spAutoFit/>
          </a:bodyPr>
          <a:lstStyle/>
          <a:p>
            <a:pPr marL="12700" algn="just">
              <a:lnSpc>
                <a:spcPct val="100000"/>
              </a:lnSpc>
              <a:spcBef>
                <a:spcPts val="115"/>
              </a:spcBef>
            </a:pPr>
            <a:r>
              <a:rPr sz="1600" dirty="0" smtClean="0">
                <a:latin typeface="Calibri"/>
                <a:cs typeface="Calibri"/>
              </a:rPr>
              <a:t>Fig</a:t>
            </a:r>
            <a:r>
              <a:rPr sz="1600" spc="5" dirty="0" smtClean="0">
                <a:latin typeface="Calibri"/>
                <a:cs typeface="Calibri"/>
              </a:rPr>
              <a:t> </a:t>
            </a:r>
            <a:r>
              <a:rPr sz="1600" dirty="0" smtClean="0">
                <a:latin typeface="Calibri"/>
                <a:cs typeface="Calibri"/>
              </a:rPr>
              <a:t>3:</a:t>
            </a:r>
            <a:r>
              <a:rPr lang="en-US" sz="1600" dirty="0" smtClean="0">
                <a:latin typeface="Calibri"/>
                <a:cs typeface="Calibri"/>
              </a:rPr>
              <a:t> </a:t>
            </a:r>
            <a:r>
              <a:rPr lang="en-US" sz="1600" dirty="0" smtClean="0">
                <a:latin typeface="Calibri"/>
                <a:cs typeface="Calibri"/>
              </a:rPr>
              <a:t>K-means clustering of (Normalized) GDP per capita </a:t>
            </a:r>
            <a:r>
              <a:rPr lang="en-US" sz="1600" dirty="0" smtClean="0">
                <a:latin typeface="Calibri"/>
                <a:cs typeface="Calibri"/>
              </a:rPr>
              <a:t>showing 3 main clusters with outliers.</a:t>
            </a:r>
            <a:endParaRPr sz="1600" dirty="0">
              <a:latin typeface="Calibri"/>
              <a:cs typeface="Calibri"/>
            </a:endParaRPr>
          </a:p>
        </p:txBody>
      </p:sp>
      <p:sp>
        <p:nvSpPr>
          <p:cNvPr id="39" name="object 39"/>
          <p:cNvSpPr txBox="1"/>
          <p:nvPr/>
        </p:nvSpPr>
        <p:spPr>
          <a:xfrm>
            <a:off x="4415357" y="10966450"/>
            <a:ext cx="3276138" cy="753411"/>
          </a:xfrm>
          <a:prstGeom prst="rect">
            <a:avLst/>
          </a:prstGeom>
        </p:spPr>
        <p:txBody>
          <a:bodyPr vert="horz" wrap="square" lIns="0" tIns="14605" rIns="0" bIns="0" rtlCol="0">
            <a:spAutoFit/>
          </a:bodyPr>
          <a:lstStyle/>
          <a:p>
            <a:pPr marL="12700" algn="just">
              <a:lnSpc>
                <a:spcPct val="100000"/>
              </a:lnSpc>
              <a:spcBef>
                <a:spcPts val="115"/>
              </a:spcBef>
            </a:pPr>
            <a:r>
              <a:rPr sz="1600" dirty="0" smtClean="0">
                <a:latin typeface="Calibri"/>
                <a:cs typeface="Calibri"/>
              </a:rPr>
              <a:t>Fig </a:t>
            </a:r>
            <a:r>
              <a:rPr sz="1600" dirty="0">
                <a:latin typeface="Calibri"/>
                <a:cs typeface="Calibri"/>
              </a:rPr>
              <a:t>4:</a:t>
            </a:r>
            <a:r>
              <a:rPr sz="1600" spc="5" dirty="0">
                <a:latin typeface="Calibri"/>
                <a:cs typeface="Calibri"/>
              </a:rPr>
              <a:t> </a:t>
            </a:r>
            <a:r>
              <a:rPr lang="en-US" sz="1600" dirty="0" smtClean="0">
                <a:cs typeface="Calibri"/>
              </a:rPr>
              <a:t>Agglomerative </a:t>
            </a:r>
            <a:r>
              <a:rPr lang="en-US" sz="1600" dirty="0">
                <a:cs typeface="Calibri"/>
              </a:rPr>
              <a:t>clustering of (Normalized) GDP per capita showing 3 main clusters with outliers</a:t>
            </a:r>
            <a:endParaRPr sz="1600" dirty="0">
              <a:latin typeface="Calibri"/>
              <a:cs typeface="Calibri"/>
            </a:endParaRPr>
          </a:p>
        </p:txBody>
      </p:sp>
      <p:sp>
        <p:nvSpPr>
          <p:cNvPr id="41" name="object 41"/>
          <p:cNvSpPr txBox="1"/>
          <p:nvPr/>
        </p:nvSpPr>
        <p:spPr>
          <a:xfrm>
            <a:off x="10654061" y="17061192"/>
            <a:ext cx="3216910" cy="195580"/>
          </a:xfrm>
          <a:prstGeom prst="rect">
            <a:avLst/>
          </a:prstGeom>
        </p:spPr>
        <p:txBody>
          <a:bodyPr vert="horz" wrap="square" lIns="0" tIns="14605" rIns="0" bIns="0" rtlCol="0">
            <a:spAutoFit/>
          </a:bodyPr>
          <a:lstStyle/>
          <a:p>
            <a:pPr marL="12700">
              <a:lnSpc>
                <a:spcPct val="100000"/>
              </a:lnSpc>
              <a:spcBef>
                <a:spcPts val="115"/>
              </a:spcBef>
            </a:pPr>
            <a:r>
              <a:rPr sz="1100" dirty="0">
                <a:latin typeface="Calibri"/>
                <a:cs typeface="Calibri"/>
              </a:rPr>
              <a:t>Figure 6: Predictions</a:t>
            </a:r>
            <a:r>
              <a:rPr sz="1100" spc="10" dirty="0">
                <a:latin typeface="Calibri"/>
                <a:cs typeface="Calibri"/>
              </a:rPr>
              <a:t> </a:t>
            </a:r>
            <a:r>
              <a:rPr sz="1100" spc="-5" dirty="0">
                <a:latin typeface="Calibri"/>
                <a:cs typeface="Calibri"/>
              </a:rPr>
              <a:t>for</a:t>
            </a:r>
            <a:r>
              <a:rPr sz="1100" spc="5" dirty="0">
                <a:latin typeface="Calibri"/>
                <a:cs typeface="Calibri"/>
              </a:rPr>
              <a:t> </a:t>
            </a:r>
            <a:r>
              <a:rPr sz="1100" dirty="0">
                <a:latin typeface="Calibri"/>
                <a:cs typeface="Calibri"/>
              </a:rPr>
              <a:t>next</a:t>
            </a:r>
            <a:r>
              <a:rPr sz="1100" spc="5" dirty="0">
                <a:latin typeface="Calibri"/>
                <a:cs typeface="Calibri"/>
              </a:rPr>
              <a:t> </a:t>
            </a:r>
            <a:r>
              <a:rPr sz="1100" dirty="0">
                <a:latin typeface="Calibri"/>
                <a:cs typeface="Calibri"/>
              </a:rPr>
              <a:t>ten </a:t>
            </a:r>
            <a:r>
              <a:rPr sz="1100" spc="-5" dirty="0">
                <a:latin typeface="Calibri"/>
                <a:cs typeface="Calibri"/>
              </a:rPr>
              <a:t>years</a:t>
            </a:r>
            <a:r>
              <a:rPr sz="1100" spc="10" dirty="0">
                <a:latin typeface="Calibri"/>
                <a:cs typeface="Calibri"/>
              </a:rPr>
              <a:t> </a:t>
            </a:r>
            <a:r>
              <a:rPr sz="1100" spc="-5" dirty="0">
                <a:latin typeface="Calibri"/>
                <a:cs typeface="Calibri"/>
              </a:rPr>
              <a:t>for</a:t>
            </a:r>
            <a:r>
              <a:rPr sz="1100" spc="10" dirty="0">
                <a:latin typeface="Calibri"/>
                <a:cs typeface="Calibri"/>
              </a:rPr>
              <a:t> </a:t>
            </a:r>
            <a:r>
              <a:rPr sz="1100" spc="5" dirty="0">
                <a:latin typeface="Calibri"/>
                <a:cs typeface="Calibri"/>
              </a:rPr>
              <a:t>each</a:t>
            </a:r>
            <a:r>
              <a:rPr sz="1100" dirty="0">
                <a:latin typeface="Calibri"/>
                <a:cs typeface="Calibri"/>
              </a:rPr>
              <a:t> country</a:t>
            </a:r>
            <a:endParaRPr sz="1100">
              <a:latin typeface="Calibri"/>
              <a:cs typeface="Calibri"/>
            </a:endParaRPr>
          </a:p>
        </p:txBody>
      </p:sp>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6240" y="3528817"/>
            <a:ext cx="3871931" cy="2520000"/>
          </a:xfrm>
          <a:prstGeom prst="rect">
            <a:avLst/>
          </a:prstGeom>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4609" y="3514322"/>
            <a:ext cx="3801631" cy="2520000"/>
          </a:xfrm>
          <a:prstGeom prst="rect">
            <a:avLst/>
          </a:prstGeom>
        </p:spPr>
      </p:pic>
      <p:pic>
        <p:nvPicPr>
          <p:cNvPr id="44" name="Picture 4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6415" y="7689850"/>
            <a:ext cx="3240000" cy="3240000"/>
          </a:xfrm>
          <a:prstGeom prst="rect">
            <a:avLst/>
          </a:prstGeom>
        </p:spPr>
      </p:pic>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4038" y="7726450"/>
            <a:ext cx="3496208" cy="3240000"/>
          </a:xfrm>
          <a:prstGeom prst="rect">
            <a:avLst/>
          </a:prstGeom>
        </p:spPr>
      </p:pic>
      <p:sp>
        <p:nvSpPr>
          <p:cNvPr id="48" name="object 18"/>
          <p:cNvSpPr txBox="1"/>
          <p:nvPr/>
        </p:nvSpPr>
        <p:spPr>
          <a:xfrm>
            <a:off x="9785229" y="7062783"/>
            <a:ext cx="3418733" cy="893834"/>
          </a:xfrm>
          <a:prstGeom prst="rect">
            <a:avLst/>
          </a:prstGeom>
          <a:solidFill>
            <a:schemeClr val="accent3">
              <a:lumMod val="60000"/>
              <a:lumOff val="40000"/>
            </a:schemeClr>
          </a:solidFill>
        </p:spPr>
        <p:txBody>
          <a:bodyPr vert="horz" wrap="square" lIns="0" tIns="16510" rIns="0" bIns="0" rtlCol="0">
            <a:spAutoFit/>
          </a:bodyPr>
          <a:lstStyle/>
          <a:p>
            <a:pPr marL="12700" algn="ctr">
              <a:lnSpc>
                <a:spcPct val="100000"/>
              </a:lnSpc>
              <a:spcBef>
                <a:spcPts val="130"/>
              </a:spcBef>
            </a:pPr>
            <a:r>
              <a:rPr lang="en-US" sz="2850" b="1" spc="5" dirty="0" smtClean="0">
                <a:latin typeface="Calibri"/>
                <a:cs typeface="Calibri"/>
              </a:rPr>
              <a:t>Data Fitting </a:t>
            </a:r>
            <a:r>
              <a:rPr lang="en-US" sz="2850" b="1" spc="5" dirty="0" smtClean="0">
                <a:latin typeface="Calibri"/>
                <a:cs typeface="Calibri"/>
              </a:rPr>
              <a:t>&amp; 95% Confidence </a:t>
            </a:r>
            <a:r>
              <a:rPr lang="en-US" sz="2850" b="1" spc="5" dirty="0" smtClean="0">
                <a:latin typeface="Calibri"/>
                <a:cs typeface="Calibri"/>
              </a:rPr>
              <a:t>Interval </a:t>
            </a:r>
            <a:endParaRPr sz="2850" b="1" dirty="0">
              <a:latin typeface="Calibri"/>
              <a:cs typeface="Calibri"/>
            </a:endParaRPr>
          </a:p>
        </p:txBody>
      </p:sp>
      <p:pic>
        <p:nvPicPr>
          <p:cNvPr id="50" name="Picture 49"/>
          <p:cNvPicPr>
            <a:picLocks noChangeAspect="1"/>
          </p:cNvPicPr>
          <p:nvPr/>
        </p:nvPicPr>
        <p:blipFill>
          <a:blip r:embed="rId9">
            <a:extLst>
              <a:ext uri="{BEBA8EAE-BF5A-486C-A8C5-ECC9F3942E4B}">
                <a14:imgProps xmlns:a14="http://schemas.microsoft.com/office/drawing/2010/main">
                  <a14:imgLayer r:embed="rId10">
                    <a14:imgEffect>
                      <a14:colorTemperature colorTemp="8800"/>
                    </a14:imgEffect>
                  </a14:imgLayer>
                </a14:imgProps>
              </a:ext>
              <a:ext uri="{28A0092B-C50C-407E-A947-70E740481C1C}">
                <a14:useLocalDpi xmlns:a14="http://schemas.microsoft.com/office/drawing/2010/main" val="0"/>
              </a:ext>
            </a:extLst>
          </a:blip>
          <a:stretch>
            <a:fillRect/>
          </a:stretch>
        </p:blipFill>
        <p:spPr>
          <a:xfrm>
            <a:off x="8233219" y="9060083"/>
            <a:ext cx="6009557" cy="3965225"/>
          </a:xfrm>
          <a:prstGeom prst="rect">
            <a:avLst/>
          </a:prstGeom>
        </p:spPr>
      </p:pic>
      <p:pic>
        <p:nvPicPr>
          <p:cNvPr id="49" name="Picture 48"/>
          <p:cNvPicPr>
            <a:picLocks noChangeAspect="1"/>
          </p:cNvPicPr>
          <p:nvPr/>
        </p:nvPicPr>
        <p:blipFill>
          <a:blip r:embed="rId11" cstate="print">
            <a:extLst>
              <a:ext uri="{BEBA8EAE-BF5A-486C-A8C5-ECC9F3942E4B}">
                <a14:imgProps xmlns:a14="http://schemas.microsoft.com/office/drawing/2010/main">
                  <a14:imgLayer r:embed="rId12">
                    <a14:imgEffect>
                      <a14:colorTemperature colorTemp="5300"/>
                    </a14:imgEffect>
                  </a14:imgLayer>
                </a14:imgProps>
              </a:ext>
              <a:ext uri="{28A0092B-C50C-407E-A947-70E740481C1C}">
                <a14:useLocalDpi xmlns:a14="http://schemas.microsoft.com/office/drawing/2010/main" val="0"/>
              </a:ext>
            </a:extLst>
          </a:blip>
          <a:stretch>
            <a:fillRect/>
          </a:stretch>
        </p:blipFill>
        <p:spPr>
          <a:xfrm>
            <a:off x="8520219" y="13264359"/>
            <a:ext cx="3704402" cy="3651314"/>
          </a:xfrm>
          <a:prstGeom prst="rect">
            <a:avLst/>
          </a:prstGeom>
        </p:spPr>
      </p:pic>
      <p:sp>
        <p:nvSpPr>
          <p:cNvPr id="51" name="Rectangle 50"/>
          <p:cNvSpPr/>
          <p:nvPr/>
        </p:nvSpPr>
        <p:spPr>
          <a:xfrm>
            <a:off x="8147050" y="8380067"/>
            <a:ext cx="6196654" cy="646331"/>
          </a:xfrm>
          <a:prstGeom prst="rect">
            <a:avLst/>
          </a:prstGeom>
        </p:spPr>
        <p:txBody>
          <a:bodyPr wrap="square">
            <a:spAutoFit/>
          </a:bodyPr>
          <a:lstStyle/>
          <a:p>
            <a:pPr marR="5080" algn="r">
              <a:lnSpc>
                <a:spcPct val="100000"/>
              </a:lnSpc>
              <a:spcBef>
                <a:spcPts val="530"/>
              </a:spcBef>
            </a:pPr>
            <a:r>
              <a:rPr lang="en-US" b="1" dirty="0" smtClean="0">
                <a:cs typeface="Calibri"/>
              </a:rPr>
              <a:t>Fig</a:t>
            </a:r>
            <a:r>
              <a:rPr lang="en-US" b="1" spc="10" dirty="0" smtClean="0">
                <a:cs typeface="Calibri"/>
              </a:rPr>
              <a:t> </a:t>
            </a:r>
            <a:r>
              <a:rPr lang="en-US" b="1" dirty="0">
                <a:cs typeface="Calibri"/>
              </a:rPr>
              <a:t>5:</a:t>
            </a:r>
            <a:r>
              <a:rPr lang="en-US" b="1" spc="5" dirty="0">
                <a:cs typeface="Calibri"/>
              </a:rPr>
              <a:t> </a:t>
            </a:r>
            <a:r>
              <a:rPr lang="en-US" b="1" dirty="0">
                <a:cs typeface="Calibri"/>
              </a:rPr>
              <a:t>Best</a:t>
            </a:r>
            <a:r>
              <a:rPr lang="en-US" b="1" spc="15" dirty="0">
                <a:cs typeface="Calibri"/>
              </a:rPr>
              <a:t> </a:t>
            </a:r>
            <a:r>
              <a:rPr lang="en-US" b="1" dirty="0">
                <a:cs typeface="Calibri"/>
              </a:rPr>
              <a:t>fit</a:t>
            </a:r>
            <a:r>
              <a:rPr lang="en-US" b="1" spc="-5" dirty="0">
                <a:cs typeface="Calibri"/>
              </a:rPr>
              <a:t> for</a:t>
            </a:r>
            <a:r>
              <a:rPr lang="en-US" b="1" spc="20" dirty="0">
                <a:cs typeface="Calibri"/>
              </a:rPr>
              <a:t> </a:t>
            </a:r>
            <a:r>
              <a:rPr lang="en-US" b="1" spc="5" dirty="0">
                <a:cs typeface="Calibri"/>
              </a:rPr>
              <a:t>each </a:t>
            </a:r>
            <a:r>
              <a:rPr lang="en-US" b="1" dirty="0">
                <a:cs typeface="Calibri"/>
              </a:rPr>
              <a:t>country</a:t>
            </a:r>
            <a:r>
              <a:rPr lang="en-US" b="1" spc="10" dirty="0">
                <a:cs typeface="Calibri"/>
              </a:rPr>
              <a:t> </a:t>
            </a:r>
            <a:r>
              <a:rPr lang="en-US" b="1" spc="5" dirty="0">
                <a:cs typeface="Calibri"/>
              </a:rPr>
              <a:t>with</a:t>
            </a:r>
            <a:r>
              <a:rPr lang="en-US" b="1" dirty="0">
                <a:cs typeface="Calibri"/>
              </a:rPr>
              <a:t> 95%</a:t>
            </a:r>
            <a:r>
              <a:rPr lang="en-US" b="1" spc="20" dirty="0">
                <a:cs typeface="Calibri"/>
              </a:rPr>
              <a:t> </a:t>
            </a:r>
            <a:r>
              <a:rPr lang="en-US" b="1" dirty="0">
                <a:cs typeface="Calibri"/>
              </a:rPr>
              <a:t>confidential</a:t>
            </a:r>
            <a:r>
              <a:rPr lang="en-US" b="1" spc="-5" dirty="0">
                <a:cs typeface="Calibri"/>
              </a:rPr>
              <a:t> </a:t>
            </a:r>
            <a:r>
              <a:rPr lang="en-US" b="1" dirty="0">
                <a:cs typeface="Calibri"/>
              </a:rPr>
              <a:t>interval</a:t>
            </a:r>
          </a:p>
          <a:p>
            <a:pPr>
              <a:lnSpc>
                <a:spcPct val="100000"/>
              </a:lnSpc>
            </a:pPr>
            <a:endParaRPr lang="en-US" b="1" dirty="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255</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Cambria Math</vt:lpstr>
      <vt:lpstr>Office Theme</vt:lpstr>
      <vt:lpstr>Analyzing Countries Development via 𝐶𝑂2  Emissions through K-means/Agglomerative Clustering  and Logistic Regressions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cp:lastModifiedBy>Fatima Farooq</cp:lastModifiedBy>
  <cp:revision>19</cp:revision>
  <dcterms:created xsi:type="dcterms:W3CDTF">2023-01-19T16:04:16Z</dcterms:created>
  <dcterms:modified xsi:type="dcterms:W3CDTF">2023-01-19T17:51:42Z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2022-05-15T00:00:00Z</vt:filetime>
  </property>
  <property fmtid="{D5CDD505-2E9C-101B-9397-08002B2CF9AE}" pid="3" name="Creator">
    <vt:lpwstr>Microsoft® PowerPoint® 2016</vt:lpwstr>
  </property>
  <property fmtid="{D5CDD505-2E9C-101B-9397-08002B2CF9AE}" pid="4" name="LastSaved">
    <vt:filetime>2023-01-19T00:00:00Z</vt:filetime>
  </property>
</Properties>
</file>