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acifico"/>
      <p:regular r:id="rId13"/>
    </p:embeddedFont>
    <p:embeddedFont>
      <p:font typeface="Old Standard TT"/>
      <p:regular r:id="rId14"/>
      <p:bold r:id="rId15"/>
      <p:italic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acific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7" Type="http://schemas.openxmlformats.org/officeDocument/2006/relationships/font" Target="fonts/Comfortaa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a44a7d59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a44a7d59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a44a7d591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a44a7d591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a44a7d591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a44a7d591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a44a7d591_0_1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a44a7d591_0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a44a7d591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a44a7d591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a44a7d591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a44a7d59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8.jpg"/><Relationship Id="rId5" Type="http://schemas.openxmlformats.org/officeDocument/2006/relationships/image" Target="../media/image1.jpg"/><Relationship Id="rId6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hyperlink" Target="https://patient.gastro.org/colorectal-cancer-crc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cancer.org/cancer/types/colon-rectal-canc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0" y="0"/>
            <a:ext cx="9144000" cy="17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Utilizing Machine Learning for Colon Cancer Staging, Classification, Diagnosis, and Prognosis Prediction.</a:t>
            </a:r>
            <a:endParaRPr b="1"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4825"/>
            <a:ext cx="4839025" cy="33927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989875" y="1826925"/>
            <a:ext cx="275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Presented by</a:t>
            </a:r>
            <a:endParaRPr b="1"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rgbClr val="1A1D21"/>
                </a:highlight>
                <a:latin typeface="Comic Sans MS"/>
                <a:ea typeface="Comic Sans MS"/>
                <a:cs typeface="Comic Sans MS"/>
                <a:sym typeface="Comic Sans MS"/>
              </a:rPr>
              <a:t>Idahosa Clinton</a:t>
            </a:r>
            <a:endParaRPr b="1"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400" y="1704825"/>
            <a:ext cx="4250600" cy="33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5785075" y="4820675"/>
            <a:ext cx="350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1"/>
                </a:solidFill>
                <a:highlight>
                  <a:schemeClr val="dk1"/>
                </a:highlight>
              </a:rPr>
              <a:t>https://builtin.com/artificial-intelligence/machine-learning-examples-applications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19650" y="4746975"/>
            <a:ext cx="22182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highlight>
                  <a:schemeClr val="dk1"/>
                </a:highlight>
              </a:rPr>
              <a:t>https://jcsmr.anu.edu.au/research/centres/sdcri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653725" y="303650"/>
            <a:ext cx="22620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mic Sans MS"/>
                <a:ea typeface="Comic Sans MS"/>
                <a:cs typeface="Comic Sans MS"/>
                <a:sym typeface="Comic Sans MS"/>
              </a:rPr>
              <a:t>Team (</a:t>
            </a:r>
            <a:r>
              <a:rPr b="1" lang="en" sz="2000">
                <a:latin typeface="Comic Sans MS"/>
                <a:ea typeface="Comic Sans MS"/>
                <a:cs typeface="Comic Sans MS"/>
                <a:sym typeface="Comic Sans MS"/>
              </a:rPr>
              <a:t>OncoBioML)</a:t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75" y="992275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216925" y="2511950"/>
            <a:ext cx="1859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Sanzida Akhter Anee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MS, Bioinformatics, Independent University of Bangladesh, Bangladesh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7675" y="992275"/>
            <a:ext cx="1529902" cy="14287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2172925" y="2496450"/>
            <a:ext cx="185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Dr. Clinton U Idahosa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MB;BS University of Ibadan, Nigeria.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5">
            <a:alphaModFix/>
          </a:blip>
          <a:srcRect b="32475" l="0" r="0" t="5925"/>
          <a:stretch/>
        </p:blipFill>
        <p:spPr>
          <a:xfrm>
            <a:off x="4442125" y="946813"/>
            <a:ext cx="1642124" cy="15196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4279175" y="2496450"/>
            <a:ext cx="2337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Stephie Raveloson, M.Sc.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University of Antananarivo, Madagascar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5753951" y="3109650"/>
            <a:ext cx="274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6714850" y="2500200"/>
            <a:ext cx="18594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Oluwatosin Owolabi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B.Sc. Biochemistry, University of Ibadan, Nigeria.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8800" y="959996"/>
            <a:ext cx="1642126" cy="1493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5856375" y="4504000"/>
            <a:ext cx="315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https://www.baysidecolorectal.com.au/colon-and-rectal-cancer/</a:t>
            </a:r>
            <a:endParaRPr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25" y="576325"/>
            <a:ext cx="4697699" cy="151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00" y="576325"/>
            <a:ext cx="3866475" cy="38168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/>
          <p:nvPr/>
        </p:nvSpPr>
        <p:spPr>
          <a:xfrm>
            <a:off x="261000" y="2245525"/>
            <a:ext cx="4697700" cy="256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685075" y="2820625"/>
            <a:ext cx="4023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Lymph node involvement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Tumor heterogeneity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Metastasis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Post-</a:t>
            </a:r>
            <a:r>
              <a:rPr b="1" lang="en" sz="1800">
                <a:solidFill>
                  <a:schemeClr val="dk1"/>
                </a:solidFill>
              </a:rPr>
              <a:t>surgical</a:t>
            </a:r>
            <a:r>
              <a:rPr b="1" lang="en" sz="1800">
                <a:solidFill>
                  <a:schemeClr val="dk1"/>
                </a:solidFill>
              </a:rPr>
              <a:t> recurrence risk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Over /under staging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608950" y="1937725"/>
            <a:ext cx="247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1155CC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https://patient.gastro.org/colorectal-cancer-crc/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131650" y="134500"/>
            <a:ext cx="241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1761550" y="2302225"/>
            <a:ext cx="137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</a:t>
            </a:r>
            <a:endParaRPr b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393625" y="3066525"/>
            <a:ext cx="6525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00" y="54375"/>
            <a:ext cx="8710249" cy="49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479700" y="205775"/>
            <a:ext cx="24177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mic Sans MS"/>
                <a:ea typeface="Comic Sans MS"/>
                <a:cs typeface="Comic Sans MS"/>
                <a:sym typeface="Comic Sans MS"/>
              </a:rPr>
              <a:t>Expected results</a:t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157075" y="986675"/>
            <a:ext cx="3083400" cy="2525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3479700" y="1062175"/>
            <a:ext cx="2914200" cy="2525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6519075" y="1087325"/>
            <a:ext cx="2340900" cy="2424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74375" y="1211150"/>
            <a:ext cx="2848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</a:rPr>
              <a:t>Improved accuracy in staging and diagnosis</a:t>
            </a:r>
            <a:endParaRPr b="1" sz="1800">
              <a:solidFill>
                <a:srgbClr val="98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Random forest best perform colon and cancer staging diagnosis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Accuracy of colon </a:t>
            </a:r>
            <a:r>
              <a:rPr lang="en" sz="1600">
                <a:solidFill>
                  <a:schemeClr val="dk1"/>
                </a:solidFill>
              </a:rPr>
              <a:t>diagnosis</a:t>
            </a:r>
            <a:r>
              <a:rPr lang="en" sz="1600">
                <a:solidFill>
                  <a:schemeClr val="dk1"/>
                </a:solidFill>
              </a:rPr>
              <a:t>  &gt;98% [3]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708051" y="1289125"/>
            <a:ext cx="2582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</a:rPr>
              <a:t>Predicting recurrence risk and survival</a:t>
            </a:r>
            <a:endParaRPr b="1" sz="1800">
              <a:solidFill>
                <a:srgbClr val="98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Predict recurrence risk (gene expression profiles) stage II and III [4]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6519075" y="1394975"/>
            <a:ext cx="2212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b="1" lang="en" sz="1800">
                <a:solidFill>
                  <a:srgbClr val="980000"/>
                </a:solidFill>
              </a:rPr>
              <a:t>dentify biomarker</a:t>
            </a:r>
            <a:endParaRPr b="1" sz="18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8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Colon cancer prognosis  </a:t>
            </a:r>
            <a:r>
              <a:rPr lang="en" sz="1600">
                <a:solidFill>
                  <a:schemeClr val="dk1"/>
                </a:solidFill>
              </a:rPr>
              <a:t>associated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genes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785475" y="3708075"/>
            <a:ext cx="7483500" cy="1169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ML screens new biomarker genes which enhances cancer treatment and targeted therapies.</a:t>
            </a:r>
            <a:endParaRPr b="1" sz="1600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Enhanced ML model provides accurate diagnostic cancer staging.</a:t>
            </a:r>
            <a:endParaRPr b="1" sz="1600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500"/>
            <a:ext cx="5078250" cy="49803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5861200" y="1555025"/>
            <a:ext cx="2707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Thank You</a:t>
            </a:r>
            <a:endParaRPr sz="4000">
              <a:solidFill>
                <a:schemeClr val="dk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43500" y="4621525"/>
            <a:ext cx="239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Source: google.com</a:t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595700" y="227525"/>
            <a:ext cx="16674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mic Sans MS"/>
                <a:ea typeface="Comic Sans MS"/>
                <a:cs typeface="Comic Sans MS"/>
                <a:sym typeface="Comic Sans MS"/>
              </a:rPr>
              <a:t>References</a:t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Ness, R. M., Llor, X., Abbass, M. A., Bishu, S., Chen, C. T., Cooper, G., ... &amp; Sambandam, V. (2024). NCCN Guidelines® Insights: Colorectal Cancer Screening, Version 1.2024: Featured Updates to the NCCN Guidelines. </a:t>
            </a:r>
            <a:r>
              <a:rPr i="1"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Journal of the National Comprehensive Cancer Network</a:t>
            </a:r>
            <a:r>
              <a:rPr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22</a:t>
            </a:r>
            <a:r>
              <a:rPr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(7), 438-446.</a:t>
            </a:r>
            <a:endParaRPr sz="1000">
              <a:solidFill>
                <a:srgbClr val="222222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1A1A1A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Colorectal Cancer Early Detection, Diagnosis, and Staging (2024). American Cancer Society. </a:t>
            </a:r>
            <a:r>
              <a:rPr lang="en" sz="1000" u="sng">
                <a:solidFill>
                  <a:schemeClr val="hlink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https://www.cancer.org/cancer/types/colon-rectal-cancer.html</a:t>
            </a:r>
            <a:endParaRPr sz="1000">
              <a:solidFill>
                <a:srgbClr val="222222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Su, Y., Tian, X., Gao, R., Guo, W., Chen, C., Chen, C., ... &amp; Lv, X. (2022). Colon cancer diagnosis and staging classification based on machine learning and bioinformatics analysis. </a:t>
            </a:r>
            <a:r>
              <a:rPr i="1"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Computers in biology and medicine</a:t>
            </a:r>
            <a:r>
              <a:rPr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145</a:t>
            </a:r>
            <a:r>
              <a:rPr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, 105409.</a:t>
            </a:r>
            <a:endParaRPr sz="1000">
              <a:solidFill>
                <a:srgbClr val="222222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Jiang, D., Liao, J., Duan, H., Wu, Q., Owen, G., Shu, C., ... &amp; Wang, Z. (2020). A machine learning-based prognostic predictor for stage III colon cancer. </a:t>
            </a:r>
            <a:r>
              <a:rPr i="1"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Scientific reports</a:t>
            </a:r>
            <a:r>
              <a:rPr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(1), 10333.</a:t>
            </a:r>
            <a:endParaRPr sz="1000">
              <a:solidFill>
                <a:srgbClr val="222222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Guinney, J., Dienstmann, R., Wang, X., De Reynies, A., Schlicker, A., Soneson, C., ... &amp; Tejpar, S. (2015). The consensus molecular subtypes of colorectal cancer. </a:t>
            </a:r>
            <a:r>
              <a:rPr i="1"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Nature medicine</a:t>
            </a:r>
            <a:r>
              <a:rPr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21</a:t>
            </a:r>
            <a:r>
              <a:rPr lang="en" sz="1000">
                <a:solidFill>
                  <a:srgbClr val="2222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(11), 1350-1356.</a:t>
            </a:r>
            <a:endParaRPr sz="1000">
              <a:solidFill>
                <a:srgbClr val="222222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