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acifico"/>
      <p:regular r:id="rId13"/>
    </p:embeddedFont>
    <p:embeddedFont>
      <p:font typeface="Old Standard TT"/>
      <p:regular r:id="rId14"/>
      <p:bold r:id="rId15"/>
      <p: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cific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Comfortaa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a44a7d5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a44a7d5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44a7d59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a44a7d59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44a7d59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a44a7d59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44a7d591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a44a7d591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44a7d59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44a7d59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44a7d59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a44a7d59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hyperlink" Target="https://patient.gastro.org/colorectal-cancer-cr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ancer.org/cancer/types/colon-rectal-canc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0"/>
            <a:ext cx="9144000" cy="17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Utilizing Machine Learning for Colon Cancer Staging, Classification, Diagnosis, and Prognosis Prediction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825"/>
            <a:ext cx="4839025" cy="33927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989875" y="1826925"/>
            <a:ext cx="275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Presented by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1A1D21"/>
                </a:highlight>
                <a:latin typeface="Comic Sans MS"/>
                <a:ea typeface="Comic Sans MS"/>
                <a:cs typeface="Comic Sans MS"/>
                <a:sym typeface="Comic Sans MS"/>
              </a:rPr>
              <a:t>Idahosa Clinton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400" y="1704825"/>
            <a:ext cx="4250600" cy="33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5785075" y="4820675"/>
            <a:ext cx="35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  <a:highlight>
                  <a:schemeClr val="dk1"/>
                </a:highlight>
              </a:rPr>
              <a:t>https://builtin.com/artificial-intelligence/machine-learning-examples-applications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9650" y="4746975"/>
            <a:ext cx="22182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</a:rPr>
              <a:t>https://jcsmr.anu.edu.au/research/centres/sdcri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653725" y="303650"/>
            <a:ext cx="2262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Team (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OncoML)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75" y="99227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16925" y="2511950"/>
            <a:ext cx="185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Sanzida Akhter Anee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MS, Bioinformatics, Independent University of Bangladesh, Bangladesh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675" y="992275"/>
            <a:ext cx="1529902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172925" y="2496450"/>
            <a:ext cx="185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Dr. Clinton U Idahosa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MB;BS University of Ibadan, Nigeria.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32475" l="0" r="0" t="5925"/>
          <a:stretch/>
        </p:blipFill>
        <p:spPr>
          <a:xfrm>
            <a:off x="4442125" y="946813"/>
            <a:ext cx="1642124" cy="1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279175" y="2496450"/>
            <a:ext cx="233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Stephie Raveloson, M.Sc.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University of Antananarivo, Madagascar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753951" y="3109650"/>
            <a:ext cx="274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714850" y="2500200"/>
            <a:ext cx="1859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Oluwatosin Owolabi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B.Sc. Biochemistry, University of Ibadan, Nigeria.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800" y="959996"/>
            <a:ext cx="1642126" cy="149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856375" y="4504000"/>
            <a:ext cx="31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https://www.baysidecolorectal.com.au/colon-and-rectal-cancer/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5" y="576325"/>
            <a:ext cx="4697699" cy="15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576325"/>
            <a:ext cx="3866475" cy="38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261000" y="2245525"/>
            <a:ext cx="4697700" cy="25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85075" y="2820625"/>
            <a:ext cx="402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Lymph node involvement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Tumor heterogeneity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Metastasis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Post-</a:t>
            </a:r>
            <a:r>
              <a:rPr b="1" lang="en" sz="1800">
                <a:solidFill>
                  <a:schemeClr val="dk1"/>
                </a:solidFill>
              </a:rPr>
              <a:t>surgical</a:t>
            </a:r>
            <a:r>
              <a:rPr b="1" lang="en" sz="1800">
                <a:solidFill>
                  <a:schemeClr val="dk1"/>
                </a:solidFill>
              </a:rPr>
              <a:t> recurrence risk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Over /under staging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08950" y="1937725"/>
            <a:ext cx="247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https://patient.gastro.org/colorectal-cancer-crc/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31650" y="134500"/>
            <a:ext cx="24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61550" y="2302225"/>
            <a:ext cx="137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393625" y="3066525"/>
            <a:ext cx="6525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0" y="54375"/>
            <a:ext cx="8710249" cy="4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479700" y="205775"/>
            <a:ext cx="24177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Expected results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57075" y="986675"/>
            <a:ext cx="3083400" cy="2525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479700" y="1062175"/>
            <a:ext cx="2914200" cy="2525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19075" y="1087325"/>
            <a:ext cx="2340900" cy="2424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74375" y="1211150"/>
            <a:ext cx="2848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Improved accuracy in staging and diagnosis</a:t>
            </a:r>
            <a:endParaRPr b="1" sz="18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Random forest best perform colon and cancer staging diagnosis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Accuracy of colon </a:t>
            </a:r>
            <a:r>
              <a:rPr lang="en" sz="1600">
                <a:solidFill>
                  <a:schemeClr val="dk1"/>
                </a:solidFill>
              </a:rPr>
              <a:t>diagnosis</a:t>
            </a:r>
            <a:r>
              <a:rPr lang="en" sz="1600">
                <a:solidFill>
                  <a:schemeClr val="dk1"/>
                </a:solidFill>
              </a:rPr>
              <a:t>  &gt;98% [3]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708051" y="1289125"/>
            <a:ext cx="2582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Predicting recurrence risk and survival</a:t>
            </a:r>
            <a:endParaRPr b="1" sz="18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Predict recurrence risk (gene expression profiles) stage II and III [4]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519075" y="1394975"/>
            <a:ext cx="2212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="1" lang="en" sz="1800">
                <a:solidFill>
                  <a:srgbClr val="980000"/>
                </a:solidFill>
              </a:rPr>
              <a:t>dentify biomarker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Colon cancer prognosis  </a:t>
            </a:r>
            <a:r>
              <a:rPr lang="en" sz="1600">
                <a:solidFill>
                  <a:schemeClr val="dk1"/>
                </a:solidFill>
              </a:rPr>
              <a:t>associated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genes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85475" y="3708075"/>
            <a:ext cx="7483500" cy="1169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ML screens new biomarker genes which enhances cancer treatment and targeted therapies.</a:t>
            </a:r>
            <a:endParaRPr b="1" sz="16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Enhanced ML model provides accurate diagnostic cancer staging.</a:t>
            </a:r>
            <a:endParaRPr b="1" sz="16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0"/>
            <a:ext cx="5078250" cy="498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861200" y="1555025"/>
            <a:ext cx="270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4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3500" y="4621525"/>
            <a:ext cx="239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google.com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595700" y="227525"/>
            <a:ext cx="1667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Ness, R. M., Llor, X., Abbass, M. A., Bishu, S., Chen, C. T., Cooper, G., ... &amp; Sambandam, V. (2024). NCCN Guidelines® Insights: Colorectal Cancer Screening, Version 1.2024: Featured Updates to the NCCN Guidelines.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Journal of the National Comprehensive Cancer Network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(7), 438-446.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1A1A1A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Colorectal Cancer Early Detection, Diagnosis, and Staging (2024). American Cancer Society. </a:t>
            </a:r>
            <a:r>
              <a:rPr lang="en" sz="1000" u="sng">
                <a:solidFill>
                  <a:schemeClr val="hlink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https://www.cancer.org/cancer/types/colon-rectal-cancer.html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Su, Y., Tian, X., Gao, R., Guo, W., Chen, C., Chen, C., ... &amp; Lv, X. (2022). Colon cancer diagnosis and staging classification based on machine learning and bioinformatics analysis.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Computers in biology and medicine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145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105409.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Jiang, D., Liao, J., Duan, H., Wu, Q., Owen, G., Shu, C., ... &amp; Wang, Z. (2020). A machine learning-based prognostic predictor for stage III colon cancer.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Scientific reports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(1), 10333.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Guinney, J., Dienstmann, R., Wang, X., De Reynies, A., Schlicker, A., Soneson, C., ... &amp; Tejpar, S. (2015). The consensus molecular subtypes of colorectal cancer.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Nature medicine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(11), 1350-1356.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