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3"/>
  </p:notesMasterIdLst>
  <p:sldIdLst>
    <p:sldId id="258" r:id="rId2"/>
  </p:sldIdLst>
  <p:sldSz cx="7772400" cy="10058400"/>
  <p:notesSz cx="6858000" cy="9144000"/>
  <p:embeddedFontLst>
    <p:embeddedFont>
      <p:font typeface="Google Sans" panose="020B0604020202020204" charset="0"/>
      <p:regular r:id="rId4"/>
      <p:bold r:id="rId5"/>
      <p:italic r:id="rId6"/>
      <p:boldItalic r:id="rId7"/>
    </p:embeddedFont>
    <p:embeddedFont>
      <p:font typeface="Google Sans SemiBold" panose="020B0604020202020204" charset="0"/>
      <p:regular r:id="rId8"/>
      <p:bold r:id="rId9"/>
      <p:italic r:id="rId10"/>
      <p:boldItalic r:id="rId11"/>
    </p:embeddedFont>
    <p:embeddedFont>
      <p:font typeface="Lato" panose="020F0502020204030203" pitchFamily="34" charset="0"/>
      <p:regular r:id="rId12"/>
      <p:bold r:id="rId13"/>
      <p:italic r:id="rId14"/>
      <p:boldItalic r:id="rId15"/>
    </p:embeddedFont>
    <p:embeddedFont>
      <p:font typeface="PT Sans Narrow" panose="020B0506020203020204" pitchFamily="3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2F2D"/>
    <a:srgbClr val="5923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224" y="-1664"/>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presProps" Target="presProps.xml"/><Relationship Id="rId3" Type="http://schemas.openxmlformats.org/officeDocument/2006/relationships/notesMaster" Target="notesMasters/notesMaster1.xml"/><Relationship Id="rId21" Type="http://schemas.openxmlformats.org/officeDocument/2006/relationships/tableStyles" Target="tableStyle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1" type="title">
  <p:cSld name="TITLE">
    <p:spTree>
      <p:nvGrpSpPr>
        <p:cNvPr id="1" name="Shape 10"/>
        <p:cNvGrpSpPr/>
        <p:nvPr/>
      </p:nvGrpSpPr>
      <p:grpSpPr>
        <a:xfrm>
          <a:off x="0" y="0"/>
          <a:ext cx="0" cy="0"/>
          <a:chOff x="0" y="0"/>
          <a:chExt cx="0" cy="0"/>
        </a:xfrm>
      </p:grpSpPr>
      <p:grpSp>
        <p:nvGrpSpPr>
          <p:cNvPr id="11" name="Google Shape;11;p2"/>
          <p:cNvGrpSpPr/>
          <p:nvPr/>
        </p:nvGrpSpPr>
        <p:grpSpPr>
          <a:xfrm>
            <a:off x="172055" y="1468890"/>
            <a:ext cx="7434543" cy="62982"/>
            <a:chOff x="1890075" y="5241175"/>
            <a:chExt cx="4240556" cy="257700"/>
          </a:xfrm>
        </p:grpSpPr>
        <p:sp>
          <p:nvSpPr>
            <p:cNvPr id="12" name="Google Shape;12;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 name="Google Shape;13;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 name="Google Shape;14;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 name="Google Shape;15;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6" name="Google Shape;16;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17" name="Google Shape;17;p2"/>
          <p:cNvGrpSpPr/>
          <p:nvPr/>
        </p:nvGrpSpPr>
        <p:grpSpPr>
          <a:xfrm>
            <a:off x="168930" y="2702615"/>
            <a:ext cx="7434543" cy="62982"/>
            <a:chOff x="1890075" y="5241175"/>
            <a:chExt cx="4240556" cy="257700"/>
          </a:xfrm>
        </p:grpSpPr>
        <p:sp>
          <p:nvSpPr>
            <p:cNvPr id="18" name="Google Shape;18;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 name="Google Shape;19;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 name="Google Shape;20;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 name="Google Shape;21;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22" name="Google Shape;22;p2"/>
          <p:cNvCxnSpPr>
            <a:stCxn id="12"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3" name="Google Shape;23;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4" name="Google Shape;24;p2"/>
          <p:cNvGrpSpPr/>
          <p:nvPr/>
        </p:nvGrpSpPr>
        <p:grpSpPr>
          <a:xfrm>
            <a:off x="0" y="3413775"/>
            <a:ext cx="3530025" cy="746350"/>
            <a:chOff x="0" y="3156075"/>
            <a:chExt cx="3530025" cy="746350"/>
          </a:xfrm>
        </p:grpSpPr>
        <p:sp>
          <p:nvSpPr>
            <p:cNvPr id="25" name="Google Shape;25;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6" name="Google Shape;26;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7" name="Google Shape;27;p2"/>
          <p:cNvGrpSpPr/>
          <p:nvPr/>
        </p:nvGrpSpPr>
        <p:grpSpPr>
          <a:xfrm>
            <a:off x="3248850" y="2867100"/>
            <a:ext cx="4936034" cy="746350"/>
            <a:chOff x="0" y="3156075"/>
            <a:chExt cx="3530025" cy="746350"/>
          </a:xfrm>
        </p:grpSpPr>
        <p:sp>
          <p:nvSpPr>
            <p:cNvPr id="28" name="Google Shape;28;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 name="Google Shape;29;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 name="Google Shape;30;p2"/>
          <p:cNvGrpSpPr/>
          <p:nvPr/>
        </p:nvGrpSpPr>
        <p:grpSpPr>
          <a:xfrm>
            <a:off x="3248850" y="7166275"/>
            <a:ext cx="4936034" cy="746350"/>
            <a:chOff x="0" y="3156075"/>
            <a:chExt cx="3530025" cy="746350"/>
          </a:xfrm>
        </p:grpSpPr>
        <p:sp>
          <p:nvSpPr>
            <p:cNvPr id="31" name="Google Shape;31;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2" name="Google Shape;32;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33" name="Google Shape;33;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34" name="Google Shape;34;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35" name="Google Shape;35;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grpSp>
        <p:nvGrpSpPr>
          <p:cNvPr id="36" name="Google Shape;36;p2"/>
          <p:cNvGrpSpPr/>
          <p:nvPr/>
        </p:nvGrpSpPr>
        <p:grpSpPr>
          <a:xfrm>
            <a:off x="172055" y="1468890"/>
            <a:ext cx="7434543" cy="62982"/>
            <a:chOff x="1890075" y="5241175"/>
            <a:chExt cx="4240556" cy="257700"/>
          </a:xfrm>
        </p:grpSpPr>
        <p:sp>
          <p:nvSpPr>
            <p:cNvPr id="37" name="Google Shape;37;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8" name="Google Shape;38;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9" name="Google Shape;39;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0" name="Google Shape;40;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41" name="Google Shape;41;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nvGrpSpPr>
          <p:cNvPr id="42" name="Google Shape;42;p2"/>
          <p:cNvGrpSpPr/>
          <p:nvPr/>
        </p:nvGrpSpPr>
        <p:grpSpPr>
          <a:xfrm>
            <a:off x="168930" y="2702615"/>
            <a:ext cx="7434543" cy="62982"/>
            <a:chOff x="1890075" y="5241175"/>
            <a:chExt cx="4240556" cy="257700"/>
          </a:xfrm>
        </p:grpSpPr>
        <p:sp>
          <p:nvSpPr>
            <p:cNvPr id="43" name="Google Shape;43;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4" name="Google Shape;44;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5" name="Google Shape;45;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6" name="Google Shape;46;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cxnSp>
        <p:nvCxnSpPr>
          <p:cNvPr id="47" name="Google Shape;47;p2"/>
          <p:cNvCxnSpPr>
            <a:stCxn id="37"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48" name="Google Shape;48;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49" name="Google Shape;49;p2"/>
          <p:cNvGrpSpPr/>
          <p:nvPr/>
        </p:nvGrpSpPr>
        <p:grpSpPr>
          <a:xfrm>
            <a:off x="0" y="3413775"/>
            <a:ext cx="3530025" cy="746350"/>
            <a:chOff x="0" y="3156075"/>
            <a:chExt cx="3530025" cy="746350"/>
          </a:xfrm>
        </p:grpSpPr>
        <p:sp>
          <p:nvSpPr>
            <p:cNvPr id="50" name="Google Shape;50;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1" name="Google Shape;51;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2" name="Google Shape;52;p2"/>
          <p:cNvGrpSpPr/>
          <p:nvPr/>
        </p:nvGrpSpPr>
        <p:grpSpPr>
          <a:xfrm>
            <a:off x="3248850" y="2867100"/>
            <a:ext cx="4936034" cy="746350"/>
            <a:chOff x="0" y="3156075"/>
            <a:chExt cx="3530025" cy="746350"/>
          </a:xfrm>
        </p:grpSpPr>
        <p:sp>
          <p:nvSpPr>
            <p:cNvPr id="53" name="Google Shape;53;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4" name="Google Shape;54;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5" name="Google Shape;55;p2"/>
          <p:cNvGrpSpPr/>
          <p:nvPr/>
        </p:nvGrpSpPr>
        <p:grpSpPr>
          <a:xfrm>
            <a:off x="3248850" y="7166275"/>
            <a:ext cx="4936034" cy="746350"/>
            <a:chOff x="0" y="3156075"/>
            <a:chExt cx="3530025" cy="746350"/>
          </a:xfrm>
        </p:grpSpPr>
        <p:sp>
          <p:nvSpPr>
            <p:cNvPr id="56" name="Google Shape;56;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7" name="Google Shape;57;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58" name="Google Shape;58;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Key Insights </a:t>
            </a:r>
            <a:endParaRPr sz="1900">
              <a:solidFill>
                <a:srgbClr val="EEEEEE"/>
              </a:solidFill>
              <a:latin typeface="Google Sans SemiBold"/>
              <a:ea typeface="Google Sans SemiBold"/>
              <a:cs typeface="Google Sans SemiBold"/>
              <a:sym typeface="Google Sans SemiBold"/>
            </a:endParaRPr>
          </a:p>
        </p:txBody>
      </p:sp>
      <p:sp>
        <p:nvSpPr>
          <p:cNvPr id="59" name="Google Shape;59;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Details </a:t>
            </a:r>
            <a:endParaRPr sz="1900">
              <a:solidFill>
                <a:srgbClr val="EEEEEE"/>
              </a:solidFill>
              <a:latin typeface="Google Sans SemiBold"/>
              <a:ea typeface="Google Sans SemiBold"/>
              <a:cs typeface="Google Sans SemiBold"/>
              <a:sym typeface="Google Sans SemiBold"/>
            </a:endParaRPr>
          </a:p>
        </p:txBody>
      </p:sp>
      <p:sp>
        <p:nvSpPr>
          <p:cNvPr id="60" name="Google Shape;60;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Next Steps </a:t>
            </a:r>
            <a:endParaRPr sz="1900">
              <a:solidFill>
                <a:srgbClr val="EEEEEE"/>
              </a:solidFill>
              <a:latin typeface="Google Sans SemiBold"/>
              <a:ea typeface="Google Sans SemiBold"/>
              <a:cs typeface="Google Sans SemiBold"/>
              <a:sym typeface="Google Sans SemiBold"/>
            </a:endParaRPr>
          </a:p>
        </p:txBody>
      </p:sp>
      <p:sp>
        <p:nvSpPr>
          <p:cNvPr id="61" name="Google Shape;61;p2"/>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62" name="Google Shape;62;p2"/>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63" name="Google Shape;63;p2"/>
          <p:cNvSpPr>
            <a:spLocks noGrp="1"/>
          </p:cNvSpPr>
          <p:nvPr>
            <p:ph type="pic" idx="2"/>
          </p:nvPr>
        </p:nvSpPr>
        <p:spPr>
          <a:xfrm>
            <a:off x="4583375" y="3389400"/>
            <a:ext cx="3035400" cy="2495700"/>
          </a:xfrm>
          <a:prstGeom prst="rect">
            <a:avLst/>
          </a:prstGeom>
          <a:noFill/>
          <a:ln w="19050" cap="flat" cmpd="sng">
            <a:solidFill>
              <a:srgbClr val="000000"/>
            </a:solidFill>
            <a:prstDash val="solid"/>
            <a:round/>
            <a:headEnd type="none" w="sm" len="sm"/>
            <a:tailEnd type="none" w="sm" len="sm"/>
          </a:ln>
        </p:spPr>
      </p:sp>
      <p:sp>
        <p:nvSpPr>
          <p:cNvPr id="64" name="Google Shape;64;p2"/>
          <p:cNvSpPr txBox="1"/>
          <p:nvPr/>
        </p:nvSpPr>
        <p:spPr>
          <a:xfrm>
            <a:off x="4541175" y="5895125"/>
            <a:ext cx="30744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yout 3">
  <p:cSld name="CUSTOM_2_1">
    <p:spTree>
      <p:nvGrpSpPr>
        <p:cNvPr id="1" name="Shape 111"/>
        <p:cNvGrpSpPr/>
        <p:nvPr/>
      </p:nvGrpSpPr>
      <p:grpSpPr>
        <a:xfrm>
          <a:off x="0" y="0"/>
          <a:ext cx="0" cy="0"/>
          <a:chOff x="0" y="0"/>
          <a:chExt cx="0" cy="0"/>
        </a:xfrm>
      </p:grpSpPr>
      <p:cxnSp>
        <p:nvCxnSpPr>
          <p:cNvPr id="112" name="Google Shape;112;p4"/>
          <p:cNvCxnSpPr/>
          <p:nvPr/>
        </p:nvCxnSpPr>
        <p:spPr>
          <a:xfrm>
            <a:off x="417963" y="311025"/>
            <a:ext cx="28200" cy="8777100"/>
          </a:xfrm>
          <a:prstGeom prst="straightConnector1">
            <a:avLst/>
          </a:prstGeom>
          <a:noFill/>
          <a:ln w="9525" cap="flat" cmpd="sng">
            <a:solidFill>
              <a:srgbClr val="B7B7B7"/>
            </a:solidFill>
            <a:prstDash val="solid"/>
            <a:round/>
            <a:headEnd type="none" w="med" len="med"/>
            <a:tailEnd type="none" w="med" len="med"/>
          </a:ln>
        </p:spPr>
      </p:cxnSp>
      <p:grpSp>
        <p:nvGrpSpPr>
          <p:cNvPr id="113" name="Google Shape;113;p4"/>
          <p:cNvGrpSpPr/>
          <p:nvPr/>
        </p:nvGrpSpPr>
        <p:grpSpPr>
          <a:xfrm>
            <a:off x="404725" y="1300475"/>
            <a:ext cx="6908400" cy="72025"/>
            <a:chOff x="404725" y="1681475"/>
            <a:chExt cx="6908400" cy="72025"/>
          </a:xfrm>
        </p:grpSpPr>
        <p:cxnSp>
          <p:nvCxnSpPr>
            <p:cNvPr id="114" name="Google Shape;114;p4"/>
            <p:cNvCxnSpPr/>
            <p:nvPr/>
          </p:nvCxnSpPr>
          <p:spPr>
            <a:xfrm rot="10800000" flipH="1">
              <a:off x="404725" y="1681475"/>
              <a:ext cx="6908400" cy="16800"/>
            </a:xfrm>
            <a:prstGeom prst="straightConnector1">
              <a:avLst/>
            </a:prstGeom>
            <a:noFill/>
            <a:ln w="38100" cap="flat" cmpd="sng">
              <a:solidFill>
                <a:srgbClr val="666666"/>
              </a:solidFill>
              <a:prstDash val="solid"/>
              <a:round/>
              <a:headEnd type="none" w="med" len="med"/>
              <a:tailEnd type="none" w="med" len="med"/>
            </a:ln>
          </p:spPr>
        </p:cxnSp>
        <p:cxnSp>
          <p:nvCxnSpPr>
            <p:cNvPr id="115" name="Google Shape;115;p4"/>
            <p:cNvCxnSpPr/>
            <p:nvPr/>
          </p:nvCxnSpPr>
          <p:spPr>
            <a:xfrm rot="10800000" flipH="1">
              <a:off x="404725" y="1736700"/>
              <a:ext cx="6908400" cy="16800"/>
            </a:xfrm>
            <a:prstGeom prst="straightConnector1">
              <a:avLst/>
            </a:prstGeom>
            <a:noFill/>
            <a:ln w="38100" cap="flat" cmpd="sng">
              <a:solidFill>
                <a:srgbClr val="666666"/>
              </a:solidFill>
              <a:prstDash val="solid"/>
              <a:round/>
              <a:headEnd type="none" w="med" len="med"/>
              <a:tailEnd type="none" w="med" len="med"/>
            </a:ln>
          </p:spPr>
        </p:cxnSp>
      </p:grpSp>
      <p:cxnSp>
        <p:nvCxnSpPr>
          <p:cNvPr id="116" name="Google Shape;116;p4"/>
          <p:cNvCxnSpPr/>
          <p:nvPr/>
        </p:nvCxnSpPr>
        <p:spPr>
          <a:xfrm>
            <a:off x="7326238" y="6225"/>
            <a:ext cx="28200" cy="8777100"/>
          </a:xfrm>
          <a:prstGeom prst="straightConnector1">
            <a:avLst/>
          </a:prstGeom>
          <a:noFill/>
          <a:ln w="9525" cap="flat" cmpd="sng">
            <a:solidFill>
              <a:srgbClr val="B7B7B7"/>
            </a:solidFill>
            <a:prstDash val="solid"/>
            <a:round/>
            <a:headEnd type="none" w="med" len="med"/>
            <a:tailEnd type="none" w="med" len="med"/>
          </a:ln>
        </p:spPr>
      </p:cxnSp>
      <p:cxnSp>
        <p:nvCxnSpPr>
          <p:cNvPr id="117" name="Google Shape;117;p4"/>
          <p:cNvCxnSpPr/>
          <p:nvPr/>
        </p:nvCxnSpPr>
        <p:spPr>
          <a:xfrm rot="10800000">
            <a:off x="438150" y="3276600"/>
            <a:ext cx="6896100" cy="0"/>
          </a:xfrm>
          <a:prstGeom prst="straightConnector1">
            <a:avLst/>
          </a:prstGeom>
          <a:noFill/>
          <a:ln w="9525" cap="flat" cmpd="sng">
            <a:solidFill>
              <a:srgbClr val="CCCCCC"/>
            </a:solidFill>
            <a:prstDash val="solid"/>
            <a:round/>
            <a:headEnd type="none" w="med" len="med"/>
            <a:tailEnd type="none" w="med" len="med"/>
          </a:ln>
        </p:spPr>
      </p:cxnSp>
      <p:cxnSp>
        <p:nvCxnSpPr>
          <p:cNvPr id="118" name="Google Shape;118;p4"/>
          <p:cNvCxnSpPr/>
          <p:nvPr/>
        </p:nvCxnSpPr>
        <p:spPr>
          <a:xfrm>
            <a:off x="3861475" y="3505200"/>
            <a:ext cx="0" cy="5611800"/>
          </a:xfrm>
          <a:prstGeom prst="straightConnector1">
            <a:avLst/>
          </a:prstGeom>
          <a:noFill/>
          <a:ln w="9525" cap="flat" cmpd="sng">
            <a:solidFill>
              <a:srgbClr val="B7B7B7"/>
            </a:solidFill>
            <a:prstDash val="solid"/>
            <a:round/>
            <a:headEnd type="none" w="med" len="med"/>
            <a:tailEnd type="none" w="med" len="med"/>
          </a:ln>
        </p:spPr>
      </p:cxnSp>
      <p:grpSp>
        <p:nvGrpSpPr>
          <p:cNvPr id="119" name="Google Shape;119;p4"/>
          <p:cNvGrpSpPr/>
          <p:nvPr/>
        </p:nvGrpSpPr>
        <p:grpSpPr>
          <a:xfrm>
            <a:off x="417975" y="1504250"/>
            <a:ext cx="2357775" cy="410125"/>
            <a:chOff x="417975" y="1885250"/>
            <a:chExt cx="2357775" cy="410125"/>
          </a:xfrm>
        </p:grpSpPr>
        <p:sp>
          <p:nvSpPr>
            <p:cNvPr id="120" name="Google Shape;120;p4"/>
            <p:cNvSpPr/>
            <p:nvPr/>
          </p:nvSpPr>
          <p:spPr>
            <a:xfrm>
              <a:off x="417975" y="1885250"/>
              <a:ext cx="2020800" cy="410100"/>
            </a:xfrm>
            <a:prstGeom prst="rect">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rot="10800000">
              <a:off x="2236350" y="1885875"/>
              <a:ext cx="539400" cy="409500"/>
            </a:xfrm>
            <a:prstGeom prst="chevron">
              <a:avLst>
                <a:gd name="adj" fmla="val 50000"/>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446175" y="1905300"/>
              <a:ext cx="1946700" cy="364200"/>
            </a:xfrm>
            <a:prstGeom prst="rect">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10800000">
              <a:off x="2198100" y="1906000"/>
              <a:ext cx="519600" cy="363600"/>
            </a:xfrm>
            <a:prstGeom prst="chevron">
              <a:avLst>
                <a:gd name="adj" fmla="val 50000"/>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4"/>
          <p:cNvGrpSpPr/>
          <p:nvPr/>
        </p:nvGrpSpPr>
        <p:grpSpPr>
          <a:xfrm>
            <a:off x="417975" y="3276600"/>
            <a:ext cx="2357775" cy="410125"/>
            <a:chOff x="265575" y="3352800"/>
            <a:chExt cx="2357775" cy="410125"/>
          </a:xfrm>
        </p:grpSpPr>
        <p:sp>
          <p:nvSpPr>
            <p:cNvPr id="125" name="Google Shape;125;p4"/>
            <p:cNvSpPr/>
            <p:nvPr/>
          </p:nvSpPr>
          <p:spPr>
            <a:xfrm>
              <a:off x="265575" y="3352800"/>
              <a:ext cx="2020800" cy="410100"/>
            </a:xfrm>
            <a:prstGeom prst="rect">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rot="10800000">
              <a:off x="2083950" y="3353425"/>
              <a:ext cx="539400" cy="409500"/>
            </a:xfrm>
            <a:prstGeom prst="chevron">
              <a:avLst>
                <a:gd name="adj" fmla="val 50000"/>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93775" y="3372850"/>
              <a:ext cx="1946700" cy="364200"/>
            </a:xfrm>
            <a:prstGeom prst="rect">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a:off x="2045700" y="3373550"/>
              <a:ext cx="519600" cy="363600"/>
            </a:xfrm>
            <a:prstGeom prst="chevron">
              <a:avLst>
                <a:gd name="adj" fmla="val 50000"/>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4"/>
          <p:cNvGrpSpPr/>
          <p:nvPr/>
        </p:nvGrpSpPr>
        <p:grpSpPr>
          <a:xfrm>
            <a:off x="3872044" y="3276600"/>
            <a:ext cx="2747987" cy="410125"/>
            <a:chOff x="3567313" y="3200400"/>
            <a:chExt cx="2357775" cy="410125"/>
          </a:xfrm>
        </p:grpSpPr>
        <p:sp>
          <p:nvSpPr>
            <p:cNvPr id="130" name="Google Shape;130;p4"/>
            <p:cNvSpPr/>
            <p:nvPr/>
          </p:nvSpPr>
          <p:spPr>
            <a:xfrm>
              <a:off x="3567313" y="3200400"/>
              <a:ext cx="2020800" cy="410100"/>
            </a:xfrm>
            <a:prstGeom prst="rect">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a:off x="5385688" y="3201025"/>
              <a:ext cx="539400" cy="409500"/>
            </a:xfrm>
            <a:prstGeom prst="chevron">
              <a:avLst>
                <a:gd name="adj" fmla="val 50000"/>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3595513" y="3220450"/>
              <a:ext cx="1946700" cy="364200"/>
            </a:xfrm>
            <a:prstGeom prst="rect">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a:off x="5393639" y="3221150"/>
              <a:ext cx="473400" cy="363600"/>
            </a:xfrm>
            <a:prstGeom prst="chevron">
              <a:avLst>
                <a:gd name="adj" fmla="val 50000"/>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4"/>
          <p:cNvGrpSpPr/>
          <p:nvPr/>
        </p:nvGrpSpPr>
        <p:grpSpPr>
          <a:xfrm>
            <a:off x="417963" y="6597750"/>
            <a:ext cx="2357775" cy="410125"/>
            <a:chOff x="-39237" y="6140550"/>
            <a:chExt cx="2357775" cy="410125"/>
          </a:xfrm>
        </p:grpSpPr>
        <p:sp>
          <p:nvSpPr>
            <p:cNvPr id="135" name="Google Shape;135;p4"/>
            <p:cNvSpPr/>
            <p:nvPr/>
          </p:nvSpPr>
          <p:spPr>
            <a:xfrm>
              <a:off x="-39237" y="6140550"/>
              <a:ext cx="2020800" cy="410100"/>
            </a:xfrm>
            <a:prstGeom prst="rect">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a:off x="1779138" y="6141175"/>
              <a:ext cx="539400" cy="409500"/>
            </a:xfrm>
            <a:prstGeom prst="chevron">
              <a:avLst>
                <a:gd name="adj" fmla="val 50000"/>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11037" y="6160600"/>
              <a:ext cx="1946700" cy="364200"/>
            </a:xfrm>
            <a:prstGeom prst="rect">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a:off x="1740888" y="6161300"/>
              <a:ext cx="519600" cy="363600"/>
            </a:xfrm>
            <a:prstGeom prst="chevron">
              <a:avLst>
                <a:gd name="adj" fmla="val 50000"/>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4"/>
          <p:cNvSpPr txBox="1"/>
          <p:nvPr/>
        </p:nvSpPr>
        <p:spPr>
          <a:xfrm>
            <a:off x="402100" y="1527525"/>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140" name="Google Shape;140;p4"/>
          <p:cNvSpPr txBox="1"/>
          <p:nvPr/>
        </p:nvSpPr>
        <p:spPr>
          <a:xfrm>
            <a:off x="476200" y="3276599"/>
            <a:ext cx="17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141" name="Google Shape;141;p4"/>
          <p:cNvSpPr txBox="1"/>
          <p:nvPr/>
        </p:nvSpPr>
        <p:spPr>
          <a:xfrm>
            <a:off x="623225" y="6602713"/>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142" name="Google Shape;142;p4"/>
          <p:cNvSpPr txBox="1"/>
          <p:nvPr/>
        </p:nvSpPr>
        <p:spPr>
          <a:xfrm>
            <a:off x="3848750" y="3276600"/>
            <a:ext cx="16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143" name="Google Shape;143;p4"/>
          <p:cNvSpPr txBox="1"/>
          <p:nvPr/>
        </p:nvSpPr>
        <p:spPr>
          <a:xfrm>
            <a:off x="413425" y="1939675"/>
            <a:ext cx="6896100" cy="102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4" name="Google Shape;144;p4"/>
          <p:cNvSpPr txBox="1"/>
          <p:nvPr/>
        </p:nvSpPr>
        <p:spPr>
          <a:xfrm>
            <a:off x="438138" y="3915350"/>
            <a:ext cx="3108300" cy="23700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5" name="Google Shape;145;p4"/>
          <p:cNvSpPr txBox="1"/>
          <p:nvPr/>
        </p:nvSpPr>
        <p:spPr>
          <a:xfrm>
            <a:off x="438150" y="7050750"/>
            <a:ext cx="3108300" cy="22554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6" name="Google Shape;146;p4"/>
          <p:cNvSpPr txBox="1"/>
          <p:nvPr/>
        </p:nvSpPr>
        <p:spPr>
          <a:xfrm>
            <a:off x="3905525" y="4039263"/>
            <a:ext cx="3219000" cy="26043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7" name="Google Shape;147;p4"/>
          <p:cNvSpPr txBox="1"/>
          <p:nvPr/>
        </p:nvSpPr>
        <p:spPr>
          <a:xfrm>
            <a:off x="4183575" y="9228125"/>
            <a:ext cx="3086700" cy="2850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None/>
            </a:pPr>
            <a:endParaRPr sz="1100" i="1">
              <a:solidFill>
                <a:srgbClr val="595959"/>
              </a:solidFill>
              <a:latin typeface="Google Sans"/>
              <a:ea typeface="Google Sans"/>
              <a:cs typeface="Google Sans"/>
              <a:sym typeface="Google Sans"/>
            </a:endParaRPr>
          </a:p>
        </p:txBody>
      </p:sp>
      <p:sp>
        <p:nvSpPr>
          <p:cNvPr id="148" name="Google Shape;148;p4"/>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49" name="Google Shape;149;p4"/>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50" name="Google Shape;150;p4"/>
          <p:cNvSpPr>
            <a:spLocks noGrp="1"/>
          </p:cNvSpPr>
          <p:nvPr>
            <p:ph type="pic" idx="2"/>
          </p:nvPr>
        </p:nvSpPr>
        <p:spPr>
          <a:xfrm>
            <a:off x="4076163" y="6199700"/>
            <a:ext cx="3035400" cy="2495700"/>
          </a:xfrm>
          <a:prstGeom prst="rect">
            <a:avLst/>
          </a:prstGeom>
          <a:noFill/>
          <a:ln w="19050" cap="flat" cmpd="sng">
            <a:solidFill>
              <a:srgbClr val="000000"/>
            </a:solidFill>
            <a:prstDash val="solid"/>
            <a:round/>
            <a:headEnd type="none" w="sm" len="sm"/>
            <a:tailEnd type="none" w="sm" len="sm"/>
          </a:ln>
        </p:spPr>
      </p:sp>
      <p:sp>
        <p:nvSpPr>
          <p:cNvPr id="151" name="Google Shape;151;p4"/>
          <p:cNvSpPr txBox="1"/>
          <p:nvPr/>
        </p:nvSpPr>
        <p:spPr>
          <a:xfrm>
            <a:off x="4007763" y="86954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pos="255">
          <p15:clr>
            <a:srgbClr val="FA7B17"/>
          </p15:clr>
        </p15:guide>
        <p15:guide id="2" orient="horz" pos="2922">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yout 4">
  <p:cSld name="CUSTOM">
    <p:spTree>
      <p:nvGrpSpPr>
        <p:cNvPr id="1" name="Shape 152"/>
        <p:cNvGrpSpPr/>
        <p:nvPr/>
      </p:nvGrpSpPr>
      <p:grpSpPr>
        <a:xfrm>
          <a:off x="0" y="0"/>
          <a:ext cx="0" cy="0"/>
          <a:chOff x="0" y="0"/>
          <a:chExt cx="0" cy="0"/>
        </a:xfrm>
      </p:grpSpPr>
      <p:sp>
        <p:nvSpPr>
          <p:cNvPr id="153" name="Google Shape;153;p5"/>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sp>
        <p:nvSpPr>
          <p:cNvPr id="154" name="Google Shape;154;p5"/>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grpSp>
        <p:nvGrpSpPr>
          <p:cNvPr id="155" name="Google Shape;155;p5"/>
          <p:cNvGrpSpPr/>
          <p:nvPr/>
        </p:nvGrpSpPr>
        <p:grpSpPr>
          <a:xfrm>
            <a:off x="95351" y="1392509"/>
            <a:ext cx="7581691" cy="5901"/>
            <a:chOff x="1890075" y="5241175"/>
            <a:chExt cx="4240556" cy="257700"/>
          </a:xfrm>
        </p:grpSpPr>
        <p:sp>
          <p:nvSpPr>
            <p:cNvPr id="156" name="Google Shape;156;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7" name="Google Shape;157;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8" name="Google Shape;158;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9" name="Google Shape;159;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160" name="Google Shape;160;p5"/>
          <p:cNvGrpSpPr/>
          <p:nvPr/>
        </p:nvGrpSpPr>
        <p:grpSpPr>
          <a:xfrm>
            <a:off x="95351" y="4542984"/>
            <a:ext cx="7581691" cy="5901"/>
            <a:chOff x="1890075" y="5241175"/>
            <a:chExt cx="4240556" cy="257700"/>
          </a:xfrm>
        </p:grpSpPr>
        <p:sp>
          <p:nvSpPr>
            <p:cNvPr id="161" name="Google Shape;161;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2" name="Google Shape;162;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3" name="Google Shape;163;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4" name="Google Shape;164;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65" name="Google Shape;165;p5"/>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rgbClr val="EEEEEE">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Overview </a:t>
            </a:r>
            <a:endParaRPr b="1">
              <a:solidFill>
                <a:srgbClr val="000000"/>
              </a:solidFill>
              <a:latin typeface="Google Sans"/>
              <a:ea typeface="Google Sans"/>
              <a:cs typeface="Google Sans"/>
              <a:sym typeface="Google Sans"/>
            </a:endParaRPr>
          </a:p>
        </p:txBody>
      </p:sp>
      <p:sp>
        <p:nvSpPr>
          <p:cNvPr id="166" name="Google Shape;166;p5"/>
          <p:cNvSpPr/>
          <p:nvPr/>
        </p:nvSpPr>
        <p:spPr>
          <a:xfrm>
            <a:off x="432000" y="26200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Problem</a:t>
            </a:r>
            <a:endParaRPr b="1">
              <a:solidFill>
                <a:srgbClr val="000000"/>
              </a:solidFill>
              <a:latin typeface="Google Sans"/>
              <a:ea typeface="Google Sans"/>
              <a:cs typeface="Google Sans"/>
              <a:sym typeface="Google Sans"/>
            </a:endParaRPr>
          </a:p>
        </p:txBody>
      </p:sp>
      <p:sp>
        <p:nvSpPr>
          <p:cNvPr id="167" name="Google Shape;167;p5"/>
          <p:cNvSpPr/>
          <p:nvPr/>
        </p:nvSpPr>
        <p:spPr>
          <a:xfrm>
            <a:off x="432000" y="3615673"/>
            <a:ext cx="1598400" cy="2691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Solution</a:t>
            </a:r>
            <a:endParaRPr b="1">
              <a:solidFill>
                <a:srgbClr val="000000"/>
              </a:solidFill>
              <a:latin typeface="Google Sans"/>
              <a:ea typeface="Google Sans"/>
              <a:cs typeface="Google Sans"/>
              <a:sym typeface="Google Sans"/>
            </a:endParaRPr>
          </a:p>
        </p:txBody>
      </p:sp>
      <p:sp>
        <p:nvSpPr>
          <p:cNvPr id="168" name="Google Shape;168;p5"/>
          <p:cNvSpPr/>
          <p:nvPr/>
        </p:nvSpPr>
        <p:spPr>
          <a:xfrm>
            <a:off x="432000" y="4676196"/>
            <a:ext cx="1598400" cy="2850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Details </a:t>
            </a:r>
            <a:endParaRPr b="1">
              <a:solidFill>
                <a:srgbClr val="000000"/>
              </a:solidFill>
              <a:latin typeface="Google Sans"/>
              <a:ea typeface="Google Sans"/>
              <a:cs typeface="Google Sans"/>
              <a:sym typeface="Google Sans"/>
            </a:endParaRPr>
          </a:p>
        </p:txBody>
      </p:sp>
      <p:sp>
        <p:nvSpPr>
          <p:cNvPr id="169" name="Google Shape;169;p5"/>
          <p:cNvSpPr/>
          <p:nvPr/>
        </p:nvSpPr>
        <p:spPr>
          <a:xfrm>
            <a:off x="432000" y="8296570"/>
            <a:ext cx="1598400" cy="2691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Next Steps </a:t>
            </a:r>
            <a:endParaRPr b="1">
              <a:solidFill>
                <a:srgbClr val="000000"/>
              </a:solidFill>
              <a:latin typeface="Google Sans"/>
              <a:ea typeface="Google Sans"/>
              <a:cs typeface="Google Sans"/>
              <a:sym typeface="Google Sans"/>
            </a:endParaRPr>
          </a:p>
        </p:txBody>
      </p:sp>
      <p:grpSp>
        <p:nvGrpSpPr>
          <p:cNvPr id="170" name="Google Shape;170;p5"/>
          <p:cNvGrpSpPr/>
          <p:nvPr/>
        </p:nvGrpSpPr>
        <p:grpSpPr>
          <a:xfrm>
            <a:off x="95351" y="8200359"/>
            <a:ext cx="7581691" cy="5901"/>
            <a:chOff x="1890075" y="5241175"/>
            <a:chExt cx="4240556" cy="257700"/>
          </a:xfrm>
        </p:grpSpPr>
        <p:sp>
          <p:nvSpPr>
            <p:cNvPr id="171" name="Google Shape;171;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2" name="Google Shape;172;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3" name="Google Shape;173;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4" name="Google Shape;174;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75" name="Google Shape;175;p5"/>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76" name="Google Shape;176;p5"/>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77" name="Google Shape;177;p5"/>
          <p:cNvSpPr>
            <a:spLocks noGrp="1"/>
          </p:cNvSpPr>
          <p:nvPr>
            <p:ph type="pic" idx="2"/>
          </p:nvPr>
        </p:nvSpPr>
        <p:spPr>
          <a:xfrm>
            <a:off x="4394725" y="4961200"/>
            <a:ext cx="3035400" cy="2495700"/>
          </a:xfrm>
          <a:prstGeom prst="rect">
            <a:avLst/>
          </a:prstGeom>
          <a:noFill/>
          <a:ln w="19050" cap="flat" cmpd="sng">
            <a:solidFill>
              <a:srgbClr val="000000"/>
            </a:solidFill>
            <a:prstDash val="solid"/>
            <a:round/>
            <a:headEnd type="none" w="sm" len="sm"/>
            <a:tailEnd type="none" w="sm" len="sm"/>
          </a:ln>
        </p:spPr>
      </p:sp>
      <p:sp>
        <p:nvSpPr>
          <p:cNvPr id="178" name="Google Shape;178;p5"/>
          <p:cNvSpPr txBox="1"/>
          <p:nvPr/>
        </p:nvSpPr>
        <p:spPr>
          <a:xfrm>
            <a:off x="4326325" y="74569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DO NOT USE">
  <p:cSld name="CUSTOM_1">
    <p:spTree>
      <p:nvGrpSpPr>
        <p:cNvPr id="1" name="Shape 18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
        <p:nvSpPr>
          <p:cNvPr id="9" name="Google Shape;9;p1"/>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Google Shape;191;p8">
            <a:extLst>
              <a:ext uri="{FF2B5EF4-FFF2-40B4-BE49-F238E27FC236}">
                <a16:creationId xmlns:a16="http://schemas.microsoft.com/office/drawing/2014/main" id="{2BCAC3D4-A4B1-FA9B-6377-DBE9949292E8}"/>
              </a:ext>
            </a:extLst>
          </p:cNvPr>
          <p:cNvSpPr txBox="1"/>
          <p:nvPr/>
        </p:nvSpPr>
        <p:spPr>
          <a:xfrm>
            <a:off x="4831837" y="718368"/>
            <a:ext cx="4246200" cy="52434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050" dirty="0">
                <a:solidFill>
                  <a:schemeClr val="bg2">
                    <a:lumMod val="60000"/>
                    <a:lumOff val="40000"/>
                  </a:schemeClr>
                </a:solidFill>
                <a:latin typeface="PT Sans Narrow"/>
                <a:ea typeface="PT Sans Narrow"/>
                <a:cs typeface="PT Sans Narrow"/>
                <a:sym typeface="PT Sans Narrow"/>
              </a:rPr>
              <a:t>Autor: Said Ali Oviedo Beltrán</a:t>
            </a:r>
            <a:endParaRPr sz="1050" dirty="0">
              <a:solidFill>
                <a:schemeClr val="bg2">
                  <a:lumMod val="60000"/>
                  <a:lumOff val="40000"/>
                </a:schemeClr>
              </a:solidFill>
              <a:latin typeface="PT Sans Narrow"/>
              <a:ea typeface="PT Sans Narrow"/>
              <a:cs typeface="PT Sans Narrow"/>
              <a:sym typeface="PT Sans Narrow"/>
            </a:endParaRPr>
          </a:p>
        </p:txBody>
      </p:sp>
      <p:sp>
        <p:nvSpPr>
          <p:cNvPr id="16" name="Rectángulo: esquinas redondeadas 15">
            <a:extLst>
              <a:ext uri="{FF2B5EF4-FFF2-40B4-BE49-F238E27FC236}">
                <a16:creationId xmlns:a16="http://schemas.microsoft.com/office/drawing/2014/main" id="{0EDD7399-B571-C19B-5C4B-729C0F68797B}"/>
              </a:ext>
            </a:extLst>
          </p:cNvPr>
          <p:cNvSpPr/>
          <p:nvPr/>
        </p:nvSpPr>
        <p:spPr>
          <a:xfrm>
            <a:off x="-133841" y="697684"/>
            <a:ext cx="8134184" cy="92129"/>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Rectángulo: esquinas redondeadas 13">
            <a:extLst>
              <a:ext uri="{FF2B5EF4-FFF2-40B4-BE49-F238E27FC236}">
                <a16:creationId xmlns:a16="http://schemas.microsoft.com/office/drawing/2014/main" id="{A8D752BE-A5F6-52BB-866E-5AD1B7516A06}"/>
              </a:ext>
            </a:extLst>
          </p:cNvPr>
          <p:cNvSpPr/>
          <p:nvPr/>
        </p:nvSpPr>
        <p:spPr>
          <a:xfrm>
            <a:off x="-166976" y="-3356"/>
            <a:ext cx="8134184" cy="66275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Google Shape;189;p8">
            <a:extLst>
              <a:ext uri="{FF2B5EF4-FFF2-40B4-BE49-F238E27FC236}">
                <a16:creationId xmlns:a16="http://schemas.microsoft.com/office/drawing/2014/main" id="{44E26419-0DE3-DE78-5E90-255928E0AAAD}"/>
              </a:ext>
            </a:extLst>
          </p:cNvPr>
          <p:cNvSpPr txBox="1"/>
          <p:nvPr/>
        </p:nvSpPr>
        <p:spPr>
          <a:xfrm>
            <a:off x="219255" y="1183772"/>
            <a:ext cx="2883300" cy="120029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1100" dirty="0">
                <a:latin typeface="Google Sans"/>
                <a:ea typeface="Google Sans"/>
                <a:cs typeface="Google Sans"/>
                <a:sym typeface="Google Sans"/>
              </a:rPr>
              <a:t>Analizar el comportamiento de las inversiones en juegos y apuestas, identificando diferencias entre lo esperado y lo observado. Y construir un tablero de informe para seguimiento de métricas.</a:t>
            </a:r>
          </a:p>
        </p:txBody>
      </p:sp>
      <p:sp>
        <p:nvSpPr>
          <p:cNvPr id="5" name="Google Shape;190;p8">
            <a:extLst>
              <a:ext uri="{FF2B5EF4-FFF2-40B4-BE49-F238E27FC236}">
                <a16:creationId xmlns:a16="http://schemas.microsoft.com/office/drawing/2014/main" id="{14E9E9FC-65D1-243C-C2BC-62A030A2DB9C}"/>
              </a:ext>
            </a:extLst>
          </p:cNvPr>
          <p:cNvSpPr txBox="1"/>
          <p:nvPr/>
        </p:nvSpPr>
        <p:spPr>
          <a:xfrm>
            <a:off x="100" y="3442"/>
            <a:ext cx="7772400"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dirty="0">
                <a:solidFill>
                  <a:schemeClr val="bg1"/>
                </a:solidFill>
                <a:latin typeface="Google Sans"/>
                <a:ea typeface="Google Sans"/>
                <a:cs typeface="Google Sans"/>
                <a:sym typeface="Google Sans"/>
              </a:rPr>
              <a:t>Proyecto de análisis de datos en una empresa de iGambling</a:t>
            </a:r>
            <a:endParaRPr sz="1600" b="1" dirty="0">
              <a:solidFill>
                <a:schemeClr val="bg1"/>
              </a:solidFill>
              <a:latin typeface="Google Sans"/>
              <a:ea typeface="Google Sans"/>
              <a:cs typeface="Google Sans"/>
              <a:sym typeface="Google Sans"/>
            </a:endParaRPr>
          </a:p>
        </p:txBody>
      </p:sp>
      <p:sp>
        <p:nvSpPr>
          <p:cNvPr id="6" name="Google Shape;191;p8">
            <a:extLst>
              <a:ext uri="{FF2B5EF4-FFF2-40B4-BE49-F238E27FC236}">
                <a16:creationId xmlns:a16="http://schemas.microsoft.com/office/drawing/2014/main" id="{859EC661-454B-6292-5913-22D6789FDA59}"/>
              </a:ext>
            </a:extLst>
          </p:cNvPr>
          <p:cNvSpPr txBox="1"/>
          <p:nvPr/>
        </p:nvSpPr>
        <p:spPr>
          <a:xfrm>
            <a:off x="1077232" y="271917"/>
            <a:ext cx="5680184" cy="55089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dirty="0">
                <a:solidFill>
                  <a:schemeClr val="accent4"/>
                </a:solidFill>
                <a:latin typeface="PT Sans Narrow"/>
                <a:ea typeface="PT Sans Narrow"/>
                <a:cs typeface="PT Sans Narrow"/>
                <a:sym typeface="PT Sans Narrow"/>
              </a:rPr>
              <a:t>EDA y construcción de un tablero para el análisis visual del comportamiento de depósitos y costos</a:t>
            </a:r>
            <a:endParaRPr sz="1200" dirty="0">
              <a:solidFill>
                <a:schemeClr val="accent4"/>
              </a:solidFill>
              <a:latin typeface="PT Sans Narrow"/>
              <a:ea typeface="PT Sans Narrow"/>
              <a:cs typeface="PT Sans Narrow"/>
              <a:sym typeface="PT Sans Narrow"/>
            </a:endParaRPr>
          </a:p>
        </p:txBody>
      </p:sp>
      <p:sp>
        <p:nvSpPr>
          <p:cNvPr id="9" name="Google Shape;194;p8">
            <a:extLst>
              <a:ext uri="{FF2B5EF4-FFF2-40B4-BE49-F238E27FC236}">
                <a16:creationId xmlns:a16="http://schemas.microsoft.com/office/drawing/2014/main" id="{5B4A6233-CA23-70CF-8197-124C7FBB20F3}"/>
              </a:ext>
            </a:extLst>
          </p:cNvPr>
          <p:cNvSpPr txBox="1"/>
          <p:nvPr/>
        </p:nvSpPr>
        <p:spPr>
          <a:xfrm>
            <a:off x="3564624" y="4621371"/>
            <a:ext cx="3988521" cy="1459709"/>
          </a:xfrm>
          <a:prstGeom prst="rect">
            <a:avLst/>
          </a:prstGeom>
          <a:noFill/>
          <a:ln>
            <a:noFill/>
          </a:ln>
        </p:spPr>
        <p:txBody>
          <a:bodyPr spcFirstLastPara="1" wrap="square" lIns="91425" tIns="91425" rIns="91425" bIns="91425" anchor="t" anchorCtr="0">
            <a:noAutofit/>
          </a:bodyPr>
          <a:lstStyle/>
          <a:p>
            <a:pPr marL="0" lvl="0" indent="0" algn="just" rtl="0">
              <a:lnSpc>
                <a:spcPct val="115714"/>
              </a:lnSpc>
              <a:spcBef>
                <a:spcPts val="0"/>
              </a:spcBef>
              <a:spcAft>
                <a:spcPts val="0"/>
              </a:spcAft>
              <a:buSzPts val="275"/>
              <a:buNone/>
            </a:pPr>
            <a:r>
              <a:rPr lang="es-ES" sz="900" dirty="0">
                <a:latin typeface="Google Sans"/>
                <a:ea typeface="Google Sans"/>
                <a:cs typeface="Google Sans"/>
                <a:sym typeface="Google Sans"/>
              </a:rPr>
              <a:t>Se decide diseñar el tablero sobre cinco secciones: 1) </a:t>
            </a:r>
            <a:r>
              <a:rPr lang="es-ES" sz="900" b="1" dirty="0">
                <a:latin typeface="Google Sans"/>
                <a:ea typeface="Google Sans"/>
                <a:cs typeface="Google Sans"/>
                <a:sym typeface="Google Sans"/>
              </a:rPr>
              <a:t>Registros</a:t>
            </a:r>
            <a:r>
              <a:rPr lang="es-ES" sz="900" dirty="0">
                <a:latin typeface="Google Sans"/>
                <a:ea typeface="Google Sans"/>
                <a:cs typeface="Google Sans"/>
                <a:sym typeface="Google Sans"/>
              </a:rPr>
              <a:t>: información del comportamiento de las métricas FTD y CPA. 2) </a:t>
            </a:r>
            <a:r>
              <a:rPr lang="es-ES" sz="900" b="1" dirty="0">
                <a:latin typeface="Google Sans"/>
                <a:ea typeface="Google Sans"/>
                <a:cs typeface="Google Sans"/>
                <a:sym typeface="Google Sans"/>
              </a:rPr>
              <a:t>Tráfico:</a:t>
            </a:r>
            <a:r>
              <a:rPr lang="es-ES" sz="900" dirty="0">
                <a:latin typeface="Google Sans"/>
                <a:ea typeface="Google Sans"/>
                <a:cs typeface="Google Sans"/>
                <a:sym typeface="Google Sans"/>
              </a:rPr>
              <a:t> información relacionada con la eficiencia de los Traffickers. 3) </a:t>
            </a:r>
            <a:r>
              <a:rPr lang="es-ES" sz="900" b="1" dirty="0">
                <a:latin typeface="Google Sans"/>
                <a:ea typeface="Google Sans"/>
                <a:cs typeface="Google Sans"/>
                <a:sym typeface="Google Sans"/>
              </a:rPr>
              <a:t>Depósitos:</a:t>
            </a:r>
            <a:r>
              <a:rPr lang="es-ES" sz="900" dirty="0">
                <a:latin typeface="Google Sans"/>
                <a:ea typeface="Google Sans"/>
                <a:cs typeface="Google Sans"/>
                <a:sym typeface="Google Sans"/>
              </a:rPr>
              <a:t> información de los depósitos. 4) </a:t>
            </a:r>
            <a:r>
              <a:rPr lang="es-ES" sz="900" b="1" dirty="0">
                <a:latin typeface="Google Sans"/>
                <a:ea typeface="Google Sans"/>
                <a:cs typeface="Google Sans"/>
                <a:sym typeface="Google Sans"/>
              </a:rPr>
              <a:t>Jugadores:</a:t>
            </a:r>
            <a:r>
              <a:rPr lang="es-ES" sz="900" dirty="0">
                <a:latin typeface="Google Sans"/>
                <a:ea typeface="Google Sans"/>
                <a:cs typeface="Google Sans"/>
                <a:sym typeface="Google Sans"/>
              </a:rPr>
              <a:t> información sobre los jugadores registrados. 5) </a:t>
            </a:r>
            <a:r>
              <a:rPr lang="es-ES" sz="900" b="1" dirty="0">
                <a:latin typeface="Google Sans"/>
                <a:ea typeface="Google Sans"/>
                <a:cs typeface="Google Sans"/>
                <a:sym typeface="Google Sans"/>
              </a:rPr>
              <a:t>Discrepancias:</a:t>
            </a:r>
            <a:r>
              <a:rPr lang="es-ES" sz="900" dirty="0">
                <a:latin typeface="Google Sans"/>
                <a:ea typeface="Google Sans"/>
                <a:cs typeface="Google Sans"/>
                <a:sym typeface="Google Sans"/>
              </a:rPr>
              <a:t> información sobre las discrepancias de las métricas FTD y CPA.</a:t>
            </a:r>
            <a:endParaRPr sz="900" dirty="0">
              <a:latin typeface="Google Sans"/>
              <a:ea typeface="Google Sans"/>
              <a:cs typeface="Google Sans"/>
              <a:sym typeface="Google Sans"/>
            </a:endParaRPr>
          </a:p>
        </p:txBody>
      </p:sp>
      <p:sp>
        <p:nvSpPr>
          <p:cNvPr id="10" name="Google Shape;195;p8">
            <a:extLst>
              <a:ext uri="{FF2B5EF4-FFF2-40B4-BE49-F238E27FC236}">
                <a16:creationId xmlns:a16="http://schemas.microsoft.com/office/drawing/2014/main" id="{F8B1A646-311E-08E6-0A4A-2698A84F06C8}"/>
              </a:ext>
            </a:extLst>
          </p:cNvPr>
          <p:cNvSpPr txBox="1"/>
          <p:nvPr/>
        </p:nvSpPr>
        <p:spPr>
          <a:xfrm>
            <a:off x="3471619" y="6039025"/>
            <a:ext cx="4084713" cy="2092766"/>
          </a:xfrm>
          <a:prstGeom prst="rect">
            <a:avLst/>
          </a:prstGeom>
          <a:noFill/>
          <a:ln>
            <a:noFill/>
          </a:ln>
        </p:spPr>
        <p:txBody>
          <a:bodyPr spcFirstLastPara="1" wrap="square" lIns="91425" tIns="91425" rIns="91425" bIns="91425" anchor="t" anchorCtr="0">
            <a:noAutofit/>
          </a:bodyPr>
          <a:lstStyle/>
          <a:p>
            <a:pPr marL="228600" indent="-228600" algn="just">
              <a:lnSpc>
                <a:spcPct val="105000"/>
              </a:lnSpc>
              <a:buFont typeface="+mj-lt"/>
              <a:buAutoNum type="arabicPeriod"/>
            </a:pPr>
            <a:r>
              <a:rPr lang="es-ES" sz="1100" dirty="0">
                <a:solidFill>
                  <a:schemeClr val="accent2"/>
                </a:solidFill>
                <a:highlight>
                  <a:srgbClr val="FFFFFF"/>
                </a:highlight>
                <a:latin typeface="Google Sans"/>
                <a:ea typeface="Google Sans"/>
                <a:cs typeface="Google Sans"/>
                <a:sym typeface="Google Sans"/>
              </a:rPr>
              <a:t>Los depósitos mostraron un crecimiento notable en el tiempo. El 2022 fue un año de estabilización con pocos depósitos, mientras que en 2023 se aprovechó el posicionamiento de la empresa para conseguir más inversiones de los jugadores.</a:t>
            </a:r>
          </a:p>
          <a:p>
            <a:pPr marL="228600" indent="-228600" algn="just">
              <a:lnSpc>
                <a:spcPct val="105000"/>
              </a:lnSpc>
              <a:buFont typeface="+mj-lt"/>
              <a:buAutoNum type="arabicPeriod"/>
            </a:pPr>
            <a:r>
              <a:rPr lang="es-ES" sz="1100" dirty="0">
                <a:solidFill>
                  <a:schemeClr val="accent2"/>
                </a:solidFill>
                <a:highlight>
                  <a:srgbClr val="FFFFFF"/>
                </a:highlight>
                <a:latin typeface="Google Sans"/>
                <a:ea typeface="Google Sans"/>
                <a:cs typeface="Google Sans"/>
                <a:sym typeface="Google Sans"/>
              </a:rPr>
              <a:t>Las discrepancias mensuales mostraron una ligera tendencia decreciente, con menos discrepancias en 2023 que en 2022, reflejando un aumento en la confianza de los jugadores.</a:t>
            </a:r>
          </a:p>
          <a:p>
            <a:pPr marL="171450" lvl="0" indent="-171450" algn="just" rtl="0">
              <a:lnSpc>
                <a:spcPct val="105000"/>
              </a:lnSpc>
              <a:spcBef>
                <a:spcPts val="0"/>
              </a:spcBef>
              <a:spcAft>
                <a:spcPts val="0"/>
              </a:spcAft>
              <a:buFontTx/>
              <a:buChar char="-"/>
            </a:pPr>
            <a:endParaRPr lang="es-ES" sz="1050" dirty="0">
              <a:latin typeface="Google Sans"/>
              <a:ea typeface="Google Sans"/>
              <a:cs typeface="Google Sans"/>
              <a:sym typeface="Google Sans"/>
            </a:endParaRPr>
          </a:p>
        </p:txBody>
      </p:sp>
      <p:sp>
        <p:nvSpPr>
          <p:cNvPr id="11" name="Google Shape;196;p8">
            <a:extLst>
              <a:ext uri="{FF2B5EF4-FFF2-40B4-BE49-F238E27FC236}">
                <a16:creationId xmlns:a16="http://schemas.microsoft.com/office/drawing/2014/main" id="{C2C0102A-D18D-464E-2E6C-F97227AF8053}"/>
              </a:ext>
            </a:extLst>
          </p:cNvPr>
          <p:cNvSpPr txBox="1"/>
          <p:nvPr/>
        </p:nvSpPr>
        <p:spPr>
          <a:xfrm>
            <a:off x="213041" y="3756991"/>
            <a:ext cx="2883300" cy="407800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1100" dirty="0">
                <a:solidFill>
                  <a:schemeClr val="tx1">
                    <a:lumMod val="85000"/>
                    <a:lumOff val="15000"/>
                  </a:schemeClr>
                </a:solidFill>
                <a:highlight>
                  <a:srgbClr val="FFFFFF"/>
                </a:highlight>
                <a:latin typeface="Google Sans"/>
                <a:ea typeface="Google Sans"/>
                <a:cs typeface="Google Sans"/>
                <a:sym typeface="Google Sans"/>
              </a:rPr>
              <a:t>Aunque el tamaño de los datos es muy pequeño, su calidad en términos de características o variables relacionadas es bueno. No obstante, no son datos representativos ni que pueda modelarse estadísticamente para obtener hallazgos con un alto nivel de confianza por el sesgo existente.</a:t>
            </a:r>
          </a:p>
          <a:p>
            <a:pPr marL="0" lvl="0" indent="0" algn="just" rtl="0">
              <a:spcBef>
                <a:spcPts val="0"/>
              </a:spcBef>
              <a:spcAft>
                <a:spcPts val="0"/>
              </a:spcAft>
              <a:buNone/>
            </a:pPr>
            <a:endParaRPr lang="es-ES" sz="1100" dirty="0">
              <a:solidFill>
                <a:schemeClr val="accent2"/>
              </a:solidFill>
              <a:highlight>
                <a:srgbClr val="FFFFFF"/>
              </a:highlight>
              <a:latin typeface="Google Sans"/>
              <a:ea typeface="Google Sans"/>
              <a:cs typeface="Google Sans"/>
              <a:sym typeface="Google Sans"/>
            </a:endParaRPr>
          </a:p>
          <a:p>
            <a:pPr marL="0" lvl="0" indent="0" algn="just" rtl="0">
              <a:spcBef>
                <a:spcPts val="0"/>
              </a:spcBef>
              <a:spcAft>
                <a:spcPts val="0"/>
              </a:spcAft>
              <a:buNone/>
            </a:pPr>
            <a:r>
              <a:rPr lang="es-ES" sz="1100" dirty="0">
                <a:solidFill>
                  <a:schemeClr val="accent2"/>
                </a:solidFill>
                <a:highlight>
                  <a:srgbClr val="FFFFFF"/>
                </a:highlight>
                <a:latin typeface="Google Sans"/>
                <a:ea typeface="Google Sans"/>
                <a:cs typeface="Google Sans"/>
                <a:sym typeface="Google Sans"/>
              </a:rPr>
              <a:t>Para el periodo 2022-02 existe una ausencia de registros, por lo que se tiene un periodo vacío de las dinámicas de registros y depósitos que puede generar conclusiones erradas. Se recomienda identificar la cusa de esta ausencia de datos y corregirla inmediatamente para rehacer el análisis.</a:t>
            </a:r>
          </a:p>
          <a:p>
            <a:pPr marL="0" lvl="0" indent="0" algn="just" rtl="0">
              <a:spcBef>
                <a:spcPts val="0"/>
              </a:spcBef>
              <a:spcAft>
                <a:spcPts val="0"/>
              </a:spcAft>
              <a:buNone/>
            </a:pPr>
            <a:endParaRPr lang="es-ES" sz="1100" dirty="0">
              <a:solidFill>
                <a:schemeClr val="accent2"/>
              </a:solidFill>
              <a:highlight>
                <a:srgbClr val="FFFFFF"/>
              </a:highlight>
              <a:latin typeface="Google Sans"/>
              <a:ea typeface="Google Sans"/>
              <a:cs typeface="Google Sans"/>
              <a:sym typeface="Google Sans"/>
            </a:endParaRPr>
          </a:p>
          <a:p>
            <a:pPr marL="0" lvl="0" indent="0" algn="just" rtl="0">
              <a:spcBef>
                <a:spcPts val="0"/>
              </a:spcBef>
              <a:spcAft>
                <a:spcPts val="0"/>
              </a:spcAft>
              <a:buNone/>
            </a:pPr>
            <a:r>
              <a:rPr lang="es-ES" sz="1100" dirty="0">
                <a:solidFill>
                  <a:schemeClr val="accent2"/>
                </a:solidFill>
                <a:highlight>
                  <a:srgbClr val="FFFFFF"/>
                </a:highlight>
                <a:latin typeface="Google Sans"/>
                <a:ea typeface="Google Sans"/>
                <a:cs typeface="Google Sans"/>
                <a:sym typeface="Google Sans"/>
              </a:rPr>
              <a:t>Teniendo en cuenta que los datos de validación internos y los datos de registros difieren significativamente, es posible concluir que el conjunto de datos tomado para el análisis no es representativo. </a:t>
            </a:r>
          </a:p>
        </p:txBody>
      </p:sp>
      <p:sp>
        <p:nvSpPr>
          <p:cNvPr id="12" name="Google Shape;197;p8">
            <a:extLst>
              <a:ext uri="{FF2B5EF4-FFF2-40B4-BE49-F238E27FC236}">
                <a16:creationId xmlns:a16="http://schemas.microsoft.com/office/drawing/2014/main" id="{99CE417B-17FC-F954-FF29-DBF73E14BBC7}"/>
              </a:ext>
            </a:extLst>
          </p:cNvPr>
          <p:cNvSpPr txBox="1"/>
          <p:nvPr/>
        </p:nvSpPr>
        <p:spPr>
          <a:xfrm>
            <a:off x="3556598" y="947908"/>
            <a:ext cx="3937995" cy="1031021"/>
          </a:xfrm>
          <a:prstGeom prst="rect">
            <a:avLst/>
          </a:prstGeom>
          <a:noFill/>
          <a:ln>
            <a:noFill/>
          </a:ln>
        </p:spPr>
        <p:txBody>
          <a:bodyPr spcFirstLastPara="1" wrap="square" lIns="91425" tIns="91425" rIns="91425" bIns="91425" anchor="t" anchorCtr="0">
            <a:spAutoFit/>
          </a:bodyPr>
          <a:lstStyle/>
          <a:p>
            <a:pPr algn="just"/>
            <a:r>
              <a:rPr lang="es-ES" sz="1100" dirty="0">
                <a:solidFill>
                  <a:schemeClr val="accent2"/>
                </a:solidFill>
                <a:highlight>
                  <a:srgbClr val="FFFFFF"/>
                </a:highlight>
                <a:latin typeface="Google Sans"/>
                <a:ea typeface="Google Sans"/>
                <a:cs typeface="Google Sans"/>
                <a:sym typeface="Google Sans"/>
              </a:rPr>
              <a:t>Por tal motivo se recomienda incluir todos los registros para un análisis correcto en un escenario real. Esto es concluye bajo el supuesto de que las medidas de predicción FTD y CPA estén calculadas conforme a un modelo analítico de predicción con un buen rendimiento.</a:t>
            </a:r>
            <a:endParaRPr lang="es-ES" sz="1100" b="1" dirty="0">
              <a:latin typeface="Google Sans"/>
              <a:ea typeface="Google Sans"/>
              <a:cs typeface="Google Sans"/>
              <a:sym typeface="Google Sans"/>
            </a:endParaRPr>
          </a:p>
        </p:txBody>
      </p:sp>
      <p:sp>
        <p:nvSpPr>
          <p:cNvPr id="13" name="Google Shape;198;p8">
            <a:extLst>
              <a:ext uri="{FF2B5EF4-FFF2-40B4-BE49-F238E27FC236}">
                <a16:creationId xmlns:a16="http://schemas.microsoft.com/office/drawing/2014/main" id="{7B2DDCF9-BF0A-9D84-6367-62F81A9D608E}"/>
              </a:ext>
            </a:extLst>
          </p:cNvPr>
          <p:cNvSpPr txBox="1"/>
          <p:nvPr/>
        </p:nvSpPr>
        <p:spPr>
          <a:xfrm>
            <a:off x="47905" y="8013118"/>
            <a:ext cx="7507739" cy="2042837"/>
          </a:xfrm>
          <a:prstGeom prst="rect">
            <a:avLst/>
          </a:prstGeom>
          <a:noFill/>
          <a:ln>
            <a:noFill/>
          </a:ln>
        </p:spPr>
        <p:txBody>
          <a:bodyPr spcFirstLastPara="1" wrap="square" lIns="91425" tIns="91425" rIns="91425" bIns="91425" anchor="t" anchorCtr="0">
            <a:spAutoFit/>
          </a:bodyPr>
          <a:lstStyle/>
          <a:p>
            <a:pPr marL="457200" indent="-298450" algn="just">
              <a:lnSpc>
                <a:spcPct val="115000"/>
              </a:lnSpc>
              <a:buClr>
                <a:schemeClr val="accent5">
                  <a:lumMod val="50000"/>
                </a:schemeClr>
              </a:buClr>
              <a:buSzPts val="1100"/>
              <a:buFont typeface="Wingdings" panose="05000000000000000000" pitchFamily="2" charset="2"/>
              <a:buChar char="ü"/>
            </a:pPr>
            <a:r>
              <a:rPr lang="es-ES" sz="1050" dirty="0">
                <a:latin typeface="Google Sans"/>
                <a:ea typeface="Google Sans"/>
                <a:cs typeface="Google Sans"/>
                <a:sym typeface="Google Sans"/>
              </a:rPr>
              <a:t>Las métricas, FTD y CPA, mostraron una correlación directa y proporcional: al aumentar una, la otra también crece. Esto sugiere que fomentar el primer depósito de los jugadores podría incrementar las contribuciones mayores a 100 USD. Se recomienda profundizar en los factores que influyen en el FTD para diseñar estrategias efectivas</a:t>
            </a:r>
            <a:r>
              <a:rPr lang="es-ES" sz="1050" dirty="0">
                <a:solidFill>
                  <a:schemeClr val="accent2"/>
                </a:solidFill>
                <a:highlight>
                  <a:srgbClr val="FFFFFF"/>
                </a:highlight>
                <a:latin typeface="Google Sans"/>
                <a:ea typeface="Google Sans"/>
                <a:cs typeface="Google Sans"/>
                <a:sym typeface="Google Sans"/>
              </a:rPr>
              <a:t>.</a:t>
            </a:r>
          </a:p>
          <a:p>
            <a:pPr marL="457200" lvl="0" indent="-298450" algn="just" rtl="0">
              <a:lnSpc>
                <a:spcPct val="115000"/>
              </a:lnSpc>
              <a:spcBef>
                <a:spcPts val="0"/>
              </a:spcBef>
              <a:spcAft>
                <a:spcPts val="0"/>
              </a:spcAft>
              <a:buClr>
                <a:schemeClr val="accent5">
                  <a:lumMod val="50000"/>
                </a:schemeClr>
              </a:buClr>
              <a:buSzPts val="1100"/>
              <a:buFont typeface="Wingdings" panose="05000000000000000000" pitchFamily="2" charset="2"/>
              <a:buChar char="ü"/>
            </a:pPr>
            <a:r>
              <a:rPr lang="es-ES" sz="1050" dirty="0">
                <a:solidFill>
                  <a:schemeClr val="accent2"/>
                </a:solidFill>
                <a:highlight>
                  <a:srgbClr val="FFFFFF"/>
                </a:highlight>
                <a:latin typeface="Google Sans"/>
                <a:ea typeface="Google Sans"/>
                <a:cs typeface="Google Sans"/>
                <a:sym typeface="Google Sans"/>
              </a:rPr>
              <a:t>Se identificaron dos tipos de jugadores: "rollers", que invierten grandes cantidades, y "casuales", con inversiones menores. La media de fondos por jugador indica una captación interesante. Se recomienda crear estrategias de promoción y retención ajustadas a cada perfil para optimizar la relación costo/beneficio.</a:t>
            </a:r>
          </a:p>
          <a:p>
            <a:pPr marL="457200" lvl="0" indent="-298450" algn="just" rtl="0">
              <a:lnSpc>
                <a:spcPct val="115000"/>
              </a:lnSpc>
              <a:spcBef>
                <a:spcPts val="0"/>
              </a:spcBef>
              <a:spcAft>
                <a:spcPts val="0"/>
              </a:spcAft>
              <a:buClr>
                <a:schemeClr val="accent5">
                  <a:lumMod val="50000"/>
                </a:schemeClr>
              </a:buClr>
              <a:buSzPts val="1100"/>
              <a:buFont typeface="Wingdings" panose="05000000000000000000" pitchFamily="2" charset="2"/>
              <a:buChar char="ü"/>
            </a:pPr>
            <a:r>
              <a:rPr lang="es-ES" sz="1050" dirty="0">
                <a:solidFill>
                  <a:schemeClr val="accent2"/>
                </a:solidFill>
                <a:highlight>
                  <a:srgbClr val="FFFFFF"/>
                </a:highlight>
                <a:latin typeface="Google Sans"/>
                <a:ea typeface="Google Sans"/>
                <a:cs typeface="Google Sans"/>
                <a:sym typeface="Google Sans"/>
              </a:rPr>
              <a:t>El costo de adquisición de jugadores es generalmente bajo (menos de 500 USD), aunque en ciertos periodos fue muy alto debido a estrategias de marketing poco efectivas. Es crucial investigar las causas para aprender y evitar que se repita.</a:t>
            </a:r>
          </a:p>
        </p:txBody>
      </p:sp>
      <p:grpSp>
        <p:nvGrpSpPr>
          <p:cNvPr id="22" name="Grupo 21">
            <a:extLst>
              <a:ext uri="{FF2B5EF4-FFF2-40B4-BE49-F238E27FC236}">
                <a16:creationId xmlns:a16="http://schemas.microsoft.com/office/drawing/2014/main" id="{A2E8238D-F13C-C7F1-97DC-FB5F8B2CBCAE}"/>
              </a:ext>
            </a:extLst>
          </p:cNvPr>
          <p:cNvGrpSpPr/>
          <p:nvPr/>
        </p:nvGrpSpPr>
        <p:grpSpPr>
          <a:xfrm>
            <a:off x="-278296" y="870330"/>
            <a:ext cx="3262171" cy="400079"/>
            <a:chOff x="-278296" y="961770"/>
            <a:chExt cx="3262171" cy="400079"/>
          </a:xfrm>
        </p:grpSpPr>
        <p:sp>
          <p:nvSpPr>
            <p:cNvPr id="17" name="Rectángulo: esquinas redondeadas 16">
              <a:extLst>
                <a:ext uri="{FF2B5EF4-FFF2-40B4-BE49-F238E27FC236}">
                  <a16:creationId xmlns:a16="http://schemas.microsoft.com/office/drawing/2014/main" id="{40DC66D1-598B-0676-2127-CA166FE16418}"/>
                </a:ext>
              </a:extLst>
            </p:cNvPr>
            <p:cNvSpPr/>
            <p:nvPr/>
          </p:nvSpPr>
          <p:spPr>
            <a:xfrm>
              <a:off x="-278296" y="1257300"/>
              <a:ext cx="3262171" cy="45719"/>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esquinas redondeadas 17">
              <a:extLst>
                <a:ext uri="{FF2B5EF4-FFF2-40B4-BE49-F238E27FC236}">
                  <a16:creationId xmlns:a16="http://schemas.microsoft.com/office/drawing/2014/main" id="{BC4F5A4D-E7F4-2309-2A7E-83664D92CDA3}"/>
                </a:ext>
              </a:extLst>
            </p:cNvPr>
            <p:cNvSpPr/>
            <p:nvPr/>
          </p:nvSpPr>
          <p:spPr>
            <a:xfrm>
              <a:off x="-31800" y="1035055"/>
              <a:ext cx="479072" cy="26200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Rectángulo 19">
              <a:extLst>
                <a:ext uri="{FF2B5EF4-FFF2-40B4-BE49-F238E27FC236}">
                  <a16:creationId xmlns:a16="http://schemas.microsoft.com/office/drawing/2014/main" id="{BC5A6D88-BC9B-AA27-6E1A-8B58469D9ADE}"/>
                </a:ext>
              </a:extLst>
            </p:cNvPr>
            <p:cNvSpPr/>
            <p:nvPr/>
          </p:nvSpPr>
          <p:spPr>
            <a:xfrm>
              <a:off x="51283" y="977414"/>
              <a:ext cx="312906" cy="369332"/>
            </a:xfrm>
            <a:prstGeom prst="rect">
              <a:avLst/>
            </a:prstGeom>
            <a:noFill/>
          </p:spPr>
          <p:txBody>
            <a:bodyPr wrap="none" lIns="91440" tIns="45720" rIns="91440" bIns="45720">
              <a:spAutoFit/>
            </a:bodyPr>
            <a:lstStyle/>
            <a:p>
              <a:pPr algn="ctr"/>
              <a:r>
                <a:rPr lang="es-ES" sz="1800" b="1" cap="none" spc="0" dirty="0">
                  <a:ln w="10160">
                    <a:solidFill>
                      <a:schemeClr val="tx1">
                        <a:lumMod val="85000"/>
                        <a:lumOff val="15000"/>
                      </a:schemeClr>
                    </a:solidFill>
                    <a:prstDash val="solid"/>
                  </a:ln>
                  <a:solidFill>
                    <a:srgbClr val="FFFFFF"/>
                  </a:solidFill>
                  <a:effectLst>
                    <a:outerShdw blurRad="38100" dist="22860" dir="5400000" algn="tl" rotWithShape="0">
                      <a:srgbClr val="000000">
                        <a:alpha val="30000"/>
                      </a:srgbClr>
                    </a:outerShdw>
                  </a:effectLst>
                </a:rPr>
                <a:t>1</a:t>
              </a:r>
            </a:p>
          </p:txBody>
        </p:sp>
        <p:sp>
          <p:nvSpPr>
            <p:cNvPr id="21" name="Google Shape;189;p8">
              <a:extLst>
                <a:ext uri="{FF2B5EF4-FFF2-40B4-BE49-F238E27FC236}">
                  <a16:creationId xmlns:a16="http://schemas.microsoft.com/office/drawing/2014/main" id="{31F08846-9341-3C78-A1DE-D69181E25FF1}"/>
                </a:ext>
              </a:extLst>
            </p:cNvPr>
            <p:cNvSpPr txBox="1"/>
            <p:nvPr/>
          </p:nvSpPr>
          <p:spPr>
            <a:xfrm>
              <a:off x="415622" y="961770"/>
              <a:ext cx="231963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tx1">
                      <a:lumMod val="85000"/>
                      <a:lumOff val="15000"/>
                    </a:schemeClr>
                  </a:solidFill>
                  <a:latin typeface="Google Sans"/>
                  <a:ea typeface="Google Sans"/>
                  <a:cs typeface="Google Sans"/>
                  <a:sym typeface="Google Sans"/>
                </a:rPr>
                <a:t>OBJETIVO</a:t>
              </a:r>
              <a:endParaRPr b="1" dirty="0">
                <a:solidFill>
                  <a:schemeClr val="tx1">
                    <a:lumMod val="85000"/>
                    <a:lumOff val="15000"/>
                  </a:schemeClr>
                </a:solidFill>
                <a:latin typeface="Google Sans"/>
                <a:ea typeface="Google Sans"/>
                <a:cs typeface="Google Sans"/>
                <a:sym typeface="Google Sans"/>
              </a:endParaRPr>
            </a:p>
          </p:txBody>
        </p:sp>
      </p:grpSp>
      <p:sp>
        <p:nvSpPr>
          <p:cNvPr id="23" name="Google Shape;189;p8">
            <a:extLst>
              <a:ext uri="{FF2B5EF4-FFF2-40B4-BE49-F238E27FC236}">
                <a16:creationId xmlns:a16="http://schemas.microsoft.com/office/drawing/2014/main" id="{2B8943E6-64EE-B32F-8EDC-ED8C03C056A0}"/>
              </a:ext>
            </a:extLst>
          </p:cNvPr>
          <p:cNvSpPr txBox="1"/>
          <p:nvPr/>
        </p:nvSpPr>
        <p:spPr>
          <a:xfrm>
            <a:off x="252449" y="2633486"/>
            <a:ext cx="2827501" cy="86174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dirty="0">
                <a:latin typeface="Google Sans"/>
                <a:ea typeface="Google Sans"/>
                <a:cs typeface="Google Sans"/>
                <a:sym typeface="Google Sans"/>
              </a:rPr>
              <a:t>¿ Qué tendencias muestran los depósitos y cómo pueden optimizarse las estrategias de adquisición y retención de usuarios ?</a:t>
            </a:r>
            <a:endParaRPr sz="1100" dirty="0">
              <a:latin typeface="Google Sans"/>
              <a:ea typeface="Google Sans"/>
              <a:cs typeface="Google Sans"/>
              <a:sym typeface="Google Sans"/>
            </a:endParaRPr>
          </a:p>
        </p:txBody>
      </p:sp>
      <p:grpSp>
        <p:nvGrpSpPr>
          <p:cNvPr id="24" name="Grupo 23">
            <a:extLst>
              <a:ext uri="{FF2B5EF4-FFF2-40B4-BE49-F238E27FC236}">
                <a16:creationId xmlns:a16="http://schemas.microsoft.com/office/drawing/2014/main" id="{B4DD2310-ACB4-66BC-7BC2-8416A2C7AF83}"/>
              </a:ext>
            </a:extLst>
          </p:cNvPr>
          <p:cNvGrpSpPr/>
          <p:nvPr/>
        </p:nvGrpSpPr>
        <p:grpSpPr>
          <a:xfrm>
            <a:off x="-278297" y="2330747"/>
            <a:ext cx="3262171" cy="400079"/>
            <a:chOff x="-278296" y="961770"/>
            <a:chExt cx="3262171" cy="400079"/>
          </a:xfrm>
        </p:grpSpPr>
        <p:sp>
          <p:nvSpPr>
            <p:cNvPr id="25" name="Rectángulo: esquinas redondeadas 24">
              <a:extLst>
                <a:ext uri="{FF2B5EF4-FFF2-40B4-BE49-F238E27FC236}">
                  <a16:creationId xmlns:a16="http://schemas.microsoft.com/office/drawing/2014/main" id="{87307867-82B4-D6BB-7F77-202EAD395AD8}"/>
                </a:ext>
              </a:extLst>
            </p:cNvPr>
            <p:cNvSpPr/>
            <p:nvPr/>
          </p:nvSpPr>
          <p:spPr>
            <a:xfrm>
              <a:off x="-278296" y="1257300"/>
              <a:ext cx="3262171" cy="45719"/>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esquinas redondeadas 25">
              <a:extLst>
                <a:ext uri="{FF2B5EF4-FFF2-40B4-BE49-F238E27FC236}">
                  <a16:creationId xmlns:a16="http://schemas.microsoft.com/office/drawing/2014/main" id="{50125AD1-69A8-DF49-90DD-4F6929F374E8}"/>
                </a:ext>
              </a:extLst>
            </p:cNvPr>
            <p:cNvSpPr/>
            <p:nvPr/>
          </p:nvSpPr>
          <p:spPr>
            <a:xfrm>
              <a:off x="-31800" y="1035055"/>
              <a:ext cx="479072" cy="26200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a:extLst>
                <a:ext uri="{FF2B5EF4-FFF2-40B4-BE49-F238E27FC236}">
                  <a16:creationId xmlns:a16="http://schemas.microsoft.com/office/drawing/2014/main" id="{4413691D-265D-B556-9AC2-C0791FC2905E}"/>
                </a:ext>
              </a:extLst>
            </p:cNvPr>
            <p:cNvSpPr/>
            <p:nvPr/>
          </p:nvSpPr>
          <p:spPr>
            <a:xfrm>
              <a:off x="51282" y="977414"/>
              <a:ext cx="312907" cy="369332"/>
            </a:xfrm>
            <a:prstGeom prst="rect">
              <a:avLst/>
            </a:prstGeom>
            <a:noFill/>
          </p:spPr>
          <p:txBody>
            <a:bodyPr wrap="none" lIns="91440" tIns="45720" rIns="91440" bIns="45720">
              <a:spAutoFit/>
            </a:bodyPr>
            <a:lstStyle/>
            <a:p>
              <a:pPr algn="ctr"/>
              <a:r>
                <a:rPr lang="es-ES" sz="1800" b="1" dirty="0">
                  <a:ln w="10160">
                    <a:solidFill>
                      <a:schemeClr val="tx1">
                        <a:lumMod val="85000"/>
                        <a:lumOff val="15000"/>
                      </a:schemeClr>
                    </a:solidFill>
                    <a:prstDash val="solid"/>
                  </a:ln>
                  <a:solidFill>
                    <a:srgbClr val="FFFFFF"/>
                  </a:solidFill>
                  <a:effectLst>
                    <a:outerShdw blurRad="38100" dist="22860" dir="5400000" algn="tl" rotWithShape="0">
                      <a:srgbClr val="000000">
                        <a:alpha val="30000"/>
                      </a:srgbClr>
                    </a:outerShdw>
                  </a:effectLst>
                </a:rPr>
                <a:t>2</a:t>
              </a:r>
              <a:endParaRPr lang="es-ES" sz="1800" b="1" cap="none" spc="0" dirty="0">
                <a:ln w="10160">
                  <a:solidFill>
                    <a:schemeClr val="tx1">
                      <a:lumMod val="85000"/>
                      <a:lumOff val="15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28" name="Google Shape;189;p8">
              <a:extLst>
                <a:ext uri="{FF2B5EF4-FFF2-40B4-BE49-F238E27FC236}">
                  <a16:creationId xmlns:a16="http://schemas.microsoft.com/office/drawing/2014/main" id="{6C45B5AB-6954-FCE4-584F-F8A5C335E188}"/>
                </a:ext>
              </a:extLst>
            </p:cNvPr>
            <p:cNvSpPr txBox="1"/>
            <p:nvPr/>
          </p:nvSpPr>
          <p:spPr>
            <a:xfrm>
              <a:off x="415622" y="961770"/>
              <a:ext cx="231963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tx1">
                      <a:lumMod val="85000"/>
                      <a:lumOff val="15000"/>
                    </a:schemeClr>
                  </a:solidFill>
                  <a:latin typeface="Google Sans"/>
                  <a:ea typeface="Google Sans"/>
                  <a:cs typeface="Google Sans"/>
                  <a:sym typeface="Google Sans"/>
                </a:rPr>
                <a:t>PREGUNTA A RESOLVER</a:t>
              </a:r>
              <a:endParaRPr b="1" dirty="0">
                <a:solidFill>
                  <a:schemeClr val="tx1">
                    <a:lumMod val="85000"/>
                    <a:lumOff val="15000"/>
                  </a:schemeClr>
                </a:solidFill>
                <a:latin typeface="Google Sans"/>
                <a:ea typeface="Google Sans"/>
                <a:cs typeface="Google Sans"/>
                <a:sym typeface="Google Sans"/>
              </a:endParaRPr>
            </a:p>
          </p:txBody>
        </p:sp>
      </p:grpSp>
      <p:grpSp>
        <p:nvGrpSpPr>
          <p:cNvPr id="29" name="Grupo 28">
            <a:extLst>
              <a:ext uri="{FF2B5EF4-FFF2-40B4-BE49-F238E27FC236}">
                <a16:creationId xmlns:a16="http://schemas.microsoft.com/office/drawing/2014/main" id="{94A11879-F5ED-0B3C-4D5E-350D3340BCAD}"/>
              </a:ext>
            </a:extLst>
          </p:cNvPr>
          <p:cNvGrpSpPr/>
          <p:nvPr/>
        </p:nvGrpSpPr>
        <p:grpSpPr>
          <a:xfrm>
            <a:off x="-278298" y="3445353"/>
            <a:ext cx="3262171" cy="400079"/>
            <a:chOff x="-278296" y="961770"/>
            <a:chExt cx="3262171" cy="400079"/>
          </a:xfrm>
        </p:grpSpPr>
        <p:sp>
          <p:nvSpPr>
            <p:cNvPr id="30" name="Rectángulo: esquinas redondeadas 29">
              <a:extLst>
                <a:ext uri="{FF2B5EF4-FFF2-40B4-BE49-F238E27FC236}">
                  <a16:creationId xmlns:a16="http://schemas.microsoft.com/office/drawing/2014/main" id="{35F0DB0C-07AE-41FE-B304-90D64C901893}"/>
                </a:ext>
              </a:extLst>
            </p:cNvPr>
            <p:cNvSpPr/>
            <p:nvPr/>
          </p:nvSpPr>
          <p:spPr>
            <a:xfrm>
              <a:off x="-278296" y="1257300"/>
              <a:ext cx="3262171" cy="45719"/>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Rectángulo: esquinas redondeadas 30">
              <a:extLst>
                <a:ext uri="{FF2B5EF4-FFF2-40B4-BE49-F238E27FC236}">
                  <a16:creationId xmlns:a16="http://schemas.microsoft.com/office/drawing/2014/main" id="{99A72EDA-DB6E-7DB6-1434-386C22F0B332}"/>
                </a:ext>
              </a:extLst>
            </p:cNvPr>
            <p:cNvSpPr/>
            <p:nvPr/>
          </p:nvSpPr>
          <p:spPr>
            <a:xfrm>
              <a:off x="-31800" y="1035055"/>
              <a:ext cx="479072" cy="26200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C8277A35-2C8A-BAE1-D1D2-048BF8171853}"/>
                </a:ext>
              </a:extLst>
            </p:cNvPr>
            <p:cNvSpPr/>
            <p:nvPr/>
          </p:nvSpPr>
          <p:spPr>
            <a:xfrm>
              <a:off x="51282" y="977414"/>
              <a:ext cx="312907" cy="369332"/>
            </a:xfrm>
            <a:prstGeom prst="rect">
              <a:avLst/>
            </a:prstGeom>
            <a:noFill/>
          </p:spPr>
          <p:txBody>
            <a:bodyPr wrap="none" lIns="91440" tIns="45720" rIns="91440" bIns="45720">
              <a:spAutoFit/>
            </a:bodyPr>
            <a:lstStyle/>
            <a:p>
              <a:pPr algn="ctr"/>
              <a:r>
                <a:rPr lang="es-ES" sz="1800" b="1" cap="none" spc="0" dirty="0">
                  <a:ln w="10160">
                    <a:solidFill>
                      <a:schemeClr val="tx1">
                        <a:lumMod val="85000"/>
                        <a:lumOff val="15000"/>
                      </a:schemeClr>
                    </a:solidFill>
                    <a:prstDash val="solid"/>
                  </a:ln>
                  <a:solidFill>
                    <a:srgbClr val="FFFFFF"/>
                  </a:solidFill>
                  <a:effectLst>
                    <a:outerShdw blurRad="38100" dist="22860" dir="5400000" algn="tl" rotWithShape="0">
                      <a:srgbClr val="000000">
                        <a:alpha val="30000"/>
                      </a:srgbClr>
                    </a:outerShdw>
                  </a:effectLst>
                </a:rPr>
                <a:t>3</a:t>
              </a:r>
            </a:p>
          </p:txBody>
        </p:sp>
        <p:sp>
          <p:nvSpPr>
            <p:cNvPr id="33" name="Google Shape;189;p8">
              <a:extLst>
                <a:ext uri="{FF2B5EF4-FFF2-40B4-BE49-F238E27FC236}">
                  <a16:creationId xmlns:a16="http://schemas.microsoft.com/office/drawing/2014/main" id="{D98663A3-8134-A400-3444-ECC79B06CD93}"/>
                </a:ext>
              </a:extLst>
            </p:cNvPr>
            <p:cNvSpPr txBox="1"/>
            <p:nvPr/>
          </p:nvSpPr>
          <p:spPr>
            <a:xfrm>
              <a:off x="415621" y="961770"/>
              <a:ext cx="2568254"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tx1">
                      <a:lumMod val="85000"/>
                      <a:lumOff val="15000"/>
                    </a:schemeClr>
                  </a:solidFill>
                  <a:latin typeface="Google Sans"/>
                  <a:ea typeface="Google Sans"/>
                  <a:cs typeface="Google Sans"/>
                  <a:sym typeface="Google Sans"/>
                </a:rPr>
                <a:t>CALIDAD DE LOS DATOS</a:t>
              </a:r>
              <a:endParaRPr b="1" dirty="0">
                <a:solidFill>
                  <a:schemeClr val="tx1">
                    <a:lumMod val="85000"/>
                    <a:lumOff val="15000"/>
                  </a:schemeClr>
                </a:solidFill>
                <a:latin typeface="Google Sans"/>
                <a:ea typeface="Google Sans"/>
                <a:cs typeface="Google Sans"/>
                <a:sym typeface="Google Sans"/>
              </a:endParaRPr>
            </a:p>
          </p:txBody>
        </p:sp>
      </p:grpSp>
      <p:grpSp>
        <p:nvGrpSpPr>
          <p:cNvPr id="34" name="Grupo 33">
            <a:extLst>
              <a:ext uri="{FF2B5EF4-FFF2-40B4-BE49-F238E27FC236}">
                <a16:creationId xmlns:a16="http://schemas.microsoft.com/office/drawing/2014/main" id="{2DC0521A-5E9D-703F-9861-B6BFAF8D555B}"/>
              </a:ext>
            </a:extLst>
          </p:cNvPr>
          <p:cNvGrpSpPr/>
          <p:nvPr/>
        </p:nvGrpSpPr>
        <p:grpSpPr>
          <a:xfrm>
            <a:off x="8314596" y="5442665"/>
            <a:ext cx="3345253" cy="400079"/>
            <a:chOff x="-278296" y="961770"/>
            <a:chExt cx="3345253" cy="400079"/>
          </a:xfrm>
        </p:grpSpPr>
        <p:sp>
          <p:nvSpPr>
            <p:cNvPr id="35" name="Rectángulo: esquinas redondeadas 34">
              <a:extLst>
                <a:ext uri="{FF2B5EF4-FFF2-40B4-BE49-F238E27FC236}">
                  <a16:creationId xmlns:a16="http://schemas.microsoft.com/office/drawing/2014/main" id="{192E0310-67EF-CF86-7896-58B009DAA3B0}"/>
                </a:ext>
              </a:extLst>
            </p:cNvPr>
            <p:cNvSpPr/>
            <p:nvPr/>
          </p:nvSpPr>
          <p:spPr>
            <a:xfrm>
              <a:off x="-278296" y="1257300"/>
              <a:ext cx="3262171" cy="45719"/>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Rectángulo: esquinas redondeadas 35">
              <a:extLst>
                <a:ext uri="{FF2B5EF4-FFF2-40B4-BE49-F238E27FC236}">
                  <a16:creationId xmlns:a16="http://schemas.microsoft.com/office/drawing/2014/main" id="{A795D9FB-1F89-F918-51C8-12F4967C2D02}"/>
                </a:ext>
              </a:extLst>
            </p:cNvPr>
            <p:cNvSpPr/>
            <p:nvPr/>
          </p:nvSpPr>
          <p:spPr>
            <a:xfrm>
              <a:off x="-31800" y="1035055"/>
              <a:ext cx="479072" cy="26200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7" name="Rectángulo 36">
              <a:extLst>
                <a:ext uri="{FF2B5EF4-FFF2-40B4-BE49-F238E27FC236}">
                  <a16:creationId xmlns:a16="http://schemas.microsoft.com/office/drawing/2014/main" id="{41E1E15B-B42B-64F5-D7BE-3D207FFA1508}"/>
                </a:ext>
              </a:extLst>
            </p:cNvPr>
            <p:cNvSpPr/>
            <p:nvPr/>
          </p:nvSpPr>
          <p:spPr>
            <a:xfrm>
              <a:off x="51282" y="977414"/>
              <a:ext cx="312907" cy="369332"/>
            </a:xfrm>
            <a:prstGeom prst="rect">
              <a:avLst/>
            </a:prstGeom>
            <a:noFill/>
          </p:spPr>
          <p:txBody>
            <a:bodyPr wrap="none" lIns="91440" tIns="45720" rIns="91440" bIns="45720">
              <a:spAutoFit/>
            </a:bodyPr>
            <a:lstStyle/>
            <a:p>
              <a:pPr algn="ctr"/>
              <a:r>
                <a:rPr lang="es-ES" sz="1800" b="1" dirty="0">
                  <a:ln w="10160">
                    <a:solidFill>
                      <a:schemeClr val="tx1">
                        <a:lumMod val="85000"/>
                        <a:lumOff val="15000"/>
                      </a:schemeClr>
                    </a:solidFill>
                    <a:prstDash val="solid"/>
                  </a:ln>
                  <a:solidFill>
                    <a:srgbClr val="FFFFFF"/>
                  </a:solidFill>
                  <a:effectLst>
                    <a:outerShdw blurRad="38100" dist="22860" dir="5400000" algn="tl" rotWithShape="0">
                      <a:srgbClr val="000000">
                        <a:alpha val="30000"/>
                      </a:srgbClr>
                    </a:outerShdw>
                  </a:effectLst>
                </a:rPr>
                <a:t>4</a:t>
              </a:r>
              <a:endParaRPr lang="es-ES" sz="1800" b="1" cap="none" spc="0" dirty="0">
                <a:ln w="10160">
                  <a:solidFill>
                    <a:schemeClr val="tx1">
                      <a:lumMod val="85000"/>
                      <a:lumOff val="15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38" name="Google Shape;189;p8">
              <a:extLst>
                <a:ext uri="{FF2B5EF4-FFF2-40B4-BE49-F238E27FC236}">
                  <a16:creationId xmlns:a16="http://schemas.microsoft.com/office/drawing/2014/main" id="{F4299479-DC80-B3D5-A1D8-5B43B8EBF245}"/>
                </a:ext>
              </a:extLst>
            </p:cNvPr>
            <p:cNvSpPr txBox="1"/>
            <p:nvPr/>
          </p:nvSpPr>
          <p:spPr>
            <a:xfrm>
              <a:off x="415621" y="961770"/>
              <a:ext cx="2651336"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tx1">
                      <a:lumMod val="85000"/>
                      <a:lumOff val="15000"/>
                    </a:schemeClr>
                  </a:solidFill>
                  <a:latin typeface="Google Sans"/>
                  <a:ea typeface="Google Sans"/>
                  <a:cs typeface="Google Sans"/>
                  <a:sym typeface="Google Sans"/>
                </a:rPr>
                <a:t>RESULTADOS DEL TABLERO</a:t>
              </a:r>
              <a:endParaRPr b="1" dirty="0">
                <a:solidFill>
                  <a:schemeClr val="tx1">
                    <a:lumMod val="85000"/>
                    <a:lumOff val="15000"/>
                  </a:schemeClr>
                </a:solidFill>
                <a:latin typeface="Google Sans"/>
                <a:ea typeface="Google Sans"/>
                <a:cs typeface="Google Sans"/>
                <a:sym typeface="Google Sans"/>
              </a:endParaRPr>
            </a:p>
          </p:txBody>
        </p:sp>
      </p:grpSp>
      <p:sp>
        <p:nvSpPr>
          <p:cNvPr id="40" name="Rectángulo 39">
            <a:extLst>
              <a:ext uri="{FF2B5EF4-FFF2-40B4-BE49-F238E27FC236}">
                <a16:creationId xmlns:a16="http://schemas.microsoft.com/office/drawing/2014/main" id="{3AC49439-1973-582F-C0B2-5F21A9E0F42A}"/>
              </a:ext>
            </a:extLst>
          </p:cNvPr>
          <p:cNvSpPr/>
          <p:nvPr/>
        </p:nvSpPr>
        <p:spPr>
          <a:xfrm>
            <a:off x="3384804" y="1089919"/>
            <a:ext cx="45719" cy="6606240"/>
          </a:xfrm>
          <a:prstGeom prst="rect">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46" name="Grupo 45">
            <a:extLst>
              <a:ext uri="{FF2B5EF4-FFF2-40B4-BE49-F238E27FC236}">
                <a16:creationId xmlns:a16="http://schemas.microsoft.com/office/drawing/2014/main" id="{FF04A6CF-0084-F0BE-2E98-8B8F3F74B6F0}"/>
              </a:ext>
            </a:extLst>
          </p:cNvPr>
          <p:cNvGrpSpPr/>
          <p:nvPr/>
        </p:nvGrpSpPr>
        <p:grpSpPr>
          <a:xfrm>
            <a:off x="4018009" y="1929002"/>
            <a:ext cx="3796396" cy="400079"/>
            <a:chOff x="4014764" y="950818"/>
            <a:chExt cx="3796396" cy="400079"/>
          </a:xfrm>
        </p:grpSpPr>
        <p:sp>
          <p:nvSpPr>
            <p:cNvPr id="42" name="Rectángulo: esquinas redondeadas 41">
              <a:extLst>
                <a:ext uri="{FF2B5EF4-FFF2-40B4-BE49-F238E27FC236}">
                  <a16:creationId xmlns:a16="http://schemas.microsoft.com/office/drawing/2014/main" id="{55DE901B-C787-4580-C9D2-09EA18D8BB3D}"/>
                </a:ext>
              </a:extLst>
            </p:cNvPr>
            <p:cNvSpPr/>
            <p:nvPr/>
          </p:nvSpPr>
          <p:spPr>
            <a:xfrm>
              <a:off x="4528517" y="1246348"/>
              <a:ext cx="3262171" cy="45719"/>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ectángulo: esquinas redondeadas 42">
              <a:extLst>
                <a:ext uri="{FF2B5EF4-FFF2-40B4-BE49-F238E27FC236}">
                  <a16:creationId xmlns:a16="http://schemas.microsoft.com/office/drawing/2014/main" id="{6FF4837D-124A-3DED-9035-E56828198089}"/>
                </a:ext>
              </a:extLst>
            </p:cNvPr>
            <p:cNvSpPr/>
            <p:nvPr/>
          </p:nvSpPr>
          <p:spPr>
            <a:xfrm>
              <a:off x="7332088" y="1026425"/>
              <a:ext cx="479072" cy="26200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4" name="Rectángulo 43">
              <a:extLst>
                <a:ext uri="{FF2B5EF4-FFF2-40B4-BE49-F238E27FC236}">
                  <a16:creationId xmlns:a16="http://schemas.microsoft.com/office/drawing/2014/main" id="{98C57661-5B41-5B0D-5DF9-CEF20A5B8A68}"/>
                </a:ext>
              </a:extLst>
            </p:cNvPr>
            <p:cNvSpPr/>
            <p:nvPr/>
          </p:nvSpPr>
          <p:spPr>
            <a:xfrm>
              <a:off x="7418415" y="966462"/>
              <a:ext cx="312907" cy="369332"/>
            </a:xfrm>
            <a:prstGeom prst="rect">
              <a:avLst/>
            </a:prstGeom>
            <a:noFill/>
          </p:spPr>
          <p:txBody>
            <a:bodyPr wrap="none" lIns="91440" tIns="45720" rIns="91440" bIns="45720">
              <a:spAutoFit/>
            </a:bodyPr>
            <a:lstStyle/>
            <a:p>
              <a:pPr algn="ctr"/>
              <a:r>
                <a:rPr lang="es-ES" sz="1800" b="1" cap="none" spc="0" dirty="0">
                  <a:ln w="10160">
                    <a:solidFill>
                      <a:schemeClr val="tx1">
                        <a:lumMod val="85000"/>
                        <a:lumOff val="15000"/>
                      </a:schemeClr>
                    </a:solidFill>
                    <a:prstDash val="solid"/>
                  </a:ln>
                  <a:solidFill>
                    <a:srgbClr val="FFFFFF"/>
                  </a:solidFill>
                  <a:effectLst>
                    <a:outerShdw blurRad="38100" dist="22860" dir="5400000" algn="tl" rotWithShape="0">
                      <a:srgbClr val="000000">
                        <a:alpha val="30000"/>
                      </a:srgbClr>
                    </a:outerShdw>
                  </a:effectLst>
                </a:rPr>
                <a:t>4</a:t>
              </a:r>
            </a:p>
          </p:txBody>
        </p:sp>
        <p:sp>
          <p:nvSpPr>
            <p:cNvPr id="45" name="Google Shape;189;p8">
              <a:extLst>
                <a:ext uri="{FF2B5EF4-FFF2-40B4-BE49-F238E27FC236}">
                  <a16:creationId xmlns:a16="http://schemas.microsoft.com/office/drawing/2014/main" id="{FD28FBB3-B641-EBB4-F8BA-239577371858}"/>
                </a:ext>
              </a:extLst>
            </p:cNvPr>
            <p:cNvSpPr txBox="1"/>
            <p:nvPr/>
          </p:nvSpPr>
          <p:spPr>
            <a:xfrm>
              <a:off x="4014764" y="950818"/>
              <a:ext cx="3353566" cy="400079"/>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b="1" dirty="0">
                  <a:solidFill>
                    <a:schemeClr val="tx1">
                      <a:lumMod val="85000"/>
                      <a:lumOff val="15000"/>
                    </a:schemeClr>
                  </a:solidFill>
                  <a:latin typeface="Google Sans"/>
                  <a:ea typeface="Google Sans"/>
                  <a:cs typeface="Google Sans"/>
                  <a:sym typeface="Google Sans"/>
                </a:rPr>
                <a:t>TABLERO DE VISUALES</a:t>
              </a:r>
              <a:endParaRPr b="1" dirty="0">
                <a:solidFill>
                  <a:schemeClr val="tx1">
                    <a:lumMod val="85000"/>
                    <a:lumOff val="15000"/>
                  </a:schemeClr>
                </a:solidFill>
                <a:latin typeface="Google Sans"/>
                <a:ea typeface="Google Sans"/>
                <a:cs typeface="Google Sans"/>
                <a:sym typeface="Google Sans"/>
              </a:endParaRPr>
            </a:p>
          </p:txBody>
        </p:sp>
      </p:grpSp>
      <p:grpSp>
        <p:nvGrpSpPr>
          <p:cNvPr id="47" name="Grupo 46">
            <a:extLst>
              <a:ext uri="{FF2B5EF4-FFF2-40B4-BE49-F238E27FC236}">
                <a16:creationId xmlns:a16="http://schemas.microsoft.com/office/drawing/2014/main" id="{6ADA2CDD-4AE3-AEEB-3FC1-0383DFAC32AB}"/>
              </a:ext>
            </a:extLst>
          </p:cNvPr>
          <p:cNvGrpSpPr/>
          <p:nvPr/>
        </p:nvGrpSpPr>
        <p:grpSpPr>
          <a:xfrm>
            <a:off x="3951067" y="5715099"/>
            <a:ext cx="3799641" cy="400079"/>
            <a:chOff x="4014764" y="950818"/>
            <a:chExt cx="3799641" cy="400079"/>
          </a:xfrm>
        </p:grpSpPr>
        <p:sp>
          <p:nvSpPr>
            <p:cNvPr id="48" name="Rectángulo: esquinas redondeadas 47">
              <a:extLst>
                <a:ext uri="{FF2B5EF4-FFF2-40B4-BE49-F238E27FC236}">
                  <a16:creationId xmlns:a16="http://schemas.microsoft.com/office/drawing/2014/main" id="{9877D477-6FAD-8025-E43B-CB1C11370B60}"/>
                </a:ext>
              </a:extLst>
            </p:cNvPr>
            <p:cNvSpPr/>
            <p:nvPr/>
          </p:nvSpPr>
          <p:spPr>
            <a:xfrm>
              <a:off x="4528517" y="1246348"/>
              <a:ext cx="3262171" cy="45719"/>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Rectángulo: esquinas redondeadas 48">
              <a:extLst>
                <a:ext uri="{FF2B5EF4-FFF2-40B4-BE49-F238E27FC236}">
                  <a16:creationId xmlns:a16="http://schemas.microsoft.com/office/drawing/2014/main" id="{3D0BF89A-A277-2834-0033-18D652B6BE8C}"/>
                </a:ext>
              </a:extLst>
            </p:cNvPr>
            <p:cNvSpPr/>
            <p:nvPr/>
          </p:nvSpPr>
          <p:spPr>
            <a:xfrm>
              <a:off x="7335333" y="1022873"/>
              <a:ext cx="479072" cy="26200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0" name="Rectángulo 49">
              <a:extLst>
                <a:ext uri="{FF2B5EF4-FFF2-40B4-BE49-F238E27FC236}">
                  <a16:creationId xmlns:a16="http://schemas.microsoft.com/office/drawing/2014/main" id="{DB230773-CFC3-637F-C3FA-FAE6315B8F01}"/>
                </a:ext>
              </a:extLst>
            </p:cNvPr>
            <p:cNvSpPr/>
            <p:nvPr/>
          </p:nvSpPr>
          <p:spPr>
            <a:xfrm>
              <a:off x="7418415" y="966462"/>
              <a:ext cx="312907" cy="369332"/>
            </a:xfrm>
            <a:prstGeom prst="rect">
              <a:avLst/>
            </a:prstGeom>
            <a:noFill/>
          </p:spPr>
          <p:txBody>
            <a:bodyPr wrap="none" lIns="91440" tIns="45720" rIns="91440" bIns="45720">
              <a:spAutoFit/>
            </a:bodyPr>
            <a:lstStyle/>
            <a:p>
              <a:pPr algn="ctr"/>
              <a:r>
                <a:rPr lang="es-ES" sz="1800" b="1" cap="none" spc="0" dirty="0">
                  <a:ln w="10160">
                    <a:solidFill>
                      <a:schemeClr val="tx1">
                        <a:lumMod val="85000"/>
                        <a:lumOff val="15000"/>
                      </a:schemeClr>
                    </a:solidFill>
                    <a:prstDash val="solid"/>
                  </a:ln>
                  <a:solidFill>
                    <a:srgbClr val="FFFFFF"/>
                  </a:solidFill>
                  <a:effectLst>
                    <a:outerShdw blurRad="38100" dist="22860" dir="5400000" algn="tl" rotWithShape="0">
                      <a:srgbClr val="000000">
                        <a:alpha val="30000"/>
                      </a:srgbClr>
                    </a:outerShdw>
                  </a:effectLst>
                </a:rPr>
                <a:t>6</a:t>
              </a:r>
            </a:p>
          </p:txBody>
        </p:sp>
        <p:sp>
          <p:nvSpPr>
            <p:cNvPr id="51" name="Google Shape;189;p8">
              <a:extLst>
                <a:ext uri="{FF2B5EF4-FFF2-40B4-BE49-F238E27FC236}">
                  <a16:creationId xmlns:a16="http://schemas.microsoft.com/office/drawing/2014/main" id="{ACF42856-6860-9229-16E6-E625CCB19910}"/>
                </a:ext>
              </a:extLst>
            </p:cNvPr>
            <p:cNvSpPr txBox="1"/>
            <p:nvPr/>
          </p:nvSpPr>
          <p:spPr>
            <a:xfrm>
              <a:off x="4014764" y="950818"/>
              <a:ext cx="3353566" cy="400079"/>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b="1" dirty="0">
                  <a:solidFill>
                    <a:schemeClr val="tx1">
                      <a:lumMod val="85000"/>
                      <a:lumOff val="15000"/>
                    </a:schemeClr>
                  </a:solidFill>
                  <a:latin typeface="Google Sans"/>
                  <a:ea typeface="Google Sans"/>
                  <a:cs typeface="Google Sans"/>
                  <a:sym typeface="Google Sans"/>
                </a:rPr>
                <a:t>OBSERVACIONES CLÁVES</a:t>
              </a:r>
              <a:endParaRPr b="1" dirty="0">
                <a:solidFill>
                  <a:schemeClr val="tx1">
                    <a:lumMod val="85000"/>
                    <a:lumOff val="15000"/>
                  </a:schemeClr>
                </a:solidFill>
                <a:latin typeface="Google Sans"/>
                <a:ea typeface="Google Sans"/>
                <a:cs typeface="Google Sans"/>
                <a:sym typeface="Google Sans"/>
              </a:endParaRPr>
            </a:p>
          </p:txBody>
        </p:sp>
      </p:grpSp>
      <p:sp>
        <p:nvSpPr>
          <p:cNvPr id="55" name="Rectángulo: esquinas redondeadas 54">
            <a:extLst>
              <a:ext uri="{FF2B5EF4-FFF2-40B4-BE49-F238E27FC236}">
                <a16:creationId xmlns:a16="http://schemas.microsoft.com/office/drawing/2014/main" id="{58AA8CB0-9CCC-CE8B-C9CE-2922683DF483}"/>
              </a:ext>
            </a:extLst>
          </p:cNvPr>
          <p:cNvSpPr/>
          <p:nvPr/>
        </p:nvSpPr>
        <p:spPr>
          <a:xfrm>
            <a:off x="277209" y="7789847"/>
            <a:ext cx="7217384" cy="2542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Google Shape;189;p8">
            <a:extLst>
              <a:ext uri="{FF2B5EF4-FFF2-40B4-BE49-F238E27FC236}">
                <a16:creationId xmlns:a16="http://schemas.microsoft.com/office/drawing/2014/main" id="{3D2E8692-1DE3-AB6E-AE83-3998AC28028E}"/>
              </a:ext>
            </a:extLst>
          </p:cNvPr>
          <p:cNvSpPr txBox="1"/>
          <p:nvPr/>
        </p:nvSpPr>
        <p:spPr>
          <a:xfrm>
            <a:off x="2136190" y="7718907"/>
            <a:ext cx="3353566"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solidFill>
                  <a:schemeClr val="bg1"/>
                </a:solidFill>
                <a:latin typeface="Google Sans"/>
                <a:ea typeface="Google Sans"/>
                <a:cs typeface="Google Sans"/>
                <a:sym typeface="Google Sans"/>
              </a:rPr>
              <a:t>INSIGHTS PRINCIPALES</a:t>
            </a:r>
            <a:endParaRPr b="1" dirty="0">
              <a:solidFill>
                <a:schemeClr val="bg1"/>
              </a:solidFill>
              <a:latin typeface="Google Sans"/>
              <a:ea typeface="Google Sans"/>
              <a:cs typeface="Google Sans"/>
              <a:sym typeface="Google Sans"/>
            </a:endParaRPr>
          </a:p>
        </p:txBody>
      </p:sp>
      <p:sp>
        <p:nvSpPr>
          <p:cNvPr id="2" name="Google Shape;194;p8">
            <a:extLst>
              <a:ext uri="{FF2B5EF4-FFF2-40B4-BE49-F238E27FC236}">
                <a16:creationId xmlns:a16="http://schemas.microsoft.com/office/drawing/2014/main" id="{D68D747D-5D01-9A20-D25A-F61622EE5EC0}"/>
              </a:ext>
            </a:extLst>
          </p:cNvPr>
          <p:cNvSpPr txBox="1"/>
          <p:nvPr/>
        </p:nvSpPr>
        <p:spPr>
          <a:xfrm>
            <a:off x="3649854" y="2221413"/>
            <a:ext cx="4084713" cy="550890"/>
          </a:xfrm>
          <a:prstGeom prst="rect">
            <a:avLst/>
          </a:prstGeom>
          <a:noFill/>
          <a:ln>
            <a:noFill/>
          </a:ln>
        </p:spPr>
        <p:txBody>
          <a:bodyPr spcFirstLastPara="1" wrap="square" lIns="91425" tIns="91425" rIns="91425" bIns="91425" anchor="t" anchorCtr="0">
            <a:noAutofit/>
          </a:bodyPr>
          <a:lstStyle/>
          <a:p>
            <a:pPr marL="0" lvl="0" indent="0" algn="l" rtl="0">
              <a:lnSpc>
                <a:spcPct val="115714"/>
              </a:lnSpc>
              <a:spcBef>
                <a:spcPts val="0"/>
              </a:spcBef>
              <a:spcAft>
                <a:spcPts val="0"/>
              </a:spcAft>
              <a:buSzPts val="275"/>
              <a:buNone/>
            </a:pPr>
            <a:r>
              <a:rPr lang="es-CO" sz="900" b="1" dirty="0">
                <a:solidFill>
                  <a:schemeClr val="dk1"/>
                </a:solidFill>
                <a:highlight>
                  <a:srgbClr val="FFFFFE"/>
                </a:highlight>
                <a:latin typeface="Google Sans"/>
                <a:ea typeface="Google Sans"/>
                <a:cs typeface="Google Sans"/>
                <a:sym typeface="Google Sans"/>
              </a:rPr>
              <a:t>Figura 1. Secciones del tablero  </a:t>
            </a:r>
            <a:endParaRPr sz="900" b="1" i="1" dirty="0">
              <a:latin typeface="Google Sans"/>
              <a:ea typeface="Google Sans"/>
              <a:cs typeface="Google Sans"/>
              <a:sym typeface="Google Sans"/>
            </a:endParaRPr>
          </a:p>
        </p:txBody>
      </p:sp>
      <p:pic>
        <p:nvPicPr>
          <p:cNvPr id="19" name="Imagen 18" descr="Interfaz de usuario gráfica, Aplicación&#10;&#10;Descripción generada automáticamente">
            <a:extLst>
              <a:ext uri="{FF2B5EF4-FFF2-40B4-BE49-F238E27FC236}">
                <a16:creationId xmlns:a16="http://schemas.microsoft.com/office/drawing/2014/main" id="{BD907C97-2FB7-B4C3-5D21-751998011FC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735377" y="2510223"/>
            <a:ext cx="3745440" cy="2103644"/>
          </a:xfrm>
          <a:prstGeom prst="rect">
            <a:avLst/>
          </a:prstGeom>
        </p:spPr>
      </p:pic>
    </p:spTree>
    <p:extLst>
      <p:ext uri="{BB962C8B-B14F-4D97-AF65-F5344CB8AC3E}">
        <p14:creationId xmlns:p14="http://schemas.microsoft.com/office/powerpoint/2010/main" val="5829925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TotalTime>
  <Words>582</Words>
  <Application>Microsoft Office PowerPoint</Application>
  <PresentationFormat>Personalizado</PresentationFormat>
  <Paragraphs>31</Paragraphs>
  <Slides>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Wingdings</vt:lpstr>
      <vt:lpstr>Lato</vt:lpstr>
      <vt:lpstr>PT Sans Narrow</vt:lpstr>
      <vt:lpstr>Arial</vt:lpstr>
      <vt:lpstr>Google Sans SemiBold</vt:lpstr>
      <vt:lpstr>Google Sans</vt:lpstr>
      <vt:lpstr>Simple Light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SAID-PC2</dc:creator>
  <cp:lastModifiedBy>Said Ali Oviedo Beltran</cp:lastModifiedBy>
  <cp:revision>33</cp:revision>
  <dcterms:modified xsi:type="dcterms:W3CDTF">2025-01-28T19:51:45Z</dcterms:modified>
</cp:coreProperties>
</file>