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 id="2147483690" r:id="rId2"/>
  </p:sldMasterIdLst>
  <p:notesMasterIdLst>
    <p:notesMasterId r:id="rId32"/>
  </p:notesMasterIdLst>
  <p:handoutMasterIdLst>
    <p:handoutMasterId r:id="rId33"/>
  </p:handoutMasterIdLst>
  <p:sldIdLst>
    <p:sldId id="256" r:id="rId3"/>
    <p:sldId id="258" r:id="rId4"/>
    <p:sldId id="268" r:id="rId5"/>
    <p:sldId id="285" r:id="rId6"/>
    <p:sldId id="286" r:id="rId7"/>
    <p:sldId id="287" r:id="rId8"/>
    <p:sldId id="290" r:id="rId9"/>
    <p:sldId id="259" r:id="rId10"/>
    <p:sldId id="269" r:id="rId11"/>
    <p:sldId id="260" r:id="rId12"/>
    <p:sldId id="280" r:id="rId13"/>
    <p:sldId id="277" r:id="rId14"/>
    <p:sldId id="278" r:id="rId15"/>
    <p:sldId id="279" r:id="rId16"/>
    <p:sldId id="262" r:id="rId17"/>
    <p:sldId id="257" r:id="rId18"/>
    <p:sldId id="270" r:id="rId19"/>
    <p:sldId id="271" r:id="rId20"/>
    <p:sldId id="264" r:id="rId21"/>
    <p:sldId id="274" r:id="rId22"/>
    <p:sldId id="281" r:id="rId23"/>
    <p:sldId id="272" r:id="rId24"/>
    <p:sldId id="273" r:id="rId25"/>
    <p:sldId id="275" r:id="rId26"/>
    <p:sldId id="266" r:id="rId27"/>
    <p:sldId id="282" r:id="rId28"/>
    <p:sldId id="276"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000"/>
    <a:srgbClr val="E6E6E6"/>
    <a:srgbClr val="CCEFFC"/>
    <a:srgbClr val="549E39"/>
    <a:srgbClr val="90B085"/>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752" autoAdjust="0"/>
  </p:normalViewPr>
  <p:slideViewPr>
    <p:cSldViewPr snapToGrid="0" snapToObjects="1">
      <p:cViewPr varScale="1">
        <p:scale>
          <a:sx n="69" d="100"/>
          <a:sy n="69" d="100"/>
        </p:scale>
        <p:origin x="989"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AD35F3-BE5B-41CC-A973-5F94E77F22B3}"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6126E5-09CE-4398-8EB0-4AC849D0A164}" type="slidenum">
              <a:rPr lang="zh-CN" altLang="en-US" smtClean="0"/>
              <a:t>‹#›</a:t>
            </a:fld>
            <a:endParaRPr lang="zh-CN" altLang="en-US"/>
          </a:p>
        </p:txBody>
      </p:sp>
    </p:spTree>
    <p:extLst>
      <p:ext uri="{BB962C8B-B14F-4D97-AF65-F5344CB8AC3E}">
        <p14:creationId xmlns:p14="http://schemas.microsoft.com/office/powerpoint/2010/main" val="1284811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E8E16-D6C5-3248-816C-85B3C8E8792E}"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4C98A-D9C5-894D-9A13-8F52E37846C0}" type="slidenum">
              <a:rPr lang="en-US" smtClean="0"/>
              <a:t>‹#›</a:t>
            </a:fld>
            <a:endParaRPr lang="en-US"/>
          </a:p>
        </p:txBody>
      </p:sp>
    </p:spTree>
    <p:extLst>
      <p:ext uri="{BB962C8B-B14F-4D97-AF65-F5344CB8AC3E}">
        <p14:creationId xmlns:p14="http://schemas.microsoft.com/office/powerpoint/2010/main" val="165883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11</a:t>
            </a:fld>
            <a:endParaRPr lang="en-US"/>
          </a:p>
        </p:txBody>
      </p:sp>
    </p:spTree>
    <p:extLst>
      <p:ext uri="{BB962C8B-B14F-4D97-AF65-F5344CB8AC3E}">
        <p14:creationId xmlns:p14="http://schemas.microsoft.com/office/powerpoint/2010/main" val="403974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12</a:t>
            </a:fld>
            <a:endParaRPr lang="en-US"/>
          </a:p>
        </p:txBody>
      </p:sp>
    </p:spTree>
    <p:extLst>
      <p:ext uri="{BB962C8B-B14F-4D97-AF65-F5344CB8AC3E}">
        <p14:creationId xmlns:p14="http://schemas.microsoft.com/office/powerpoint/2010/main" val="31789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13</a:t>
            </a:fld>
            <a:endParaRPr lang="en-US"/>
          </a:p>
        </p:txBody>
      </p:sp>
    </p:spTree>
    <p:extLst>
      <p:ext uri="{BB962C8B-B14F-4D97-AF65-F5344CB8AC3E}">
        <p14:creationId xmlns:p14="http://schemas.microsoft.com/office/powerpoint/2010/main" val="268451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17</a:t>
            </a:fld>
            <a:endParaRPr lang="en-US"/>
          </a:p>
        </p:txBody>
      </p:sp>
    </p:spTree>
    <p:extLst>
      <p:ext uri="{BB962C8B-B14F-4D97-AF65-F5344CB8AC3E}">
        <p14:creationId xmlns:p14="http://schemas.microsoft.com/office/powerpoint/2010/main" val="273357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18</a:t>
            </a:fld>
            <a:endParaRPr lang="en-US"/>
          </a:p>
        </p:txBody>
      </p:sp>
    </p:spTree>
    <p:extLst>
      <p:ext uri="{BB962C8B-B14F-4D97-AF65-F5344CB8AC3E}">
        <p14:creationId xmlns:p14="http://schemas.microsoft.com/office/powerpoint/2010/main" val="17393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20</a:t>
            </a:fld>
            <a:endParaRPr lang="en-US"/>
          </a:p>
        </p:txBody>
      </p:sp>
    </p:spTree>
    <p:extLst>
      <p:ext uri="{BB962C8B-B14F-4D97-AF65-F5344CB8AC3E}">
        <p14:creationId xmlns:p14="http://schemas.microsoft.com/office/powerpoint/2010/main" val="127967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21</a:t>
            </a:fld>
            <a:endParaRPr lang="en-US"/>
          </a:p>
        </p:txBody>
      </p:sp>
    </p:spTree>
    <p:extLst>
      <p:ext uri="{BB962C8B-B14F-4D97-AF65-F5344CB8AC3E}">
        <p14:creationId xmlns:p14="http://schemas.microsoft.com/office/powerpoint/2010/main" val="52099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23</a:t>
            </a:fld>
            <a:endParaRPr lang="en-US"/>
          </a:p>
        </p:txBody>
      </p:sp>
    </p:spTree>
    <p:extLst>
      <p:ext uri="{BB962C8B-B14F-4D97-AF65-F5344CB8AC3E}">
        <p14:creationId xmlns:p14="http://schemas.microsoft.com/office/powerpoint/2010/main" val="275929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44C98A-D9C5-894D-9A13-8F52E37846C0}" type="slidenum">
              <a:rPr lang="en-US" smtClean="0"/>
              <a:t>25</a:t>
            </a:fld>
            <a:endParaRPr lang="en-US"/>
          </a:p>
        </p:txBody>
      </p:sp>
    </p:spTree>
    <p:extLst>
      <p:ext uri="{BB962C8B-B14F-4D97-AF65-F5344CB8AC3E}">
        <p14:creationId xmlns:p14="http://schemas.microsoft.com/office/powerpoint/2010/main" val="34720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1256417" y="6356361"/>
            <a:ext cx="10396123" cy="365125"/>
          </a:xfrm>
        </p:spPr>
        <p:txBody>
          <a:bodyPr/>
          <a:lstStyle/>
          <a:p>
            <a:endParaRPr lang="zh-CN" altLang="en-US" dirty="0"/>
          </a:p>
        </p:txBody>
      </p:sp>
      <p:sp>
        <p:nvSpPr>
          <p:cNvPr id="5" name="标题 1"/>
          <p:cNvSpPr>
            <a:spLocks noGrp="1"/>
          </p:cNvSpPr>
          <p:nvPr>
            <p:ph type="ctrTitle"/>
          </p:nvPr>
        </p:nvSpPr>
        <p:spPr>
          <a:xfrm>
            <a:off x="1260391" y="1895447"/>
            <a:ext cx="10392032" cy="2387600"/>
          </a:xfrm>
        </p:spPr>
        <p:txBody>
          <a:bodyPr anchor="ctr">
            <a:normAutofit/>
          </a:bodyPr>
          <a:lstStyle>
            <a:lvl1pPr algn="ctr">
              <a:lnSpc>
                <a:spcPct val="100000"/>
              </a:lnSpc>
              <a:spcBef>
                <a:spcPts val="1500"/>
              </a:spcBef>
              <a:defRPr sz="5100" b="0"/>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260391" y="4846329"/>
            <a:ext cx="10392032" cy="1049655"/>
          </a:xfrm>
        </p:spPr>
        <p:txBody>
          <a:bodyPr anchor="ctr">
            <a:noAutofit/>
          </a:bodyPr>
          <a:lstStyle>
            <a:lvl1pPr marL="0" indent="0" algn="ctr">
              <a:buNone/>
              <a:defRPr sz="2400" b="0">
                <a:solidFill>
                  <a:srgbClr val="8C000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Tree>
    <p:extLst>
      <p:ext uri="{BB962C8B-B14F-4D97-AF65-F5344CB8AC3E}">
        <p14:creationId xmlns:p14="http://schemas.microsoft.com/office/powerpoint/2010/main" val="35688075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16664623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256417" y="5448310"/>
            <a:ext cx="10396123" cy="447675"/>
          </a:xfrm>
          <a:prstGeom prst="rect">
            <a:avLst/>
          </a:prstGeom>
        </p:spPr>
        <p:txBody>
          <a:bodyPr/>
          <a:lstStyle>
            <a:lvl1pPr algn="ctr">
              <a:defRPr lang="zh-CN" altLang="en-US" sz="2400" b="0" i="0" kern="1200" baseline="0" smtClean="0">
                <a:solidFill>
                  <a:srgbClr val="549E39"/>
                </a:solidFill>
                <a:latin typeface="Calibri Light" panose="020F0302020204030204" pitchFamily="34" charset="0"/>
                <a:ea typeface="微软雅黑" panose="020B0503020204020204" pitchFamily="34" charset="-122"/>
                <a:cs typeface="Calibri Light" panose="020F0302020204030204" pitchFamily="34" charset="0"/>
              </a:defRPr>
            </a:lvl1pPr>
          </a:lstStyle>
          <a:p>
            <a:endParaRPr lang="en-US" dirty="0"/>
          </a:p>
        </p:txBody>
      </p:sp>
      <p:sp>
        <p:nvSpPr>
          <p:cNvPr id="4" name="页脚占位符 3"/>
          <p:cNvSpPr>
            <a:spLocks noGrp="1"/>
          </p:cNvSpPr>
          <p:nvPr>
            <p:ph type="ftr" sz="quarter" idx="11"/>
          </p:nvPr>
        </p:nvSpPr>
        <p:spPr>
          <a:xfrm>
            <a:off x="1256417" y="6356361"/>
            <a:ext cx="10396123" cy="365125"/>
          </a:xfrm>
        </p:spPr>
        <p:txBody>
          <a:bodyPr/>
          <a:lstStyle/>
          <a:p>
            <a:endParaRPr lang="zh-CN" altLang="en-US" dirty="0"/>
          </a:p>
        </p:txBody>
      </p:sp>
      <p:sp>
        <p:nvSpPr>
          <p:cNvPr id="5" name="标题 1"/>
          <p:cNvSpPr>
            <a:spLocks noGrp="1"/>
          </p:cNvSpPr>
          <p:nvPr>
            <p:ph type="ctrTitle"/>
          </p:nvPr>
        </p:nvSpPr>
        <p:spPr>
          <a:xfrm>
            <a:off x="1260391" y="1895447"/>
            <a:ext cx="10392032" cy="2387600"/>
          </a:xfrm>
        </p:spPr>
        <p:txBody>
          <a:bodyPr anchor="ctr">
            <a:normAutofit/>
          </a:bodyPr>
          <a:lstStyle>
            <a:lvl1pPr algn="ctr">
              <a:lnSpc>
                <a:spcPct val="100000"/>
              </a:lnSpc>
              <a:spcBef>
                <a:spcPts val="1500"/>
              </a:spcBef>
              <a:defRPr sz="5100" b="0"/>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1260391" y="4846320"/>
            <a:ext cx="10392032" cy="474980"/>
          </a:xfrm>
        </p:spPr>
        <p:txBody>
          <a:bodyPr anchor="ctr">
            <a:normAutofit/>
          </a:bodyPr>
          <a:lstStyle>
            <a:lvl1pPr marL="0" indent="0" algn="ctr">
              <a:buNone/>
              <a:defRPr sz="2400" b="0">
                <a:solidFill>
                  <a:srgbClr val="549E39"/>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894307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文本占位符 6">
            <a:extLst>
              <a:ext uri="{FF2B5EF4-FFF2-40B4-BE49-F238E27FC236}">
                <a16:creationId xmlns:a16="http://schemas.microsoft.com/office/drawing/2014/main" id="{377E60BF-5890-2D4B-8B4A-7217FE3D2B6C}"/>
              </a:ext>
            </a:extLst>
          </p:cNvPr>
          <p:cNvSpPr>
            <a:spLocks noGrp="1"/>
          </p:cNvSpPr>
          <p:nvPr>
            <p:ph type="body" sz="quarter" idx="10" hasCustomPrompt="1"/>
          </p:nvPr>
        </p:nvSpPr>
        <p:spPr>
          <a:xfrm>
            <a:off x="474303"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a:extLst>
              <a:ext uri="{FF2B5EF4-FFF2-40B4-BE49-F238E27FC236}">
                <a16:creationId xmlns:a16="http://schemas.microsoft.com/office/drawing/2014/main" id="{5C5B2E6A-61EA-C34F-9AD2-E733840DFF6B}"/>
              </a:ext>
            </a:extLst>
          </p:cNvPr>
          <p:cNvSpPr>
            <a:spLocks noGrp="1"/>
          </p:cNvSpPr>
          <p:nvPr>
            <p:ph type="body" sz="quarter" idx="22"/>
          </p:nvPr>
        </p:nvSpPr>
        <p:spPr>
          <a:xfrm>
            <a:off x="474301" y="1125968"/>
            <a:ext cx="11081267"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7" name="图片 6" descr="图片包含 游戏机&#10;&#10;描述已自动生成">
            <a:extLst>
              <a:ext uri="{FF2B5EF4-FFF2-40B4-BE49-F238E27FC236}">
                <a16:creationId xmlns:a16="http://schemas.microsoft.com/office/drawing/2014/main" id="{E9763667-EA4F-3B41-B849-D8C2BF70CA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1851" y="6544243"/>
            <a:ext cx="501855" cy="127615"/>
          </a:xfrm>
          <a:prstGeom prst="rect">
            <a:avLst/>
          </a:prstGeom>
        </p:spPr>
      </p:pic>
      <p:sp>
        <p:nvSpPr>
          <p:cNvPr id="8" name="矩形 7">
            <a:extLst>
              <a:ext uri="{FF2B5EF4-FFF2-40B4-BE49-F238E27FC236}">
                <a16:creationId xmlns:a16="http://schemas.microsoft.com/office/drawing/2014/main" id="{BA1F830A-AD9F-3345-BD63-72B28055514A}"/>
              </a:ext>
            </a:extLst>
          </p:cNvPr>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800"/>
          </a:p>
        </p:txBody>
      </p:sp>
      <p:pic>
        <p:nvPicPr>
          <p:cNvPr id="12" name="图片 11">
            <a:extLst>
              <a:ext uri="{FF2B5EF4-FFF2-40B4-BE49-F238E27FC236}">
                <a16:creationId xmlns:a16="http://schemas.microsoft.com/office/drawing/2014/main" id="{141F4E7D-9459-5349-BABC-710068F67C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37188" y="233476"/>
            <a:ext cx="2180685" cy="477470"/>
          </a:xfrm>
          <a:prstGeom prst="rect">
            <a:avLst/>
          </a:prstGeom>
        </p:spPr>
      </p:pic>
      <p:sp>
        <p:nvSpPr>
          <p:cNvPr id="13" name="灯片编号占位符 16">
            <a:extLst>
              <a:ext uri="{FF2B5EF4-FFF2-40B4-BE49-F238E27FC236}">
                <a16:creationId xmlns:a16="http://schemas.microsoft.com/office/drawing/2014/main" id="{EAA83FB9-9EA2-5E4B-BA9B-164D08517FE2}"/>
              </a:ext>
            </a:extLst>
          </p:cNvPr>
          <p:cNvSpPr>
            <a:spLocks noGrp="1"/>
          </p:cNvSpPr>
          <p:nvPr>
            <p:ph type="sldNum" sz="quarter" idx="4"/>
          </p:nvPr>
        </p:nvSpPr>
        <p:spPr>
          <a:xfrm>
            <a:off x="11194238" y="6546567"/>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spTree>
    <p:extLst>
      <p:ext uri="{BB962C8B-B14F-4D97-AF65-F5344CB8AC3E}">
        <p14:creationId xmlns:p14="http://schemas.microsoft.com/office/powerpoint/2010/main" val="252988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1AE94-B146-6F4C-A4C2-837952181F5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8ADF37A-9D5F-5642-BBD8-A0345B326DE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81FB49-AFB9-E749-BEE4-4C1C88E11DBC}"/>
              </a:ext>
            </a:extLst>
          </p:cNvPr>
          <p:cNvSpPr>
            <a:spLocks noGrp="1"/>
          </p:cNvSpPr>
          <p:nvPr>
            <p:ph type="dt" sz="half" idx="10"/>
          </p:nvPr>
        </p:nvSpPr>
        <p:spPr/>
        <p:txBody>
          <a:bodyPr/>
          <a:lstStyle/>
          <a:p>
            <a:fld id="{C3966A49-2FCA-C048-9AC2-CC1EA8A32D4B}" type="datetimeFigureOut">
              <a:rPr kumimoji="1" lang="zh-CN" altLang="en-US" smtClean="0"/>
              <a:t>2021/2/3</a:t>
            </a:fld>
            <a:endParaRPr kumimoji="1" lang="zh-CN" altLang="en-US"/>
          </a:p>
        </p:txBody>
      </p:sp>
      <p:sp>
        <p:nvSpPr>
          <p:cNvPr id="5" name="页脚占位符 4">
            <a:extLst>
              <a:ext uri="{FF2B5EF4-FFF2-40B4-BE49-F238E27FC236}">
                <a16:creationId xmlns:a16="http://schemas.microsoft.com/office/drawing/2014/main" id="{D9FD335A-39C5-8B46-B4B2-7F9F55AFB1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16D183-FA48-214A-8718-CD759CA46055}"/>
              </a:ext>
            </a:extLst>
          </p:cNvPr>
          <p:cNvSpPr>
            <a:spLocks noGrp="1"/>
          </p:cNvSpPr>
          <p:nvPr>
            <p:ph type="sldNum" sz="quarter" idx="12"/>
          </p:nvPr>
        </p:nvSpPr>
        <p:spPr/>
        <p:txBody>
          <a:bodyPr/>
          <a:lstStyle/>
          <a:p>
            <a:fld id="{5DAF556D-FFEA-2448-8D38-885C025BB495}" type="slidenum">
              <a:rPr kumimoji="1" lang="zh-CN" altLang="en-US" smtClean="0"/>
              <a:t>‹#›</a:t>
            </a:fld>
            <a:endParaRPr kumimoji="1" lang="zh-CN" altLang="en-US"/>
          </a:p>
        </p:txBody>
      </p:sp>
    </p:spTree>
    <p:extLst>
      <p:ext uri="{BB962C8B-B14F-4D97-AF65-F5344CB8AC3E}">
        <p14:creationId xmlns:p14="http://schemas.microsoft.com/office/powerpoint/2010/main" val="120159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a:xfrm>
            <a:off x="1434203" y="6356361"/>
            <a:ext cx="9918844" cy="365125"/>
          </a:xfrm>
        </p:spPr>
        <p:txBody>
          <a:bodyPr/>
          <a:lstStyle/>
          <a:p>
            <a:endParaRPr lang="zh-CN" altLang="en-US" dirty="0"/>
          </a:p>
        </p:txBody>
      </p:sp>
    </p:spTree>
    <p:extLst>
      <p:ext uri="{BB962C8B-B14F-4D97-AF65-F5344CB8AC3E}">
        <p14:creationId xmlns:p14="http://schemas.microsoft.com/office/powerpoint/2010/main" val="4114115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p:cNvSpPr>
            <a:spLocks noGrp="1"/>
          </p:cNvSpPr>
          <p:nvPr>
            <p:ph sz="half" idx="2"/>
          </p:nvPr>
        </p:nvSpPr>
        <p:spPr>
          <a:xfrm>
            <a:off x="6172200" y="1825625"/>
            <a:ext cx="5181600" cy="435133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p:cNvSpPr>
            <a:spLocks noGrp="1"/>
          </p:cNvSpPr>
          <p:nvPr>
            <p:ph type="dt" sz="half" idx="10"/>
          </p:nvPr>
        </p:nvSpPr>
        <p:spPr/>
        <p:txBody>
          <a:bodyPr/>
          <a:lstStyle/>
          <a:p>
            <a:fld id="{FE74F728-C36E-0546-8612-87407D6CE84B}" type="datetimeFigureOut">
              <a:rPr kumimoji="1" lang="zh-CN" altLang="en-US" smtClean="0"/>
              <a:t>2021/2/3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58773AE-9358-7E49-A467-E7DB17287635}" type="slidenum">
              <a:rPr kumimoji="1" lang="zh-CN" altLang="en-US" smtClean="0"/>
              <a:t>‹#›</a:t>
            </a:fld>
            <a:endParaRPr kumimoji="1" lang="zh-CN" altLang="en-US"/>
          </a:p>
        </p:txBody>
      </p:sp>
    </p:spTree>
    <p:extLst>
      <p:ext uri="{BB962C8B-B14F-4D97-AF65-F5344CB8AC3E}">
        <p14:creationId xmlns:p14="http://schemas.microsoft.com/office/powerpoint/2010/main" val="262313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FE74F728-C36E-0546-8612-87407D6CE84B}" type="datetimeFigureOut">
              <a:rPr kumimoji="1" lang="zh-CN" altLang="en-US" smtClean="0"/>
              <a:t>2021/2/3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58773AE-9358-7E49-A467-E7DB17287635}" type="slidenum">
              <a:rPr kumimoji="1" lang="zh-CN" altLang="en-US" smtClean="0"/>
              <a:t>‹#›</a:t>
            </a:fld>
            <a:endParaRPr kumimoji="1" lang="zh-CN" altLang="en-US"/>
          </a:p>
        </p:txBody>
      </p:sp>
    </p:spTree>
    <p:extLst>
      <p:ext uri="{BB962C8B-B14F-4D97-AF65-F5344CB8AC3E}">
        <p14:creationId xmlns:p14="http://schemas.microsoft.com/office/powerpoint/2010/main" val="278889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大纲">
    <p:spTree>
      <p:nvGrpSpPr>
        <p:cNvPr id="1" name=""/>
        <p:cNvGrpSpPr/>
        <p:nvPr/>
      </p:nvGrpSpPr>
      <p:grpSpPr>
        <a:xfrm>
          <a:off x="0" y="0"/>
          <a:ext cx="0" cy="0"/>
          <a:chOff x="0" y="0"/>
          <a:chExt cx="0" cy="0"/>
        </a:xfrm>
      </p:grpSpPr>
      <p:sp>
        <p:nvSpPr>
          <p:cNvPr id="2" name="Rectangle 1"/>
          <p:cNvSpPr/>
          <p:nvPr userDrawn="1"/>
        </p:nvSpPr>
        <p:spPr>
          <a:xfrm>
            <a:off x="-1" y="0"/>
            <a:ext cx="4659924" cy="6858000"/>
          </a:xfrm>
          <a:prstGeom prst="rect">
            <a:avLst/>
          </a:prstGeom>
          <a:solidFill>
            <a:srgbClr val="8C0000"/>
          </a:solidFill>
          <a:ln>
            <a:noFill/>
          </a:ln>
        </p:spPr>
        <p:txBody>
          <a:bodyPr anchor="ctr"/>
          <a:lstStyle/>
          <a:p>
            <a:pPr lvl="0" algn="ctr"/>
            <a:r>
              <a:rPr lang="zh-CN" altLang="en-US" sz="5400" b="1" i="0" dirty="0">
                <a:solidFill>
                  <a:schemeClr val="bg1"/>
                </a:solidFill>
                <a:latin typeface="Optima" charset="0"/>
                <a:ea typeface="Optima" charset="0"/>
                <a:cs typeface="Optima" charset="0"/>
              </a:rPr>
              <a:t>汇报提纲</a:t>
            </a:r>
            <a:endParaRPr lang="en-US" sz="5400" b="1" i="0" dirty="0">
              <a:solidFill>
                <a:schemeClr val="bg1"/>
              </a:solidFill>
              <a:latin typeface="Optima" charset="0"/>
              <a:ea typeface="Optima" charset="0"/>
              <a:cs typeface="Optima" charset="0"/>
            </a:endParaRPr>
          </a:p>
        </p:txBody>
      </p:sp>
      <p:sp>
        <p:nvSpPr>
          <p:cNvPr id="4" name="内容占位符 3"/>
          <p:cNvSpPr>
            <a:spLocks noGrp="1"/>
          </p:cNvSpPr>
          <p:nvPr>
            <p:ph sz="quarter" idx="10"/>
          </p:nvPr>
        </p:nvSpPr>
        <p:spPr>
          <a:xfrm>
            <a:off x="5452223" y="0"/>
            <a:ext cx="6110447" cy="6858000"/>
          </a:xfrm>
        </p:spPr>
        <p:txBody>
          <a:bodyPr anchor="ctr"/>
          <a:lstStyle>
            <a:lvl1pPr algn="l">
              <a:lnSpc>
                <a:spcPct val="100000"/>
              </a:lnSpc>
              <a:spcBef>
                <a:spcPts val="3000"/>
              </a:spcBef>
              <a:defRPr sz="2800" baseline="0">
                <a:latin typeface="Optima" charset="0"/>
              </a:defRPr>
            </a:lvl1pPr>
            <a:lvl2pPr algn="l">
              <a:lnSpc>
                <a:spcPct val="100000"/>
              </a:lnSpc>
              <a:defRPr sz="2400" baseline="0">
                <a:latin typeface="Optima" charset="0"/>
              </a:defRPr>
            </a:lvl2pPr>
            <a:lvl3pPr algn="l">
              <a:lnSpc>
                <a:spcPct val="100000"/>
              </a:lnSpc>
              <a:defRPr sz="2000" baseline="0">
                <a:latin typeface="Optima" charset="0"/>
              </a:defRPr>
            </a:lvl3pPr>
            <a:lvl4pPr algn="l">
              <a:lnSpc>
                <a:spcPct val="100000"/>
              </a:lnSpc>
              <a:defRPr sz="1600" baseline="0">
                <a:latin typeface="Optima"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grpSp>
        <p:nvGrpSpPr>
          <p:cNvPr id="5" name="Group 7"/>
          <p:cNvGrpSpPr/>
          <p:nvPr userDrawn="1"/>
        </p:nvGrpSpPr>
        <p:grpSpPr>
          <a:xfrm>
            <a:off x="3057639" y="31667"/>
            <a:ext cx="9134367" cy="6838951"/>
            <a:chOff x="-4763" y="9525"/>
            <a:chExt cx="9032249" cy="6838951"/>
          </a:xfrm>
          <a:solidFill>
            <a:srgbClr val="549E39"/>
          </a:solidFill>
        </p:grpSpPr>
        <p:sp>
          <p:nvSpPr>
            <p:cNvPr id="6"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grpSp>
          <p:nvGrpSpPr>
            <p:cNvPr id="7" name="Group 9"/>
            <p:cNvGrpSpPr/>
            <p:nvPr/>
          </p:nvGrpSpPr>
          <p:grpSpPr>
            <a:xfrm>
              <a:off x="8428998" y="4867275"/>
              <a:ext cx="598488" cy="1981201"/>
              <a:chOff x="11441112" y="4867275"/>
              <a:chExt cx="598488" cy="1981201"/>
            </a:xfrm>
            <a:grpFill/>
          </p:grpSpPr>
          <p:sp>
            <p:nvSpPr>
              <p:cNvPr id="8"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Tree>
    <p:extLst>
      <p:ext uri="{BB962C8B-B14F-4D97-AF65-F5344CB8AC3E}">
        <p14:creationId xmlns:p14="http://schemas.microsoft.com/office/powerpoint/2010/main" val="42379592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5" name="灯片编号占位符 4"/>
          <p:cNvSpPr>
            <a:spLocks noGrp="1"/>
          </p:cNvSpPr>
          <p:nvPr>
            <p:ph type="sldNum" sz="quarter" idx="12"/>
          </p:nvPr>
        </p:nvSpPr>
        <p:spPr/>
        <p:txBody>
          <a:bodyPr>
            <a:normAutofit/>
          </a:bodyPr>
          <a:lstStyle/>
          <a:p>
            <a:fld id="{B33F7469-D28B-482F-B1B6-3B8E7CF51519}" type="slidenum">
              <a:rPr lang="zh-CN" altLang="en-US" smtClean="0"/>
              <a:pPr/>
              <a:t>‹#›</a:t>
            </a:fld>
            <a:endParaRPr lang="zh-CN" altLang="en-US" dirty="0"/>
          </a:p>
        </p:txBody>
      </p:sp>
      <p:sp>
        <p:nvSpPr>
          <p:cNvPr id="6" name="内容占位符 3"/>
          <p:cNvSpPr>
            <a:spLocks noGrp="1"/>
          </p:cNvSpPr>
          <p:nvPr>
            <p:ph sz="quarter" idx="13"/>
          </p:nvPr>
        </p:nvSpPr>
        <p:spPr>
          <a:xfrm>
            <a:off x="523881" y="1323975"/>
            <a:ext cx="11277601" cy="4852988"/>
          </a:xfrm>
        </p:spPr>
        <p:txBody>
          <a:bodyPr anchor="t"/>
          <a:lstStyle>
            <a:lvl1pPr algn="l">
              <a:defRPr/>
            </a:lvl1pPr>
            <a:lvl2pPr marL="594000" indent="-234000" algn="l">
              <a:buSzPct val="75000"/>
              <a:buFont typeface="Arial" panose="020B0604020202020204" pitchFamily="34" charset="0"/>
              <a:buChar char="►"/>
              <a:defRPr/>
            </a:lvl2pPr>
            <a:lvl3pPr marL="857229" indent="-171446" algn="l">
              <a:buFont typeface="Wingdings" panose="05000000000000000000" pitchFamily="2" charset="2"/>
              <a:buChar char=""/>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38617571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2" name="标题 1"/>
          <p:cNvSpPr>
            <a:spLocks noGrp="1"/>
          </p:cNvSpPr>
          <p:nvPr>
            <p:ph type="title"/>
          </p:nvPr>
        </p:nvSpPr>
        <p:spPr>
          <a:xfrm>
            <a:off x="666755" y="457201"/>
            <a:ext cx="2771775" cy="5719762"/>
          </a:xfrm>
        </p:spPr>
        <p:txBody>
          <a:bodyPr/>
          <a:lstStyle/>
          <a:p>
            <a:r>
              <a:rPr kumimoji="1" lang="zh-CN" altLang="en-US" dirty="0"/>
              <a:t>单击此处编辑母版标题样式</a:t>
            </a:r>
          </a:p>
        </p:txBody>
      </p:sp>
      <p:sp>
        <p:nvSpPr>
          <p:cNvPr id="4" name="幻灯片编号占位符 3"/>
          <p:cNvSpPr>
            <a:spLocks noGrp="1"/>
          </p:cNvSpPr>
          <p:nvPr>
            <p:ph type="sldNum" sz="quarter" idx="11"/>
          </p:nvPr>
        </p:nvSpPr>
        <p:spPr/>
        <p:txBody>
          <a:bodyPr/>
          <a:lstStyle/>
          <a:p>
            <a:fld id="{B33F7469-D28B-482F-B1B6-3B8E7CF51519}" type="slidenum">
              <a:rPr lang="zh-CN" altLang="en-US" smtClean="0"/>
              <a:pPr/>
              <a:t>‹#›</a:t>
            </a:fld>
            <a:endParaRPr lang="zh-CN" altLang="en-US" dirty="0"/>
          </a:p>
        </p:txBody>
      </p:sp>
      <p:sp>
        <p:nvSpPr>
          <p:cNvPr id="6" name="内容占位符 3"/>
          <p:cNvSpPr>
            <a:spLocks noGrp="1"/>
          </p:cNvSpPr>
          <p:nvPr>
            <p:ph sz="quarter" idx="14"/>
          </p:nvPr>
        </p:nvSpPr>
        <p:spPr>
          <a:xfrm>
            <a:off x="3657600" y="457211"/>
            <a:ext cx="8001000" cy="5719763"/>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8" name="页脚占位符 3"/>
          <p:cNvSpPr>
            <a:spLocks noGrp="1"/>
          </p:cNvSpPr>
          <p:nvPr>
            <p:ph type="ftr" sz="quarter" idx="15"/>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3146615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8" name="内容占位符 3"/>
          <p:cNvSpPr>
            <a:spLocks noGrp="1"/>
          </p:cNvSpPr>
          <p:nvPr>
            <p:ph sz="quarter" idx="13"/>
          </p:nvPr>
        </p:nvSpPr>
        <p:spPr>
          <a:xfrm>
            <a:off x="523880" y="1323976"/>
            <a:ext cx="5591177" cy="4852988"/>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页脚占位符 3"/>
          <p:cNvSpPr>
            <a:spLocks noGrp="1"/>
          </p:cNvSpPr>
          <p:nvPr>
            <p:ph type="ftr" sz="quarter" idx="11"/>
          </p:nvPr>
        </p:nvSpPr>
        <p:spPr>
          <a:xfrm>
            <a:off x="523880" y="6356361"/>
            <a:ext cx="11277601" cy="365125"/>
          </a:xfrm>
        </p:spPr>
        <p:txBody>
          <a:bodyPr/>
          <a:lstStyle/>
          <a:p>
            <a:endParaRPr lang="zh-CN" altLang="en-US" dirty="0"/>
          </a:p>
        </p:txBody>
      </p:sp>
      <p:sp>
        <p:nvSpPr>
          <p:cNvPr id="11" name="内容占位符 3"/>
          <p:cNvSpPr>
            <a:spLocks noGrp="1"/>
          </p:cNvSpPr>
          <p:nvPr>
            <p:ph sz="quarter" idx="14"/>
          </p:nvPr>
        </p:nvSpPr>
        <p:spPr>
          <a:xfrm>
            <a:off x="6210304" y="1323977"/>
            <a:ext cx="5591177" cy="4856162"/>
          </a:xfrm>
        </p:spPr>
        <p:txBody>
          <a:bodyPr anchor="t"/>
          <a:lstStyle>
            <a:lvl1pPr algn="l">
              <a:defRPr/>
            </a:lvl1pPr>
            <a:lvl2pPr algn="l">
              <a:defRPr/>
            </a:lvl2pPr>
            <a:lvl3pPr algn="l">
              <a:defRPr/>
            </a:lvl3pPr>
            <a:lvl4pPr algn="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8124694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B33F7469-D28B-482F-B1B6-3B8E7CF51519}" type="slidenum">
              <a:rPr lang="zh-CN" altLang="en-US" smtClean="0"/>
              <a:pPr/>
              <a:t>‹#›</a:t>
            </a:fld>
            <a:endParaRPr lang="zh-CN" altLang="en-US" dirty="0"/>
          </a:p>
        </p:txBody>
      </p:sp>
      <p:sp>
        <p:nvSpPr>
          <p:cNvPr id="7" name="页脚占位符 3"/>
          <p:cNvSpPr>
            <a:spLocks noGrp="1"/>
          </p:cNvSpPr>
          <p:nvPr>
            <p:ph type="ftr" sz="quarter" idx="11"/>
          </p:nvPr>
        </p:nvSpPr>
        <p:spPr>
          <a:xfrm>
            <a:off x="523880" y="6356361"/>
            <a:ext cx="11277601" cy="365125"/>
          </a:xfrm>
        </p:spPr>
        <p:txBody>
          <a:bodyPr/>
          <a:lstStyle/>
          <a:p>
            <a:endParaRPr lang="zh-CN" altLang="en-US" dirty="0"/>
          </a:p>
        </p:txBody>
      </p:sp>
    </p:spTree>
    <p:extLst>
      <p:ext uri="{BB962C8B-B14F-4D97-AF65-F5344CB8AC3E}">
        <p14:creationId xmlns:p14="http://schemas.microsoft.com/office/powerpoint/2010/main" val="3817546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2" name="Group 65"/>
          <p:cNvGrpSpPr/>
          <p:nvPr userDrawn="1"/>
        </p:nvGrpSpPr>
        <p:grpSpPr>
          <a:xfrm>
            <a:off x="7" y="3"/>
            <a:ext cx="2212199" cy="6858001"/>
            <a:chOff x="0" y="0"/>
            <a:chExt cx="2305051" cy="6858001"/>
          </a:xfrm>
          <a:solidFill>
            <a:srgbClr val="E6E6E6"/>
          </a:soli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63" name="标题占位符 1"/>
          <p:cNvSpPr>
            <a:spLocks noGrp="1"/>
          </p:cNvSpPr>
          <p:nvPr>
            <p:ph type="title"/>
          </p:nvPr>
        </p:nvSpPr>
        <p:spPr>
          <a:xfrm>
            <a:off x="1412613" y="626497"/>
            <a:ext cx="9070392" cy="70092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64" name="文本占位符 2"/>
          <p:cNvSpPr>
            <a:spLocks noGrp="1"/>
          </p:cNvSpPr>
          <p:nvPr>
            <p:ph type="body" idx="1"/>
          </p:nvPr>
        </p:nvSpPr>
        <p:spPr>
          <a:xfrm>
            <a:off x="1434205" y="1494945"/>
            <a:ext cx="9919601" cy="46820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66" name="页脚占位符 4"/>
          <p:cNvSpPr>
            <a:spLocks noGrp="1"/>
          </p:cNvSpPr>
          <p:nvPr>
            <p:ph type="ftr" sz="quarter" idx="3"/>
          </p:nvPr>
        </p:nvSpPr>
        <p:spPr>
          <a:xfrm>
            <a:off x="1434207" y="6356361"/>
            <a:ext cx="9919599" cy="365125"/>
          </a:xfrm>
          <a:prstGeom prst="rect">
            <a:avLst/>
          </a:prstGeom>
        </p:spPr>
        <p:txBody>
          <a:bodyPr vert="horz" lIns="91440" tIns="45720" rIns="91440" bIns="45720" rtlCol="0" anchor="ctr"/>
          <a:lstStyle>
            <a:lvl1pPr algn="l">
              <a:defRPr sz="1200" baseline="0">
                <a:solidFill>
                  <a:srgbClr val="8C0000"/>
                </a:solidFill>
                <a:latin typeface="Calibri" charset="0"/>
                <a:ea typeface="微软雅黑" panose="020B0503020204020204" pitchFamily="34" charset="-122"/>
              </a:defRPr>
            </a:lvl1pPr>
          </a:lstStyle>
          <a:p>
            <a:endParaRPr lang="zh-CN" altLang="en-US" dirty="0"/>
          </a:p>
        </p:txBody>
      </p:sp>
      <p:pic>
        <p:nvPicPr>
          <p:cNvPr id="61" name="图片 5">
            <a:extLst>
              <a:ext uri="{FF2B5EF4-FFF2-40B4-BE49-F238E27FC236}">
                <a16:creationId xmlns:a16="http://schemas.microsoft.com/office/drawing/2014/main" id="{6A703F2D-A089-4D2A-88E0-AF5D2BDFC4A1}"/>
              </a:ext>
            </a:extLst>
          </p:cNvPr>
          <p:cNvPicPr>
            <a:picLocks noChangeAspect="1"/>
          </p:cNvPicPr>
          <p:nvPr userDrawn="1"/>
        </p:nvPicPr>
        <p:blipFill>
          <a:blip r:embed="rId6"/>
          <a:stretch>
            <a:fillRect/>
          </a:stretch>
        </p:blipFill>
        <p:spPr>
          <a:xfrm>
            <a:off x="8484423" y="472507"/>
            <a:ext cx="2867006" cy="807709"/>
          </a:xfrm>
          <a:prstGeom prst="rect">
            <a:avLst/>
          </a:prstGeom>
        </p:spPr>
      </p:pic>
    </p:spTree>
    <p:extLst>
      <p:ext uri="{BB962C8B-B14F-4D97-AF65-F5344CB8AC3E}">
        <p14:creationId xmlns:p14="http://schemas.microsoft.com/office/powerpoint/2010/main" val="24891788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8" r:id="rId3"/>
    <p:sldLayoutId id="2147483729" r:id="rId4"/>
  </p:sldLayoutIdLst>
  <p:transition>
    <p:fade/>
  </p:transition>
  <p:hf hdr="0" dt="0"/>
  <p:txStyles>
    <p:titleStyle>
      <a:lvl1pPr algn="l" defTabSz="342891" rtl="0" eaLnBrk="1" latinLnBrk="0" hangingPunct="1">
        <a:spcBef>
          <a:spcPct val="0"/>
        </a:spcBef>
        <a:buNone/>
        <a:defRPr sz="3600" b="0" i="0" kern="1200" baseline="0">
          <a:solidFill>
            <a:schemeClr val="tx1">
              <a:lumMod val="85000"/>
              <a:lumOff val="15000"/>
            </a:schemeClr>
          </a:solidFill>
          <a:latin typeface="Calibri"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991" marR="0" indent="-359991" algn="l" defTabSz="342891" rtl="0" eaLnBrk="1" fontAlgn="auto" latinLnBrk="0" hangingPunct="1">
        <a:lnSpc>
          <a:spcPct val="100000"/>
        </a:lnSpc>
        <a:spcBef>
          <a:spcPts val="1500"/>
        </a:spcBef>
        <a:spcAft>
          <a:spcPts val="0"/>
        </a:spcAft>
        <a:buClr>
          <a:srgbClr val="8C0000"/>
        </a:buClr>
        <a:buSzTx/>
        <a:buFont typeface="Wingdings 3" charset="2"/>
        <a:buChar char=""/>
        <a:tabLst/>
        <a:defRPr lang="zh-CN" altLang="en-US" sz="2400" b="0" i="0" kern="1200" baseline="0" dirty="0" smtClean="0">
          <a:solidFill>
            <a:schemeClr val="tx1">
              <a:lumMod val="75000"/>
              <a:lumOff val="25000"/>
            </a:schemeClr>
          </a:solidFill>
          <a:latin typeface="Calibri" charset="0"/>
          <a:ea typeface="微软雅黑" panose="020B0503020204020204" pitchFamily="34" charset="-122"/>
          <a:cs typeface="+mn-cs"/>
        </a:defRPr>
      </a:lvl1pPr>
      <a:lvl2pPr marL="557199" marR="0" indent="-214308"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2000" b="0" i="0" kern="1200" baseline="0" dirty="0" smtClean="0">
          <a:solidFill>
            <a:schemeClr val="tx1">
              <a:lumMod val="75000"/>
              <a:lumOff val="25000"/>
            </a:schemeClr>
          </a:solidFill>
          <a:latin typeface="Calibri" charset="0"/>
          <a:ea typeface="微软雅黑" panose="020B0503020204020204" pitchFamily="34" charset="-122"/>
          <a:cs typeface="+mn-cs"/>
        </a:defRPr>
      </a:lvl2pPr>
      <a:lvl3pPr marL="857229" marR="0" indent="-171446"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1600" kern="1200" baseline="0" dirty="0" smtClean="0">
          <a:solidFill>
            <a:schemeClr val="tx1">
              <a:lumMod val="75000"/>
              <a:lumOff val="25000"/>
            </a:schemeClr>
          </a:solidFill>
          <a:latin typeface="Calibri" charset="0"/>
          <a:ea typeface="微软雅黑" panose="020B0503020204020204" pitchFamily="34" charset="-122"/>
          <a:cs typeface="+mn-cs"/>
        </a:defRPr>
      </a:lvl3pPr>
      <a:lvl4pPr marL="1200121" marR="0" indent="-171446"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lang="zh-CN" altLang="en-US" sz="1200" kern="1200" baseline="0" dirty="0" smtClean="0">
          <a:solidFill>
            <a:schemeClr val="tx1">
              <a:lumMod val="75000"/>
              <a:lumOff val="25000"/>
            </a:schemeClr>
          </a:solidFill>
          <a:latin typeface="Calibri" charset="0"/>
          <a:ea typeface="微软雅黑" panose="020B0503020204020204" pitchFamily="34" charset="-122"/>
          <a:cs typeface="+mn-cs"/>
        </a:defRPr>
      </a:lvl4pPr>
      <a:lvl5pPr marL="1543012" marR="0" indent="-171446" algn="l" defTabSz="342891" rtl="0" eaLnBrk="1" fontAlgn="auto" latinLnBrk="0" hangingPunct="1">
        <a:lnSpc>
          <a:spcPct val="100000"/>
        </a:lnSpc>
        <a:spcBef>
          <a:spcPts val="751"/>
        </a:spcBef>
        <a:spcAft>
          <a:spcPts val="0"/>
        </a:spcAft>
        <a:buClr>
          <a:srgbClr val="549E39"/>
        </a:buClr>
        <a:buSzTx/>
        <a:buFont typeface="Wingdings 3" charset="2"/>
        <a:buChar char=""/>
        <a:tabLst/>
        <a:defRPr sz="900" kern="1200">
          <a:solidFill>
            <a:schemeClr val="tx1">
              <a:lumMod val="75000"/>
              <a:lumOff val="25000"/>
            </a:schemeClr>
          </a:solidFill>
          <a:latin typeface="+mn-lt"/>
          <a:ea typeface="+mn-ea"/>
          <a:cs typeface="+mn-cs"/>
        </a:defRPr>
      </a:lvl5pPr>
      <a:lvl6pPr marL="1885904"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795"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686"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578"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23881" y="1323975"/>
            <a:ext cx="11277601" cy="483257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2" name="标题占位符 1"/>
          <p:cNvSpPr>
            <a:spLocks noGrp="1"/>
          </p:cNvSpPr>
          <p:nvPr>
            <p:ph type="title"/>
          </p:nvPr>
        </p:nvSpPr>
        <p:spPr>
          <a:xfrm>
            <a:off x="741405" y="431639"/>
            <a:ext cx="9987507" cy="700925"/>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5" name="页脚占位符 4"/>
          <p:cNvSpPr>
            <a:spLocks noGrp="1"/>
          </p:cNvSpPr>
          <p:nvPr>
            <p:ph type="ftr" sz="quarter" idx="3"/>
          </p:nvPr>
        </p:nvSpPr>
        <p:spPr>
          <a:xfrm>
            <a:off x="523881" y="6356361"/>
            <a:ext cx="11277601" cy="365125"/>
          </a:xfrm>
          <a:prstGeom prst="rect">
            <a:avLst/>
          </a:prstGeom>
        </p:spPr>
        <p:txBody>
          <a:bodyPr vert="horz" lIns="91440" tIns="45720" rIns="91440" bIns="45720" rtlCol="0" anchor="ctr"/>
          <a:lstStyle>
            <a:lvl1pPr algn="l">
              <a:defRPr sz="1400" baseline="0">
                <a:solidFill>
                  <a:srgbClr val="8C0000"/>
                </a:solidFill>
                <a:latin typeface="Garamond" charset="0"/>
                <a:ea typeface="微软雅黑" panose="020B0503020204020204" pitchFamily="34" charset="-122"/>
              </a:defRPr>
            </a:lvl1pPr>
          </a:lstStyle>
          <a:p>
            <a:endParaRPr lang="zh-CN" altLang="en-US" dirty="0"/>
          </a:p>
        </p:txBody>
      </p:sp>
      <p:sp>
        <p:nvSpPr>
          <p:cNvPr id="44" name="Freeform 5"/>
          <p:cNvSpPr/>
          <p:nvPr userDrawn="1"/>
        </p:nvSpPr>
        <p:spPr bwMode="auto">
          <a:xfrm flipV="1">
            <a:off x="-4185" y="529403"/>
            <a:ext cx="564624" cy="50799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8C0000"/>
          </a:solidFill>
          <a:ln>
            <a:noFill/>
          </a:ln>
        </p:spPr>
        <p:txBody>
          <a:bodyPr/>
          <a:lstStyle/>
          <a:p>
            <a:endParaRPr lang="en-US" sz="1351" dirty="0"/>
          </a:p>
        </p:txBody>
      </p:sp>
      <p:sp>
        <p:nvSpPr>
          <p:cNvPr id="6" name="灯片编号占位符 5"/>
          <p:cNvSpPr>
            <a:spLocks noGrp="1"/>
          </p:cNvSpPr>
          <p:nvPr>
            <p:ph type="sldNum" sz="quarter" idx="4"/>
          </p:nvPr>
        </p:nvSpPr>
        <p:spPr>
          <a:xfrm>
            <a:off x="1" y="593468"/>
            <a:ext cx="419099" cy="365125"/>
          </a:xfrm>
          <a:prstGeom prst="rect">
            <a:avLst/>
          </a:prstGeom>
        </p:spPr>
        <p:txBody>
          <a:bodyPr vert="horz" lIns="91440" tIns="45720" rIns="91440" bIns="45720" rtlCol="0" anchor="ctr"/>
          <a:lstStyle>
            <a:lvl1pPr algn="r">
              <a:defRPr sz="1600" b="0" baseline="0">
                <a:solidFill>
                  <a:schemeClr val="bg1"/>
                </a:solidFill>
                <a:latin typeface="Garamond" panose="02020404030301010803" pitchFamily="18" charset="0"/>
                <a:ea typeface="微软雅黑" panose="020B0503020204020204" pitchFamily="34" charset="-122"/>
                <a:cs typeface="Calibri" panose="020F0502020204030204" pitchFamily="34" charset="0"/>
              </a:defRPr>
            </a:lvl1pPr>
          </a:lstStyle>
          <a:p>
            <a:fld id="{B33F7469-D28B-482F-B1B6-3B8E7CF51519}" type="slidenum">
              <a:rPr lang="zh-CN" altLang="en-US" smtClean="0"/>
              <a:pPr/>
              <a:t>‹#›</a:t>
            </a:fld>
            <a:endParaRPr lang="zh-CN" altLang="en-US" dirty="0"/>
          </a:p>
        </p:txBody>
      </p:sp>
      <p:pic>
        <p:nvPicPr>
          <p:cNvPr id="8" name="图片 5">
            <a:extLst>
              <a:ext uri="{FF2B5EF4-FFF2-40B4-BE49-F238E27FC236}">
                <a16:creationId xmlns:a16="http://schemas.microsoft.com/office/drawing/2014/main" id="{DD34E01E-6E98-488B-90CF-F6936554662C}"/>
              </a:ext>
            </a:extLst>
          </p:cNvPr>
          <p:cNvPicPr>
            <a:picLocks noChangeAspect="1"/>
          </p:cNvPicPr>
          <p:nvPr userDrawn="1"/>
        </p:nvPicPr>
        <p:blipFill>
          <a:blip r:embed="rId11"/>
          <a:stretch>
            <a:fillRect/>
          </a:stretch>
        </p:blipFill>
        <p:spPr>
          <a:xfrm>
            <a:off x="10933032" y="267807"/>
            <a:ext cx="868450" cy="868450"/>
          </a:xfrm>
          <a:prstGeom prst="rect">
            <a:avLst/>
          </a:prstGeom>
        </p:spPr>
      </p:pic>
    </p:spTree>
    <p:extLst>
      <p:ext uri="{BB962C8B-B14F-4D97-AF65-F5344CB8AC3E}">
        <p14:creationId xmlns:p14="http://schemas.microsoft.com/office/powerpoint/2010/main" val="569475690"/>
      </p:ext>
    </p:extLst>
  </p:cSld>
  <p:clrMap bg1="lt1" tx1="dk1" bg2="lt2" tx2="dk2" accent1="accent1" accent2="accent2" accent3="accent3" accent4="accent4" accent5="accent5" accent6="accent6" hlink="hlink" folHlink="folHlink"/>
  <p:sldLayoutIdLst>
    <p:sldLayoutId id="2147483691" r:id="rId1"/>
    <p:sldLayoutId id="2147483723" r:id="rId2"/>
    <p:sldLayoutId id="2147483724" r:id="rId3"/>
    <p:sldLayoutId id="2147483704" r:id="rId4"/>
    <p:sldLayoutId id="2147483702" r:id="rId5"/>
    <p:sldLayoutId id="2147483703" r:id="rId6"/>
    <p:sldLayoutId id="2147483731" r:id="rId7"/>
    <p:sldLayoutId id="2147483732" r:id="rId8"/>
    <p:sldLayoutId id="2147483733" r:id="rId9"/>
  </p:sldLayoutIdLst>
  <p:transition>
    <p:fade/>
  </p:transition>
  <p:hf hdr="0" dt="0"/>
  <p:txStyles>
    <p:titleStyle>
      <a:lvl1pPr algn="l" defTabSz="342891" rtl="0" eaLnBrk="1" latinLnBrk="0" hangingPunct="1">
        <a:spcBef>
          <a:spcPct val="0"/>
        </a:spcBef>
        <a:buNone/>
        <a:defRPr lang="zh-CN" altLang="en-US" sz="3600" b="0" i="0" kern="1200" baseline="0" dirty="0">
          <a:solidFill>
            <a:schemeClr val="tx1">
              <a:lumMod val="85000"/>
              <a:lumOff val="15000"/>
            </a:schemeClr>
          </a:solidFill>
          <a:latin typeface="Calibri" charset="0"/>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991" marR="0" indent="-359991" algn="l" defTabSz="342891" rtl="0" eaLnBrk="1" fontAlgn="auto" latinLnBrk="0" hangingPunct="1">
        <a:lnSpc>
          <a:spcPct val="100000"/>
        </a:lnSpc>
        <a:spcBef>
          <a:spcPts val="1500"/>
        </a:spcBef>
        <a:spcAft>
          <a:spcPts val="0"/>
        </a:spcAft>
        <a:buClr>
          <a:srgbClr val="8C0000"/>
        </a:buClr>
        <a:buSzTx/>
        <a:buFont typeface="Wingdings 3" charset="2"/>
        <a:buChar char=""/>
        <a:tabLst/>
        <a:defRPr sz="2400" b="0" i="0" kern="1200" baseline="0">
          <a:solidFill>
            <a:schemeClr val="tx1">
              <a:lumMod val="75000"/>
              <a:lumOff val="25000"/>
            </a:schemeClr>
          </a:solidFill>
          <a:latin typeface="Calibri" charset="0"/>
          <a:ea typeface="微软雅黑" panose="020B0503020204020204" pitchFamily="34" charset="-122"/>
          <a:cs typeface="+mn-cs"/>
        </a:defRPr>
      </a:lvl1pPr>
      <a:lvl2pPr marL="557199" marR="0" indent="-214308" algn="l" defTabSz="342891" rtl="0" eaLnBrk="1" fontAlgn="auto" latinLnBrk="0" hangingPunct="1">
        <a:lnSpc>
          <a:spcPct val="100000"/>
        </a:lnSpc>
        <a:spcBef>
          <a:spcPts val="751"/>
        </a:spcBef>
        <a:spcAft>
          <a:spcPts val="0"/>
        </a:spcAft>
        <a:buClr>
          <a:srgbClr val="8C0000"/>
        </a:buClr>
        <a:buSzTx/>
        <a:buFont typeface="Arial" panose="020B0604020202020204" pitchFamily="34" charset="0"/>
        <a:buChar char="–"/>
        <a:tabLst/>
        <a:defRPr sz="2000" kern="1200" baseline="0">
          <a:solidFill>
            <a:schemeClr val="tx1">
              <a:lumMod val="75000"/>
              <a:lumOff val="25000"/>
            </a:schemeClr>
          </a:solidFill>
          <a:latin typeface="Calibri" charset="0"/>
          <a:ea typeface="微软雅黑" panose="020B0503020204020204" pitchFamily="34" charset="-122"/>
          <a:cs typeface="+mn-cs"/>
        </a:defRPr>
      </a:lvl2pPr>
      <a:lvl3pPr marL="857229" marR="0" indent="-171446" algn="l" defTabSz="342891" rtl="0" eaLnBrk="1" fontAlgn="auto" latinLnBrk="0" hangingPunct="1">
        <a:lnSpc>
          <a:spcPct val="100000"/>
        </a:lnSpc>
        <a:spcBef>
          <a:spcPts val="751"/>
        </a:spcBef>
        <a:spcAft>
          <a:spcPts val="0"/>
        </a:spcAft>
        <a:buClr>
          <a:srgbClr val="8C0000"/>
        </a:buClr>
        <a:buSzTx/>
        <a:buFont typeface="Times New Roman" panose="02020603050405020304" pitchFamily="18" charset="0"/>
        <a:buChar char="-"/>
        <a:tabLst/>
        <a:defRPr sz="1600" kern="1200" baseline="0">
          <a:solidFill>
            <a:schemeClr val="tx1">
              <a:lumMod val="75000"/>
              <a:lumOff val="25000"/>
            </a:schemeClr>
          </a:solidFill>
          <a:latin typeface="Calibri" charset="0"/>
          <a:ea typeface="微软雅黑" panose="020B0503020204020204" pitchFamily="34" charset="-122"/>
          <a:cs typeface="+mn-cs"/>
        </a:defRPr>
      </a:lvl3pPr>
      <a:lvl4pPr marL="1200121" marR="0" indent="-171446" algn="l" defTabSz="342891" rtl="0" eaLnBrk="1" fontAlgn="auto" latinLnBrk="0" hangingPunct="1">
        <a:lnSpc>
          <a:spcPct val="100000"/>
        </a:lnSpc>
        <a:spcBef>
          <a:spcPts val="751"/>
        </a:spcBef>
        <a:spcAft>
          <a:spcPts val="0"/>
        </a:spcAft>
        <a:buClr>
          <a:srgbClr val="8C0000"/>
        </a:buClr>
        <a:buSzTx/>
        <a:buFont typeface="Times New Roman" panose="02020603050405020304" pitchFamily="18" charset="0"/>
        <a:buChar char="-"/>
        <a:tabLst/>
        <a:defRPr sz="1200" kern="1200" baseline="0">
          <a:solidFill>
            <a:schemeClr val="tx1">
              <a:lumMod val="75000"/>
              <a:lumOff val="25000"/>
            </a:schemeClr>
          </a:solidFill>
          <a:latin typeface="Calibri" charset="0"/>
          <a:ea typeface="微软雅黑" panose="020B0503020204020204" pitchFamily="34" charset="-122"/>
          <a:cs typeface="+mn-cs"/>
        </a:defRPr>
      </a:lvl4pPr>
      <a:lvl5pPr marL="1543012" marR="0" indent="-171446" algn="l" defTabSz="342891" rtl="0" eaLnBrk="1" fontAlgn="auto" latinLnBrk="0" hangingPunct="1">
        <a:lnSpc>
          <a:spcPct val="100000"/>
        </a:lnSpc>
        <a:spcBef>
          <a:spcPts val="751"/>
        </a:spcBef>
        <a:spcAft>
          <a:spcPts val="0"/>
        </a:spcAft>
        <a:buClr>
          <a:srgbClr val="549E39"/>
        </a:buClr>
        <a:buSzTx/>
        <a:buFont typeface="Wingdings 3" charset="2"/>
        <a:buChar char=""/>
        <a:tabLst/>
        <a:defRPr sz="900" kern="1200">
          <a:solidFill>
            <a:schemeClr val="tx1">
              <a:lumMod val="75000"/>
              <a:lumOff val="25000"/>
            </a:schemeClr>
          </a:solidFill>
          <a:latin typeface="+mn-lt"/>
          <a:ea typeface="+mn-ea"/>
          <a:cs typeface="+mn-cs"/>
        </a:defRPr>
      </a:lvl5pPr>
      <a:lvl6pPr marL="1885904"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795"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686"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578" indent="-171446" algn="l" defTabSz="342891" rtl="0" eaLnBrk="1" latinLnBrk="0" hangingPunct="1">
        <a:spcBef>
          <a:spcPts val="751"/>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luo@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842E2B9-3444-4FBA-9081-303F5B15AC39}"/>
              </a:ext>
            </a:extLst>
          </p:cNvPr>
          <p:cNvSpPr>
            <a:spLocks noGrp="1"/>
          </p:cNvSpPr>
          <p:nvPr>
            <p:ph type="ftr" sz="quarter" idx="11"/>
          </p:nvPr>
        </p:nvSpPr>
        <p:spPr/>
        <p:txBody>
          <a:bodyPr/>
          <a:lstStyle/>
          <a:p>
            <a:endParaRPr lang="zh-CN" altLang="en-US" dirty="0"/>
          </a:p>
        </p:txBody>
      </p:sp>
      <p:sp>
        <p:nvSpPr>
          <p:cNvPr id="3" name="标题 2">
            <a:extLst>
              <a:ext uri="{FF2B5EF4-FFF2-40B4-BE49-F238E27FC236}">
                <a16:creationId xmlns:a16="http://schemas.microsoft.com/office/drawing/2014/main" id="{DB8C4FEB-60A4-46A7-885A-CCD643170226}"/>
              </a:ext>
            </a:extLst>
          </p:cNvPr>
          <p:cNvSpPr>
            <a:spLocks noGrp="1"/>
          </p:cNvSpPr>
          <p:nvPr>
            <p:ph type="ctrTitle"/>
          </p:nvPr>
        </p:nvSpPr>
        <p:spPr/>
        <p:txBody>
          <a:bodyPr>
            <a:normAutofit fontScale="90000"/>
          </a:bodyPr>
          <a:lstStyle/>
          <a:p>
            <a:r>
              <a:rPr lang="en-US" altLang="zh-CN" dirty="0"/>
              <a:t>Problem Analysis – Common Contest 1</a:t>
            </a:r>
            <a:br>
              <a:rPr lang="en-US" altLang="zh-CN" dirty="0"/>
            </a:br>
            <a:r>
              <a:rPr lang="en-US" altLang="zh-CN" dirty="0"/>
              <a:t>ICPC Training Camp powered by Huawei</a:t>
            </a:r>
            <a:br>
              <a:rPr lang="en-US" altLang="zh-CN" dirty="0"/>
            </a:br>
            <a:br>
              <a:rPr lang="en-US" altLang="zh-CN" dirty="0"/>
            </a:br>
            <a:r>
              <a:rPr lang="en-US" altLang="zh-CN" sz="3100" dirty="0"/>
              <a:t>contributors: </a:t>
            </a:r>
            <a:r>
              <a:rPr lang="en-US" altLang="zh-CN" sz="3100" dirty="0" err="1"/>
              <a:t>zhouyuyang</a:t>
            </a:r>
            <a:r>
              <a:rPr lang="en-US" altLang="zh-CN" sz="3100" dirty="0"/>
              <a:t>, </a:t>
            </a:r>
            <a:r>
              <a:rPr lang="en-US" altLang="zh-CN" sz="3100" dirty="0" err="1"/>
              <a:t>skeydec</a:t>
            </a:r>
            <a:r>
              <a:rPr lang="en-US" altLang="zh-CN" sz="3100" dirty="0"/>
              <a:t>, </a:t>
            </a:r>
            <a:r>
              <a:rPr lang="en-US" altLang="zh-CN" sz="3100" dirty="0" err="1"/>
              <a:t>jiry</a:t>
            </a:r>
            <a:r>
              <a:rPr lang="en-US" altLang="zh-CN" sz="3100" dirty="0"/>
              <a:t>, scape, shanquan2</a:t>
            </a:r>
            <a:endParaRPr lang="zh-CN" altLang="en-US" sz="3100" dirty="0"/>
          </a:p>
        </p:txBody>
      </p:sp>
      <p:sp>
        <p:nvSpPr>
          <p:cNvPr id="7" name="副标题 6">
            <a:extLst>
              <a:ext uri="{FF2B5EF4-FFF2-40B4-BE49-F238E27FC236}">
                <a16:creationId xmlns:a16="http://schemas.microsoft.com/office/drawing/2014/main" id="{016E98EB-D258-47A7-8BD4-5FD9D685F4A0}"/>
              </a:ext>
            </a:extLst>
          </p:cNvPr>
          <p:cNvSpPr>
            <a:spLocks noGrp="1"/>
          </p:cNvSpPr>
          <p:nvPr>
            <p:ph type="subTitle" idx="1"/>
          </p:nvPr>
        </p:nvSpPr>
        <p:spPr/>
        <p:txBody>
          <a:bodyPr/>
          <a:lstStyle/>
          <a:p>
            <a:r>
              <a:rPr lang="en-US" altLang="zh-CN" dirty="0"/>
              <a:t>Guojie Luo</a:t>
            </a:r>
          </a:p>
          <a:p>
            <a:r>
              <a:rPr lang="en-US" altLang="zh-CN" dirty="0">
                <a:hlinkClick r:id="rId2"/>
              </a:rPr>
              <a:t>gluo@pku.edu.cn</a:t>
            </a:r>
            <a:endParaRPr lang="zh-CN" altLang="en-US" dirty="0"/>
          </a:p>
        </p:txBody>
      </p:sp>
    </p:spTree>
    <p:extLst>
      <p:ext uri="{BB962C8B-B14F-4D97-AF65-F5344CB8AC3E}">
        <p14:creationId xmlns:p14="http://schemas.microsoft.com/office/powerpoint/2010/main" val="212802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6576D-CC07-43A9-82C8-0ECB321D2727}"/>
              </a:ext>
            </a:extLst>
          </p:cNvPr>
          <p:cNvSpPr>
            <a:spLocks noGrp="1"/>
          </p:cNvSpPr>
          <p:nvPr>
            <p:ph type="title"/>
          </p:nvPr>
        </p:nvSpPr>
        <p:spPr/>
        <p:txBody>
          <a:bodyPr/>
          <a:lstStyle/>
          <a:p>
            <a:r>
              <a:rPr lang="en-US" altLang="zh-CN" dirty="0"/>
              <a:t>Problem C: Wandering										Statement</a:t>
            </a:r>
            <a:endParaRPr lang="zh-CN" altLang="en-US" dirty="0"/>
          </a:p>
        </p:txBody>
      </p:sp>
      <p:sp>
        <p:nvSpPr>
          <p:cNvPr id="3" name="页脚占位符 2">
            <a:extLst>
              <a:ext uri="{FF2B5EF4-FFF2-40B4-BE49-F238E27FC236}">
                <a16:creationId xmlns:a16="http://schemas.microsoft.com/office/drawing/2014/main" id="{EF02247E-F5B5-4917-A8EA-D0C361789D9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1E61F40-1FD9-470E-934E-69D346EE3AB0}"/>
              </a:ext>
            </a:extLst>
          </p:cNvPr>
          <p:cNvSpPr>
            <a:spLocks noGrp="1"/>
          </p:cNvSpPr>
          <p:nvPr>
            <p:ph type="sldNum" sz="quarter" idx="12"/>
          </p:nvPr>
        </p:nvSpPr>
        <p:spPr/>
        <p:txBody>
          <a:bodyPr/>
          <a:lstStyle/>
          <a:p>
            <a:fld id="{B33F7469-D28B-482F-B1B6-3B8E7CF51519}" type="slidenum">
              <a:rPr lang="zh-CN" altLang="en-US" smtClean="0"/>
              <a:pPr/>
              <a:t>10</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9A160DE-0762-4AB9-901B-E422D52D07BA}"/>
                  </a:ext>
                </a:extLst>
              </p:cNvPr>
              <p:cNvSpPr>
                <a:spLocks noGrp="1"/>
              </p:cNvSpPr>
              <p:nvPr>
                <p:ph sz="quarter" idx="13"/>
              </p:nvPr>
            </p:nvSpPr>
            <p:spPr/>
            <p:txBody>
              <a:bodyPr/>
              <a:lstStyle/>
              <a:p>
                <a:r>
                  <a:rPr lang="en-US" altLang="zh-CN" dirty="0"/>
                  <a:t>starting from </a:t>
                </a:r>
                <a14:m>
                  <m:oMath xmlns:m="http://schemas.openxmlformats.org/officeDocument/2006/math">
                    <m:r>
                      <a:rPr lang="en-US" altLang="zh-CN" dirty="0" smtClean="0">
                        <a:latin typeface="Cambria Math" panose="02040503050406030204" pitchFamily="18" charset="0"/>
                      </a:rPr>
                      <m:t>(0,0)</m:t>
                    </m:r>
                  </m:oMath>
                </a14:m>
                <a:r>
                  <a:rPr lang="en-US" altLang="zh-CN" dirty="0"/>
                  <a:t>, walk in </a:t>
                </a:r>
                <a14:m>
                  <m:oMath xmlns:m="http://schemas.openxmlformats.org/officeDocument/2006/math">
                    <m:r>
                      <a:rPr lang="en-US" altLang="zh-CN" dirty="0" smtClean="0">
                        <a:latin typeface="Cambria Math" panose="02040503050406030204" pitchFamily="18" charset="0"/>
                      </a:rPr>
                      <m:t>𝑛</m:t>
                    </m:r>
                  </m:oMath>
                </a14:m>
                <a:r>
                  <a:rPr lang="en-US" altLang="zh-CN" dirty="0"/>
                  <a:t> random steps</a:t>
                </a:r>
              </a:p>
              <a:p>
                <a:pPr lvl="1"/>
                <a:r>
                  <a:rPr lang="en-US" altLang="zh-CN" dirty="0"/>
                  <a:t>each step walks by </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𝑦</m:t>
                            </m:r>
                          </m:e>
                          <m:sub>
                            <m:r>
                              <a:rPr lang="en-US" altLang="zh-CN">
                                <a:latin typeface="Cambria Math" panose="02040503050406030204" pitchFamily="18" charset="0"/>
                              </a:rPr>
                              <m:t>𝑖</m:t>
                            </m:r>
                          </m:sub>
                        </m:sSub>
                      </m:e>
                    </m:d>
                  </m:oMath>
                </a14:m>
                <a:r>
                  <a:rPr lang="en-US" altLang="zh-CN" dirty="0"/>
                  <a:t>, uniformly drawn inside a circle </a:t>
                </a:r>
                <a14:m>
                  <m:oMath xmlns:m="http://schemas.openxmlformats.org/officeDocument/2006/math">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e>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𝑥</m:t>
                            </m:r>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𝑦</m:t>
                            </m:r>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𝑅</m:t>
                            </m:r>
                          </m:e>
                          <m:sub>
                            <m:r>
                              <a:rPr lang="en-US" altLang="zh-CN" smtClean="0">
                                <a:latin typeface="Cambria Math" panose="02040503050406030204" pitchFamily="18" charset="0"/>
                              </a:rPr>
                              <m:t>𝑖</m:t>
                            </m:r>
                          </m:sub>
                          <m:sup>
                            <m:r>
                              <a:rPr lang="en-US" altLang="zh-CN" smtClean="0">
                                <a:latin typeface="Cambria Math" panose="02040503050406030204" pitchFamily="18" charset="0"/>
                              </a:rPr>
                              <m:t>2</m:t>
                            </m:r>
                          </m:sup>
                        </m:sSubSup>
                      </m:e>
                    </m:d>
                  </m:oMath>
                </a14:m>
                <a:endParaRPr lang="en-US" altLang="zh-CN" dirty="0"/>
              </a:p>
              <a:p>
                <a:pPr lvl="1"/>
                <a:r>
                  <a:rPr lang="en-US" altLang="zh-CN" dirty="0"/>
                  <a:t>after </a:t>
                </a:r>
                <a14:m>
                  <m:oMath xmlns:m="http://schemas.openxmlformats.org/officeDocument/2006/math">
                    <m:r>
                      <a:rPr lang="en-US" altLang="zh-CN" dirty="0">
                        <a:latin typeface="Cambria Math" panose="02040503050406030204" pitchFamily="18" charset="0"/>
                      </a:rPr>
                      <m:t>𝑛</m:t>
                    </m:r>
                  </m:oMath>
                </a14:m>
                <a:r>
                  <a:rPr lang="en-US" altLang="zh-CN" dirty="0"/>
                  <a:t> steps, move to location </a:t>
                </a:r>
                <a14:m>
                  <m:oMath xmlns:m="http://schemas.openxmlformats.org/officeDocument/2006/math">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oMath>
                </a14:m>
                <a:endParaRPr lang="en-US" altLang="zh-CN" dirty="0"/>
              </a:p>
              <a:p>
                <a:r>
                  <a:rPr lang="en-US" altLang="zh-CN" dirty="0"/>
                  <a:t>compute the expectation </a:t>
                </a:r>
                <a14:m>
                  <m:oMath xmlns:m="http://schemas.openxmlformats.org/officeDocument/2006/math">
                    <m:r>
                      <a:rPr lang="en-US" altLang="zh-CN" smtClean="0">
                        <a:latin typeface="Cambria Math" panose="02040503050406030204" pitchFamily="18" charset="0"/>
                      </a:rPr>
                      <m:t>𝐸</m:t>
                    </m:r>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smtClean="0">
                            <a:latin typeface="Cambria Math" panose="02040503050406030204" pitchFamily="18" charset="0"/>
                          </a:rPr>
                          <m:t>2</m:t>
                        </m:r>
                      </m:sup>
                    </m:sSup>
                    <m:r>
                      <a:rPr lang="en-US" altLang="zh-CN"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smtClean="0">
                        <a:latin typeface="Cambria Math" panose="02040503050406030204" pitchFamily="18" charset="0"/>
                      </a:rPr>
                      <m:t>]</m:t>
                    </m:r>
                  </m:oMath>
                </a14:m>
                <a:endParaRPr lang="en-US" altLang="zh-CN" dirty="0"/>
              </a:p>
              <a:p>
                <a:pPr lvl="1"/>
                <a:r>
                  <a:rPr lang="en-US" altLang="zh-CN" dirty="0"/>
                  <a:t>square of the expected distance to the origin</a:t>
                </a:r>
              </a:p>
            </p:txBody>
          </p:sp>
        </mc:Choice>
        <mc:Fallback xmlns="">
          <p:sp>
            <p:nvSpPr>
              <p:cNvPr id="5" name="内容占位符 4">
                <a:extLst>
                  <a:ext uri="{FF2B5EF4-FFF2-40B4-BE49-F238E27FC236}">
                    <a16:creationId xmlns:a16="http://schemas.microsoft.com/office/drawing/2014/main" id="{D9A160DE-0762-4AB9-901B-E422D52D07BA}"/>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07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B4334-4E25-4170-B24A-E35E644B6BFE}"/>
              </a:ext>
            </a:extLst>
          </p:cNvPr>
          <p:cNvSpPr>
            <a:spLocks noGrp="1"/>
          </p:cNvSpPr>
          <p:nvPr>
            <p:ph type="title"/>
          </p:nvPr>
        </p:nvSpPr>
        <p:spPr/>
        <p:txBody>
          <a:bodyPr/>
          <a:lstStyle/>
          <a:p>
            <a:r>
              <a:rPr lang="en-US" altLang="zh-CN" dirty="0"/>
              <a:t>Problem C: Wandering												Solution</a:t>
            </a:r>
            <a:endParaRPr lang="zh-CN" altLang="en-US" dirty="0"/>
          </a:p>
        </p:txBody>
      </p:sp>
      <p:sp>
        <p:nvSpPr>
          <p:cNvPr id="3" name="页脚占位符 2">
            <a:extLst>
              <a:ext uri="{FF2B5EF4-FFF2-40B4-BE49-F238E27FC236}">
                <a16:creationId xmlns:a16="http://schemas.microsoft.com/office/drawing/2014/main" id="{1B2198F5-865B-42A0-8647-F0CE91434B66}"/>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F441D6E-47F8-4464-8C63-C37A37DF4945}"/>
              </a:ext>
            </a:extLst>
          </p:cNvPr>
          <p:cNvSpPr>
            <a:spLocks noGrp="1"/>
          </p:cNvSpPr>
          <p:nvPr>
            <p:ph type="sldNum" sz="quarter" idx="12"/>
          </p:nvPr>
        </p:nvSpPr>
        <p:spPr/>
        <p:txBody>
          <a:bodyPr/>
          <a:lstStyle/>
          <a:p>
            <a:fld id="{B33F7469-D28B-482F-B1B6-3B8E7CF51519}" type="slidenum">
              <a:rPr lang="zh-CN" altLang="en-US" smtClean="0"/>
              <a:pPr/>
              <a:t>11</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1ADB4DE-E09E-483E-AC36-EAAD18872C67}"/>
                  </a:ext>
                </a:extLst>
              </p:cNvPr>
              <p:cNvSpPr>
                <a:spLocks noGrp="1"/>
              </p:cNvSpPr>
              <p:nvPr>
                <p:ph sz="quarter" idx="13"/>
              </p:nvPr>
            </p:nvSpPr>
            <p:spPr/>
            <p:txBody>
              <a:bodyPr/>
              <a:lstStyle/>
              <a:p>
                <a:r>
                  <a:rPr lang="en-US" altLang="zh-CN" dirty="0"/>
                  <a:t>Random variables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for the </a:t>
                </a:r>
                <a14:m>
                  <m:oMath xmlns:m="http://schemas.openxmlformats.org/officeDocument/2006/math">
                    <m:r>
                      <a:rPr lang="en-US" altLang="zh-CN" b="0" i="1" smtClean="0">
                        <a:latin typeface="Cambria Math" panose="02040503050406030204" pitchFamily="18" charset="0"/>
                      </a:rPr>
                      <m:t>𝑛</m:t>
                    </m:r>
                  </m:oMath>
                </a14:m>
                <a:r>
                  <a:rPr lang="zh-CN" altLang="en-US" dirty="0"/>
                  <a:t> </a:t>
                </a:r>
                <a:r>
                  <a:rPr lang="en-US" altLang="zh-CN" dirty="0"/>
                  <a:t>steps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a14:m>
                <a:r>
                  <a:rPr lang="en-US" altLang="zh-CN" dirty="0"/>
                  <a:t>)</a:t>
                </a:r>
              </a:p>
              <a:p>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m:rPr>
                                        <m:sty m:val="p"/>
                                      </m:rPr>
                                      <a:rPr lang="en-US" altLang="zh-CN" b="0" i="0" smtClean="0">
                                        <a:latin typeface="Cambria Math" panose="02040503050406030204" pitchFamily="18" charset="0"/>
                                      </a:rPr>
                                      <m:t>j</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nary>
                      </m:e>
                    </m:nary>
                  </m:oMath>
                </a14:m>
                <a:endParaRPr lang="en-US" altLang="zh-CN" b="0" dirty="0"/>
              </a:p>
              <a:p>
                <a:r>
                  <a:rPr lang="en-US" altLang="zh-CN" dirty="0"/>
                  <a:t>Because </a:t>
                </a:r>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zh-CN" altLang="en-US" dirty="0"/>
                  <a:t> </a:t>
                </a:r>
                <a:r>
                  <a:rPr lang="en-US" altLang="zh-CN" dirty="0"/>
                  <a:t>and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 </a:t>
                </a:r>
                <a:r>
                  <a:rPr lang="en-US" altLang="zh-CN" dirty="0"/>
                  <a:t>and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oMath>
                </a14:m>
                <a:r>
                  <a:rPr lang="zh-CN" altLang="en-US" dirty="0"/>
                  <a:t> </a:t>
                </a:r>
                <a:r>
                  <a:rPr lang="en-US" altLang="zh-CN" dirty="0"/>
                  <a:t>are independent for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oMath>
                </a14:m>
                <a:endParaRPr lang="en-US" altLang="zh-CN" dirty="0"/>
              </a:p>
              <a:p>
                <a14:m>
                  <m:oMath xmlns:m="http://schemas.openxmlformats.org/officeDocument/2006/math">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𝑖</m:t>
                                        </m:r>
                                      </m:sub>
                                    </m:sSub>
                                  </m:e>
                                </m:nary>
                              </m:e>
                            </m:d>
                          </m:e>
                          <m:sup>
                            <m:r>
                              <a:rPr lang="en-US" altLang="zh-CN">
                                <a:latin typeface="Cambria Math" panose="02040503050406030204" pitchFamily="18" charset="0"/>
                              </a:rPr>
                              <m:t>2</m:t>
                            </m:r>
                          </m:sup>
                        </m:sSup>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𝐸</m:t>
                        </m:r>
                        <m:d>
                          <m:dPr>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e>
                        </m:d>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sup>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𝑟</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𝑑𝑟</m:t>
                            </m:r>
                          </m:e>
                        </m:nary>
                      </m:num>
                      <m:den>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sup>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r>
                              <a:rPr lang="en-US" altLang="zh-CN" b="0" i="1" smtClean="0">
                                <a:latin typeface="Cambria Math" panose="02040503050406030204" pitchFamily="18" charset="0"/>
                              </a:rPr>
                              <m:t>𝑟𝑑𝑟</m:t>
                            </m:r>
                          </m:e>
                        </m:nary>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den>
                    </m:f>
                  </m:oMath>
                </a14:m>
                <a:endParaRPr lang="zh-CN" altLang="en-US" dirty="0"/>
              </a:p>
            </p:txBody>
          </p:sp>
        </mc:Choice>
        <mc:Fallback xmlns="">
          <p:sp>
            <p:nvSpPr>
              <p:cNvPr id="5" name="内容占位符 4">
                <a:extLst>
                  <a:ext uri="{FF2B5EF4-FFF2-40B4-BE49-F238E27FC236}">
                    <a16:creationId xmlns:a16="http://schemas.microsoft.com/office/drawing/2014/main" id="{A1ADB4DE-E09E-483E-AC36-EAAD18872C67}"/>
                  </a:ext>
                </a:extLst>
              </p:cNvPr>
              <p:cNvSpPr>
                <a:spLocks noGrp="1" noRot="1" noChangeAspect="1" noMove="1" noResize="1" noEditPoints="1" noAdjustHandles="1" noChangeArrowheads="1" noChangeShapeType="1" noTextEdit="1"/>
              </p:cNvSpPr>
              <p:nvPr>
                <p:ph sz="quarter" idx="13"/>
              </p:nvPr>
            </p:nvSpPr>
            <p:spPr>
              <a:blipFill>
                <a:blip r:embed="rId3"/>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57515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8B825-7AF2-4F1E-A004-A1E899F2CBB8}"/>
              </a:ext>
            </a:extLst>
          </p:cNvPr>
          <p:cNvSpPr>
            <a:spLocks noGrp="1"/>
          </p:cNvSpPr>
          <p:nvPr>
            <p:ph type="title"/>
          </p:nvPr>
        </p:nvSpPr>
        <p:spPr/>
        <p:txBody>
          <a:bodyPr/>
          <a:lstStyle/>
          <a:p>
            <a:r>
              <a:rPr lang="en-US" altLang="zh-CN" dirty="0"/>
              <a:t>Problem D: Insects												Statement</a:t>
            </a:r>
            <a:endParaRPr lang="zh-CN" altLang="en-US" dirty="0"/>
          </a:p>
        </p:txBody>
      </p:sp>
      <p:sp>
        <p:nvSpPr>
          <p:cNvPr id="3" name="页脚占位符 2">
            <a:extLst>
              <a:ext uri="{FF2B5EF4-FFF2-40B4-BE49-F238E27FC236}">
                <a16:creationId xmlns:a16="http://schemas.microsoft.com/office/drawing/2014/main" id="{42E52C13-9F00-4BBB-B05C-8D6836434F2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06F9BFE7-247B-47E1-ABFF-B72548DA643A}"/>
              </a:ext>
            </a:extLst>
          </p:cNvPr>
          <p:cNvSpPr>
            <a:spLocks noGrp="1"/>
          </p:cNvSpPr>
          <p:nvPr>
            <p:ph type="sldNum" sz="quarter" idx="12"/>
          </p:nvPr>
        </p:nvSpPr>
        <p:spPr/>
        <p:txBody>
          <a:bodyPr/>
          <a:lstStyle/>
          <a:p>
            <a:fld id="{B33F7469-D28B-482F-B1B6-3B8E7CF51519}" type="slidenum">
              <a:rPr lang="zh-CN" altLang="en-US" smtClean="0"/>
              <a:pPr/>
              <a:t>12</a:t>
            </a:fld>
            <a:endParaRPr lang="zh-CN" altLang="en-US" dirty="0"/>
          </a:p>
        </p:txBody>
      </p:sp>
      <p:sp>
        <p:nvSpPr>
          <p:cNvPr id="5" name="内容占位符 4">
            <a:extLst>
              <a:ext uri="{FF2B5EF4-FFF2-40B4-BE49-F238E27FC236}">
                <a16:creationId xmlns:a16="http://schemas.microsoft.com/office/drawing/2014/main" id="{FC82B355-9786-48BE-9E16-7F854A53339C}"/>
              </a:ext>
            </a:extLst>
          </p:cNvPr>
          <p:cNvSpPr>
            <a:spLocks noGrp="1"/>
          </p:cNvSpPr>
          <p:nvPr>
            <p:ph sz="quarter" idx="13"/>
          </p:nvPr>
        </p:nvSpPr>
        <p:spPr/>
        <p:txBody>
          <a:bodyPr/>
          <a:lstStyle/>
          <a:p>
            <a:r>
              <a:rPr lang="en-US" altLang="zh-CN" dirty="0"/>
              <a:t>n insects in the field</a:t>
            </a:r>
          </a:p>
          <a:p>
            <a:pPr lvl="1"/>
            <a:r>
              <a:rPr lang="en-US" altLang="zh-CN" dirty="0"/>
              <a:t>each has a type and a level</a:t>
            </a:r>
          </a:p>
          <a:p>
            <a:r>
              <a:rPr lang="en-US" altLang="zh-CN" dirty="0"/>
              <a:t>Initially every insect has a “seed” buff</a:t>
            </a:r>
          </a:p>
          <a:p>
            <a:r>
              <a:rPr lang="en-US" altLang="zh-CN" dirty="0"/>
              <a:t>Player can eliminate an insect (and possibly add a new insect)</a:t>
            </a:r>
          </a:p>
          <a:p>
            <a:pPr lvl="1"/>
            <a:r>
              <a:rPr lang="en-US" altLang="zh-CN" dirty="0"/>
              <a:t>If the eliminated insect has the “seed” buff</a:t>
            </a:r>
          </a:p>
          <a:p>
            <a:pPr lvl="2"/>
            <a:r>
              <a:rPr lang="en-US" altLang="zh-CN" dirty="0"/>
              <a:t>player can add a new insect with arbitrary type and level L</a:t>
            </a:r>
          </a:p>
          <a:p>
            <a:pPr lvl="2"/>
            <a:r>
              <a:rPr lang="en-US" altLang="zh-CN" dirty="0"/>
              <a:t>L is the highest level among the remaining insects with the same type as the eliminated one</a:t>
            </a:r>
          </a:p>
          <a:p>
            <a:pPr lvl="2"/>
            <a:r>
              <a:rPr lang="en-US" altLang="zh-CN" dirty="0"/>
              <a:t>If no remaining insects has the same type, no new insect can be added</a:t>
            </a:r>
          </a:p>
          <a:p>
            <a:pPr lvl="2"/>
            <a:r>
              <a:rPr lang="en-US" altLang="zh-CN" dirty="0"/>
              <a:t>new insect does not have the “seed” buff</a:t>
            </a:r>
          </a:p>
          <a:p>
            <a:r>
              <a:rPr lang="en-US" altLang="zh-CN" dirty="0"/>
              <a:t>Compute the maximum sum of levels for all remaining insects in the field by eliminating at most K insects</a:t>
            </a:r>
          </a:p>
          <a:p>
            <a:endParaRPr lang="zh-CN" altLang="en-US" dirty="0"/>
          </a:p>
        </p:txBody>
      </p:sp>
    </p:spTree>
    <p:extLst>
      <p:ext uri="{BB962C8B-B14F-4D97-AF65-F5344CB8AC3E}">
        <p14:creationId xmlns:p14="http://schemas.microsoft.com/office/powerpoint/2010/main" val="674617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349B2-E79F-4117-B38B-936F3EBC969E}"/>
              </a:ext>
            </a:extLst>
          </p:cNvPr>
          <p:cNvSpPr>
            <a:spLocks noGrp="1"/>
          </p:cNvSpPr>
          <p:nvPr>
            <p:ph type="title"/>
          </p:nvPr>
        </p:nvSpPr>
        <p:spPr/>
        <p:txBody>
          <a:bodyPr/>
          <a:lstStyle/>
          <a:p>
            <a:r>
              <a:rPr lang="en-US" altLang="zh-CN" dirty="0"/>
              <a:t>Problem D: Insects														Solution</a:t>
            </a:r>
            <a:endParaRPr lang="zh-CN" altLang="en-US" dirty="0"/>
          </a:p>
        </p:txBody>
      </p:sp>
      <p:sp>
        <p:nvSpPr>
          <p:cNvPr id="3" name="页脚占位符 2">
            <a:extLst>
              <a:ext uri="{FF2B5EF4-FFF2-40B4-BE49-F238E27FC236}">
                <a16:creationId xmlns:a16="http://schemas.microsoft.com/office/drawing/2014/main" id="{4BCD1910-F1A4-4714-A916-ECC951DB023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4EDD294-2FAC-4F44-9E8E-6712BF7ECC55}"/>
              </a:ext>
            </a:extLst>
          </p:cNvPr>
          <p:cNvSpPr>
            <a:spLocks noGrp="1"/>
          </p:cNvSpPr>
          <p:nvPr>
            <p:ph type="sldNum" sz="quarter" idx="12"/>
          </p:nvPr>
        </p:nvSpPr>
        <p:spPr/>
        <p:txBody>
          <a:bodyPr/>
          <a:lstStyle/>
          <a:p>
            <a:fld id="{B33F7469-D28B-482F-B1B6-3B8E7CF51519}" type="slidenum">
              <a:rPr lang="zh-CN" altLang="en-US" smtClean="0"/>
              <a:pPr/>
              <a:t>13</a:t>
            </a:fld>
            <a:endParaRPr lang="zh-CN" altLang="en-US" dirty="0"/>
          </a:p>
        </p:txBody>
      </p:sp>
      <p:sp>
        <p:nvSpPr>
          <p:cNvPr id="5" name="内容占位符 4">
            <a:extLst>
              <a:ext uri="{FF2B5EF4-FFF2-40B4-BE49-F238E27FC236}">
                <a16:creationId xmlns:a16="http://schemas.microsoft.com/office/drawing/2014/main" id="{0296E0D4-4DA3-4E5D-90B5-9FDBEA656DB9}"/>
              </a:ext>
            </a:extLst>
          </p:cNvPr>
          <p:cNvSpPr>
            <a:spLocks noGrp="1"/>
          </p:cNvSpPr>
          <p:nvPr>
            <p:ph sz="quarter" idx="13"/>
          </p:nvPr>
        </p:nvSpPr>
        <p:spPr/>
        <p:txBody>
          <a:bodyPr>
            <a:normAutofit fontScale="92500" lnSpcReduction="20000"/>
          </a:bodyPr>
          <a:lstStyle/>
          <a:p>
            <a:r>
              <a:rPr lang="en-US" altLang="zh-CN" dirty="0"/>
              <a:t>Lemma: in the optimal case,</a:t>
            </a:r>
          </a:p>
          <a:p>
            <a:pPr lvl="1"/>
            <a:r>
              <a:rPr lang="en-US" altLang="zh-CN" dirty="0"/>
              <a:t>1) every elimination adds a new insect</a:t>
            </a:r>
          </a:p>
          <a:p>
            <a:pPr lvl="1"/>
            <a:r>
              <a:rPr lang="en-US" altLang="zh-CN" dirty="0"/>
              <a:t>2) every new insect has the same level L</a:t>
            </a:r>
          </a:p>
          <a:p>
            <a:r>
              <a:rPr lang="en-US" altLang="zh-CN" dirty="0"/>
              <a:t>Proof sketch</a:t>
            </a:r>
          </a:p>
          <a:p>
            <a:pPr lvl="1"/>
            <a:r>
              <a:rPr lang="en-US" altLang="zh-CN" dirty="0"/>
              <a:t>1) we can always skip the elimination, if no new insect can be added</a:t>
            </a:r>
          </a:p>
          <a:p>
            <a:pPr lvl="1"/>
            <a:r>
              <a:rPr lang="en-US" altLang="zh-CN" dirty="0"/>
              <a:t>2) for any optimal case, we can always construct another one, such that all new insects have level L</a:t>
            </a:r>
          </a:p>
          <a:p>
            <a:pPr lvl="2"/>
            <a:r>
              <a:rPr lang="en-US" altLang="zh-CN" dirty="0" err="1"/>
              <a:t>i</a:t>
            </a:r>
            <a:r>
              <a:rPr lang="en-US" altLang="zh-CN" dirty="0"/>
              <a:t>) if a new insect with the highest level L is added at the k-</a:t>
            </a:r>
            <a:r>
              <a:rPr lang="en-US" altLang="zh-CN" dirty="0" err="1"/>
              <a:t>th</a:t>
            </a:r>
            <a:r>
              <a:rPr lang="en-US" altLang="zh-CN" dirty="0"/>
              <a:t> step, we can always add a level-L insect at the 1-st step</a:t>
            </a:r>
          </a:p>
          <a:p>
            <a:pPr lvl="2"/>
            <a:r>
              <a:rPr lang="en-US" altLang="zh-CN" dirty="0"/>
              <a:t>ii) for the remaining elimination, we set the type of the previously added insect as the type of the one to be eliminated</a:t>
            </a:r>
          </a:p>
          <a:p>
            <a:r>
              <a:rPr lang="en-US" altLang="zh-CN" dirty="0"/>
              <a:t>Algorithm</a:t>
            </a:r>
          </a:p>
          <a:p>
            <a:pPr lvl="1"/>
            <a:r>
              <a:rPr lang="en-US" altLang="zh-CN" dirty="0"/>
              <a:t>Enumerate the type (out of </a:t>
            </a:r>
            <a:r>
              <a:rPr lang="en-US" altLang="zh-CN" dirty="0">
                <a:solidFill>
                  <a:srgbClr val="8C0000"/>
                </a:solidFill>
              </a:rPr>
              <a:t>n types</a:t>
            </a:r>
            <a:r>
              <a:rPr lang="en-US" altLang="zh-CN" dirty="0"/>
              <a:t>) for the elimination at the first step</a:t>
            </a:r>
          </a:p>
          <a:p>
            <a:pPr lvl="1"/>
            <a:r>
              <a:rPr lang="en-US" altLang="zh-CN" dirty="0"/>
              <a:t>When we add k new insects, the contribution to the sum of levels is a linear function of k</a:t>
            </a:r>
          </a:p>
          <a:p>
            <a:pPr lvl="1"/>
            <a:r>
              <a:rPr lang="en-US" altLang="zh-CN" dirty="0"/>
              <a:t>Use some data structure to find the optimal sequence for eliminating at most 1, 2, …, K insects </a:t>
            </a:r>
            <a:r>
              <a:rPr lang="en-US" altLang="zh-CN" dirty="0">
                <a:solidFill>
                  <a:srgbClr val="8C0000"/>
                </a:solidFill>
              </a:rPr>
              <a:t>in O(log</a:t>
            </a:r>
            <a:r>
              <a:rPr lang="en-US" altLang="zh-CN" baseline="30000" dirty="0">
                <a:solidFill>
                  <a:srgbClr val="8C0000"/>
                </a:solidFill>
              </a:rPr>
              <a:t>2</a:t>
            </a:r>
            <a:r>
              <a:rPr lang="en-US" altLang="zh-CN" dirty="0">
                <a:solidFill>
                  <a:srgbClr val="8C0000"/>
                </a:solidFill>
              </a:rPr>
              <a:t>n)</a:t>
            </a:r>
            <a:endParaRPr lang="en-US" altLang="zh-CN" dirty="0"/>
          </a:p>
          <a:p>
            <a:pPr lvl="1"/>
            <a:r>
              <a:rPr lang="en-US" altLang="zh-CN" dirty="0"/>
              <a:t>Overall time complexity </a:t>
            </a:r>
            <a:r>
              <a:rPr lang="en-US" altLang="zh-CN" dirty="0">
                <a:solidFill>
                  <a:srgbClr val="8C0000"/>
                </a:solidFill>
              </a:rPr>
              <a:t>O(n log</a:t>
            </a:r>
            <a:r>
              <a:rPr lang="en-US" altLang="zh-CN" baseline="30000" dirty="0">
                <a:solidFill>
                  <a:srgbClr val="8C0000"/>
                </a:solidFill>
              </a:rPr>
              <a:t>2</a:t>
            </a:r>
            <a:r>
              <a:rPr lang="en-US" altLang="zh-CN" dirty="0">
                <a:solidFill>
                  <a:srgbClr val="8C0000"/>
                </a:solidFill>
              </a:rPr>
              <a:t>n)</a:t>
            </a:r>
          </a:p>
        </p:txBody>
      </p:sp>
    </p:spTree>
    <p:extLst>
      <p:ext uri="{BB962C8B-B14F-4D97-AF65-F5344CB8AC3E}">
        <p14:creationId xmlns:p14="http://schemas.microsoft.com/office/powerpoint/2010/main" val="162368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E732B-55A7-4D3B-ABB1-7FC1E96D6A07}"/>
              </a:ext>
            </a:extLst>
          </p:cNvPr>
          <p:cNvSpPr>
            <a:spLocks noGrp="1"/>
          </p:cNvSpPr>
          <p:nvPr>
            <p:ph type="title"/>
          </p:nvPr>
        </p:nvSpPr>
        <p:spPr/>
        <p:txBody>
          <a:bodyPr/>
          <a:lstStyle/>
          <a:p>
            <a:r>
              <a:rPr lang="en-US" altLang="zh-CN" dirty="0"/>
              <a:t>Problem E: Minimum Spanning Tree			Statement</a:t>
            </a:r>
            <a:endParaRPr lang="zh-CN" altLang="en-US" dirty="0"/>
          </a:p>
        </p:txBody>
      </p:sp>
      <p:sp>
        <p:nvSpPr>
          <p:cNvPr id="3" name="页脚占位符 2">
            <a:extLst>
              <a:ext uri="{FF2B5EF4-FFF2-40B4-BE49-F238E27FC236}">
                <a16:creationId xmlns:a16="http://schemas.microsoft.com/office/drawing/2014/main" id="{6D1F1DD1-D3FE-4C90-9AF6-BD5A19EC5683}"/>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A6088CAC-24E9-43DF-85CF-00AF0AE60928}"/>
              </a:ext>
            </a:extLst>
          </p:cNvPr>
          <p:cNvSpPr>
            <a:spLocks noGrp="1"/>
          </p:cNvSpPr>
          <p:nvPr>
            <p:ph type="sldNum" sz="quarter" idx="12"/>
          </p:nvPr>
        </p:nvSpPr>
        <p:spPr/>
        <p:txBody>
          <a:bodyPr/>
          <a:lstStyle/>
          <a:p>
            <a:fld id="{B33F7469-D28B-482F-B1B6-3B8E7CF51519}" type="slidenum">
              <a:rPr lang="zh-CN" altLang="en-US" smtClean="0"/>
              <a:pPr/>
              <a:t>14</a:t>
            </a:fld>
            <a:endParaRPr lang="zh-CN" altLang="en-US" dirty="0"/>
          </a:p>
        </p:txBody>
      </p:sp>
      <p:sp>
        <p:nvSpPr>
          <p:cNvPr id="5" name="内容占位符 4">
            <a:extLst>
              <a:ext uri="{FF2B5EF4-FFF2-40B4-BE49-F238E27FC236}">
                <a16:creationId xmlns:a16="http://schemas.microsoft.com/office/drawing/2014/main" id="{5F976A69-8A2F-48EE-8CD3-C20F595EF498}"/>
              </a:ext>
            </a:extLst>
          </p:cNvPr>
          <p:cNvSpPr>
            <a:spLocks noGrp="1"/>
          </p:cNvSpPr>
          <p:nvPr>
            <p:ph sz="quarter" idx="13"/>
          </p:nvPr>
        </p:nvSpPr>
        <p:spPr/>
        <p:txBody>
          <a:bodyPr/>
          <a:lstStyle/>
          <a:p>
            <a:r>
              <a:rPr lang="en-US" altLang="zh-CN" dirty="0"/>
              <a:t>A graph has n nodes and m edges</a:t>
            </a:r>
          </a:p>
          <a:p>
            <a:pPr lvl="1"/>
            <a:r>
              <a:rPr lang="en-US" altLang="zh-CN" dirty="0"/>
              <a:t>The edge weights are a permutation of {1, 2, …, m}</a:t>
            </a:r>
          </a:p>
          <a:p>
            <a:r>
              <a:rPr lang="en-US" altLang="zh-CN" dirty="0"/>
              <a:t>The minimum spanning tree consist of the first n-1 edges</a:t>
            </a:r>
          </a:p>
          <a:p>
            <a:r>
              <a:rPr lang="en-US" altLang="zh-CN" dirty="0"/>
              <a:t>Find the number of edge weight permutations satisfy the condition above</a:t>
            </a:r>
          </a:p>
          <a:p>
            <a:endParaRPr lang="en-US" altLang="zh-CN" dirty="0"/>
          </a:p>
          <a:p>
            <a:r>
              <a:rPr lang="en-US" altLang="zh-CN" dirty="0"/>
              <a:t>Input value ranges</a:t>
            </a:r>
          </a:p>
          <a:p>
            <a:pPr lvl="1"/>
            <a:r>
              <a:rPr lang="en-US" altLang="zh-CN" dirty="0"/>
              <a:t>2 </a:t>
            </a:r>
            <a:r>
              <a:rPr lang="zh-CN" altLang="en-US" dirty="0"/>
              <a:t>≤ </a:t>
            </a:r>
            <a:r>
              <a:rPr lang="en-US" altLang="zh-CN" dirty="0"/>
              <a:t>n </a:t>
            </a:r>
            <a:r>
              <a:rPr lang="zh-CN" altLang="en-US" dirty="0"/>
              <a:t>≤ </a:t>
            </a:r>
            <a:r>
              <a:rPr lang="en-US" altLang="zh-CN" dirty="0"/>
              <a:t>20</a:t>
            </a:r>
          </a:p>
          <a:p>
            <a:pPr lvl="1"/>
            <a:r>
              <a:rPr lang="en-US" altLang="zh-CN" dirty="0"/>
              <a:t>n-1 </a:t>
            </a:r>
            <a:r>
              <a:rPr lang="zh-CN" altLang="en-US" dirty="0"/>
              <a:t>≤ </a:t>
            </a:r>
            <a:r>
              <a:rPr lang="en-US" altLang="zh-CN" dirty="0"/>
              <a:t>m </a:t>
            </a:r>
            <a:r>
              <a:rPr lang="zh-CN" altLang="en-US" dirty="0"/>
              <a:t>≤ </a:t>
            </a:r>
            <a:r>
              <a:rPr lang="en-US" altLang="zh-CN" dirty="0"/>
              <a:t>100</a:t>
            </a:r>
          </a:p>
          <a:p>
            <a:endParaRPr lang="zh-CN" altLang="en-US" dirty="0"/>
          </a:p>
        </p:txBody>
      </p:sp>
    </p:spTree>
    <p:extLst>
      <p:ext uri="{BB962C8B-B14F-4D97-AF65-F5344CB8AC3E}">
        <p14:creationId xmlns:p14="http://schemas.microsoft.com/office/powerpoint/2010/main" val="387770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0D58F-9226-478D-8DA7-A24F6BB9F101}"/>
              </a:ext>
            </a:extLst>
          </p:cNvPr>
          <p:cNvSpPr>
            <a:spLocks noGrp="1"/>
          </p:cNvSpPr>
          <p:nvPr>
            <p:ph type="title"/>
          </p:nvPr>
        </p:nvSpPr>
        <p:spPr/>
        <p:txBody>
          <a:bodyPr/>
          <a:lstStyle/>
          <a:p>
            <a:r>
              <a:rPr lang="en-US" altLang="zh-CN" dirty="0"/>
              <a:t>Problem E: Minimum Spanning Tree					Solution</a:t>
            </a:r>
            <a:endParaRPr lang="zh-CN" altLang="en-US" dirty="0"/>
          </a:p>
        </p:txBody>
      </p:sp>
      <p:sp>
        <p:nvSpPr>
          <p:cNvPr id="3" name="页脚占位符 2">
            <a:extLst>
              <a:ext uri="{FF2B5EF4-FFF2-40B4-BE49-F238E27FC236}">
                <a16:creationId xmlns:a16="http://schemas.microsoft.com/office/drawing/2014/main" id="{8C82BD6F-EF91-47D8-9777-9D6D723797B6}"/>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E3D3CBFD-65EB-4661-81BE-1AC259D21270}"/>
              </a:ext>
            </a:extLst>
          </p:cNvPr>
          <p:cNvSpPr>
            <a:spLocks noGrp="1"/>
          </p:cNvSpPr>
          <p:nvPr>
            <p:ph type="sldNum" sz="quarter" idx="12"/>
          </p:nvPr>
        </p:nvSpPr>
        <p:spPr/>
        <p:txBody>
          <a:bodyPr/>
          <a:lstStyle/>
          <a:p>
            <a:fld id="{B33F7469-D28B-482F-B1B6-3B8E7CF51519}" type="slidenum">
              <a:rPr lang="zh-CN" altLang="en-US" smtClean="0"/>
              <a:pPr/>
              <a:t>15</a:t>
            </a:fld>
            <a:endParaRPr lang="zh-CN" altLang="en-US" dirty="0"/>
          </a:p>
        </p:txBody>
      </p:sp>
      <p:sp>
        <p:nvSpPr>
          <p:cNvPr id="5" name="内容占位符 4">
            <a:extLst>
              <a:ext uri="{FF2B5EF4-FFF2-40B4-BE49-F238E27FC236}">
                <a16:creationId xmlns:a16="http://schemas.microsoft.com/office/drawing/2014/main" id="{D1190746-54B3-4D00-9E1F-4CB4FC85C61F}"/>
              </a:ext>
            </a:extLst>
          </p:cNvPr>
          <p:cNvSpPr>
            <a:spLocks noGrp="1"/>
          </p:cNvSpPr>
          <p:nvPr>
            <p:ph sz="quarter" idx="13"/>
          </p:nvPr>
        </p:nvSpPr>
        <p:spPr/>
        <p:txBody>
          <a:bodyPr>
            <a:normAutofit/>
          </a:bodyPr>
          <a:lstStyle/>
          <a:p>
            <a:r>
              <a:rPr kumimoji="1" lang="en-US" altLang="zh-CN" dirty="0"/>
              <a:t>A combinatorial counting problem</a:t>
            </a:r>
          </a:p>
          <a:p>
            <a:r>
              <a:rPr kumimoji="1" lang="en-US" altLang="zh-CN" dirty="0"/>
              <a:t>Count smartly</a:t>
            </a:r>
          </a:p>
          <a:p>
            <a:pPr lvl="1"/>
            <a:r>
              <a:rPr kumimoji="1" lang="en-US" altLang="zh-CN" dirty="0"/>
              <a:t>Enumerate the (n-1)! relative order for the first n-1 edges</a:t>
            </a:r>
          </a:p>
          <a:p>
            <a:pPr lvl="2"/>
            <a:r>
              <a:rPr kumimoji="1" lang="en-US" altLang="zh-CN" dirty="0"/>
              <a:t>Instead of enumerating C(m,n-1) configurations</a:t>
            </a:r>
          </a:p>
          <a:p>
            <a:pPr lvl="1"/>
            <a:r>
              <a:rPr kumimoji="1" lang="en-US" altLang="zh-CN" dirty="0"/>
              <a:t>Using the </a:t>
            </a:r>
            <a:r>
              <a:rPr kumimoji="1" lang="en-US" altLang="zh-CN" dirty="0">
                <a:solidFill>
                  <a:srgbClr val="8C0000"/>
                </a:solidFill>
              </a:rPr>
              <a:t>cycle property</a:t>
            </a:r>
            <a:r>
              <a:rPr kumimoji="1" lang="en-US" altLang="zh-CN" dirty="0"/>
              <a:t> to count the cases of the non-tree edges</a:t>
            </a:r>
          </a:p>
          <a:p>
            <a:pPr lvl="2"/>
            <a:r>
              <a:rPr kumimoji="1" lang="en-US" altLang="zh-CN" dirty="0"/>
              <a:t>For any cycle in the graph, if an edge weight is larger than the others, then this edge cannot belong to an MST.</a:t>
            </a:r>
          </a:p>
          <a:p>
            <a:pPr lvl="2"/>
            <a:r>
              <a:rPr kumimoji="1" lang="en-US" altLang="zh-CN" dirty="0"/>
              <a:t>For each non-tree edge it must larger than the largest edge on the tree path.</a:t>
            </a:r>
            <a:r>
              <a:rPr kumimoji="1" lang="zh-CN" altLang="en-US" dirty="0"/>
              <a:t> </a:t>
            </a:r>
            <a:endParaRPr kumimoji="1" lang="en-US" altLang="zh-CN" dirty="0"/>
          </a:p>
          <a:p>
            <a:pPr lvl="2"/>
            <a:r>
              <a:rPr kumimoji="1" lang="en-US" altLang="zh-CN" dirty="0"/>
              <a:t>We can count it by using some combinatorial method.</a:t>
            </a:r>
          </a:p>
          <a:p>
            <a:pPr lvl="2"/>
            <a:r>
              <a:rPr kumimoji="1" lang="en-US" altLang="zh-CN" dirty="0"/>
              <a:t>Then we can optimize enumeration of tree edges DP.</a:t>
            </a:r>
          </a:p>
          <a:p>
            <a:r>
              <a:rPr kumimoji="1" lang="en-US" altLang="zh-CN" dirty="0"/>
              <a:t>Time complexity O(m 2</a:t>
            </a:r>
            <a:r>
              <a:rPr kumimoji="1" lang="en-US" altLang="zh-CN" baseline="30000" dirty="0"/>
              <a:t>n</a:t>
            </a:r>
            <a:r>
              <a:rPr kumimoji="1" lang="en-US" altLang="zh-CN" dirty="0"/>
              <a:t>)</a:t>
            </a:r>
          </a:p>
        </p:txBody>
      </p:sp>
    </p:spTree>
    <p:extLst>
      <p:ext uri="{BB962C8B-B14F-4D97-AF65-F5344CB8AC3E}">
        <p14:creationId xmlns:p14="http://schemas.microsoft.com/office/powerpoint/2010/main" val="2059620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EC181-E5AC-D547-A2FE-A4F496552748}"/>
              </a:ext>
            </a:extLst>
          </p:cNvPr>
          <p:cNvSpPr>
            <a:spLocks noGrp="1"/>
          </p:cNvSpPr>
          <p:nvPr>
            <p:ph type="title"/>
          </p:nvPr>
        </p:nvSpPr>
        <p:spPr/>
        <p:txBody>
          <a:bodyPr/>
          <a:lstStyle/>
          <a:p>
            <a:r>
              <a:rPr kumimoji="1" lang="en-US" altLang="zh-CN" dirty="0"/>
              <a:t>Problem F: Flow														Statement</a:t>
            </a:r>
            <a:endParaRPr kumimoji="1" lang="zh-CN" altLang="en-US" dirty="0"/>
          </a:p>
        </p:txBody>
      </p:sp>
      <p:sp>
        <p:nvSpPr>
          <p:cNvPr id="3" name="内容占位符 2">
            <a:extLst>
              <a:ext uri="{FF2B5EF4-FFF2-40B4-BE49-F238E27FC236}">
                <a16:creationId xmlns:a16="http://schemas.microsoft.com/office/drawing/2014/main" id="{BD389793-1372-DF4C-9AA4-384601096159}"/>
              </a:ext>
            </a:extLst>
          </p:cNvPr>
          <p:cNvSpPr>
            <a:spLocks noGrp="1"/>
          </p:cNvSpPr>
          <p:nvPr>
            <p:ph idx="1"/>
          </p:nvPr>
        </p:nvSpPr>
        <p:spPr/>
        <p:txBody>
          <a:bodyPr/>
          <a:lstStyle/>
          <a:p>
            <a:r>
              <a:rPr kumimoji="1" lang="en-US" altLang="zh-CN" dirty="0"/>
              <a:t>Given</a:t>
            </a:r>
            <a:r>
              <a:rPr kumimoji="1" lang="zh-CN" altLang="en-US" dirty="0"/>
              <a:t> </a:t>
            </a:r>
            <a:r>
              <a:rPr kumimoji="1" lang="en-US" altLang="zh-CN" dirty="0"/>
              <a:t>an</a:t>
            </a:r>
            <a:r>
              <a:rPr kumimoji="1" lang="zh-CN" altLang="en-US" dirty="0"/>
              <a:t> </a:t>
            </a:r>
            <a:r>
              <a:rPr kumimoji="1" lang="en-US" altLang="zh-CN" dirty="0"/>
              <a:t>undirected</a:t>
            </a:r>
            <a:r>
              <a:rPr kumimoji="1" lang="zh-CN" altLang="en-US" dirty="0"/>
              <a:t> </a:t>
            </a:r>
            <a:r>
              <a:rPr kumimoji="1" lang="en-US" altLang="zh-CN" dirty="0"/>
              <a:t>graph</a:t>
            </a:r>
            <a:r>
              <a:rPr kumimoji="1" lang="zh-CN" altLang="en-US" dirty="0"/>
              <a:t> </a:t>
            </a:r>
            <a:r>
              <a:rPr kumimoji="1" lang="en-US" altLang="zh-CN" dirty="0"/>
              <a:t>with</a:t>
            </a:r>
            <a:r>
              <a:rPr kumimoji="1" lang="zh-CN" altLang="en-US" dirty="0"/>
              <a:t> </a:t>
            </a:r>
            <a:r>
              <a:rPr kumimoji="1" lang="en-US" altLang="zh-CN" dirty="0"/>
              <a:t>edge</a:t>
            </a:r>
            <a:r>
              <a:rPr kumimoji="1" lang="zh-CN" altLang="en-US" dirty="0"/>
              <a:t> </a:t>
            </a:r>
            <a:r>
              <a:rPr kumimoji="1" lang="en-US" altLang="zh-CN" dirty="0"/>
              <a:t>weights</a:t>
            </a:r>
          </a:p>
          <a:p>
            <a:r>
              <a:rPr kumimoji="1" lang="en-US" altLang="zh-CN" dirty="0"/>
              <a:t>For</a:t>
            </a:r>
            <a:r>
              <a:rPr kumimoji="1" lang="zh-CN" altLang="en-US" dirty="0"/>
              <a:t> </a:t>
            </a:r>
            <a:r>
              <a:rPr kumimoji="1" lang="en-US" altLang="zh-CN" dirty="0"/>
              <a:t>each</a:t>
            </a:r>
            <a:r>
              <a:rPr kumimoji="1" lang="zh-CN" altLang="en-US" dirty="0"/>
              <a:t> </a:t>
            </a:r>
            <a:r>
              <a:rPr kumimoji="1" lang="en-US" altLang="zh-CN" dirty="0"/>
              <a:t>vertex</a:t>
            </a:r>
            <a:r>
              <a:rPr kumimoji="1" lang="zh-CN" altLang="en-US" dirty="0"/>
              <a:t> </a:t>
            </a:r>
            <a:r>
              <a:rPr kumimoji="1" lang="en-US" altLang="zh-CN" dirty="0" err="1"/>
              <a:t>i</a:t>
            </a:r>
            <a:r>
              <a:rPr kumimoji="1" lang="en-US" altLang="zh-CN" dirty="0"/>
              <a:t>,</a:t>
            </a:r>
            <a:r>
              <a:rPr kumimoji="1" lang="zh-CN" altLang="en-US" dirty="0"/>
              <a:t> </a:t>
            </a:r>
            <a:r>
              <a:rPr kumimoji="1" lang="en-US" altLang="zh-CN" dirty="0"/>
              <a:t>add</a:t>
            </a:r>
            <a:r>
              <a:rPr kumimoji="1" lang="zh-CN" altLang="en-US" dirty="0"/>
              <a:t> </a:t>
            </a:r>
            <a:r>
              <a:rPr kumimoji="1" lang="en-US" altLang="zh-CN" dirty="0"/>
              <a:t>an</a:t>
            </a:r>
            <a:r>
              <a:rPr kumimoji="1" lang="zh-CN" altLang="en-US" dirty="0"/>
              <a:t> </a:t>
            </a:r>
            <a:r>
              <a:rPr kumimoji="1" lang="en-US" altLang="zh-CN" dirty="0"/>
              <a:t>edge</a:t>
            </a:r>
            <a:r>
              <a:rPr kumimoji="1" lang="zh-CN" altLang="en-US" dirty="0"/>
              <a:t> </a:t>
            </a:r>
            <a:r>
              <a:rPr kumimoji="1" lang="en-US" altLang="zh-CN" dirty="0"/>
              <a:t>(</a:t>
            </a:r>
            <a:r>
              <a:rPr kumimoji="1" lang="en-US" altLang="zh-CN" dirty="0" err="1"/>
              <a:t>i</a:t>
            </a:r>
            <a:r>
              <a:rPr kumimoji="1" lang="en-US" altLang="zh-CN" dirty="0"/>
              <a:t>,</a:t>
            </a:r>
            <a:r>
              <a:rPr kumimoji="1" lang="zh-CN" altLang="en-US" dirty="0"/>
              <a:t> </a:t>
            </a:r>
            <a:r>
              <a:rPr kumimoji="1" lang="en-US" altLang="zh-CN" dirty="0"/>
              <a:t>i%n+1,</a:t>
            </a:r>
            <a:r>
              <a:rPr kumimoji="1" lang="zh-CN" altLang="en-US" dirty="0"/>
              <a:t> </a:t>
            </a:r>
            <a:r>
              <a:rPr kumimoji="1" lang="en-US" altLang="zh-CN" dirty="0"/>
              <a:t>INF)</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graph</a:t>
            </a:r>
          </a:p>
          <a:p>
            <a:r>
              <a:rPr kumimoji="1" lang="en-US" altLang="zh-CN" dirty="0"/>
              <a:t>Let</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be</a:t>
            </a:r>
            <a:r>
              <a:rPr kumimoji="1" lang="zh-CN" altLang="en-US" dirty="0"/>
              <a:t> </a:t>
            </a:r>
            <a:r>
              <a:rPr kumimoji="1" lang="en-US" altLang="zh-CN" dirty="0"/>
              <a:t>the</a:t>
            </a:r>
            <a:r>
              <a:rPr kumimoji="1" lang="zh-CN" altLang="en-US" dirty="0"/>
              <a:t> </a:t>
            </a:r>
            <a:r>
              <a:rPr kumimoji="1" lang="en-US" altLang="zh-CN" dirty="0"/>
              <a:t>minimal</a:t>
            </a:r>
            <a:r>
              <a:rPr kumimoji="1" lang="zh-CN" altLang="en-US" dirty="0"/>
              <a:t> </a:t>
            </a:r>
            <a:r>
              <a:rPr kumimoji="1" lang="en-US" altLang="zh-CN" dirty="0"/>
              <a:t>cut</a:t>
            </a:r>
            <a:r>
              <a:rPr kumimoji="1" lang="zh-CN" altLang="en-US" dirty="0"/>
              <a:t> </a:t>
            </a:r>
            <a:r>
              <a:rPr kumimoji="1" lang="en-US" altLang="zh-CN" dirty="0"/>
              <a:t>between</a:t>
            </a:r>
            <a:r>
              <a:rPr kumimoji="1" lang="zh-CN" altLang="en-US" dirty="0"/>
              <a:t> </a:t>
            </a:r>
            <a:r>
              <a:rPr kumimoji="1" lang="en-US" altLang="zh-CN" dirty="0"/>
              <a:t>vertex</a:t>
            </a:r>
            <a:r>
              <a:rPr kumimoji="1" lang="zh-CN" altLang="en-US" dirty="0"/>
              <a:t> </a:t>
            </a:r>
            <a:r>
              <a:rPr kumimoji="1" lang="en-US" altLang="zh-CN" dirty="0" err="1"/>
              <a:t>i</a:t>
            </a:r>
            <a:r>
              <a:rPr kumimoji="1" lang="zh-CN" altLang="en-US" dirty="0"/>
              <a:t> </a:t>
            </a:r>
            <a:r>
              <a:rPr kumimoji="1" lang="en-US" altLang="zh-CN" dirty="0"/>
              <a:t>and</a:t>
            </a:r>
            <a:r>
              <a:rPr kumimoji="1" lang="zh-CN" altLang="en-US" dirty="0"/>
              <a:t> </a:t>
            </a:r>
            <a:r>
              <a:rPr kumimoji="1" lang="en-US" altLang="zh-CN" dirty="0"/>
              <a:t>j</a:t>
            </a:r>
          </a:p>
          <a:p>
            <a:r>
              <a:rPr kumimoji="1" lang="en-US" altLang="zh-CN" dirty="0"/>
              <a:t>Calculate</a:t>
            </a:r>
            <a:r>
              <a:rPr kumimoji="1" lang="zh-CN" altLang="en-US" dirty="0"/>
              <a:t> </a:t>
            </a:r>
            <a:r>
              <a:rPr kumimoji="1" lang="en-US" altLang="zh-CN" dirty="0"/>
              <a:t>the</a:t>
            </a:r>
            <a:r>
              <a:rPr kumimoji="1" lang="zh-CN" altLang="en-US" dirty="0"/>
              <a:t> </a:t>
            </a:r>
            <a:r>
              <a:rPr kumimoji="1" lang="en-US" altLang="zh-CN" dirty="0"/>
              <a:t>sum</a:t>
            </a:r>
            <a:r>
              <a:rPr kumimoji="1" lang="zh-CN" altLang="en-US" dirty="0"/>
              <a:t> </a:t>
            </a:r>
            <a:r>
              <a:rPr kumimoji="1" lang="en-US" altLang="zh-CN" dirty="0"/>
              <a:t>of</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for</a:t>
            </a:r>
            <a:r>
              <a:rPr kumimoji="1" lang="zh-CN" altLang="en-US" dirty="0"/>
              <a:t> </a:t>
            </a:r>
            <a:r>
              <a:rPr kumimoji="1" lang="en-US" altLang="zh-CN" dirty="0"/>
              <a:t>all</a:t>
            </a:r>
            <a:r>
              <a:rPr kumimoji="1" lang="zh-CN" altLang="en-US" dirty="0"/>
              <a:t> </a:t>
            </a:r>
            <a:r>
              <a:rPr kumimoji="1" lang="en-US" altLang="zh-CN" dirty="0"/>
              <a:t>pairs</a:t>
            </a:r>
            <a:r>
              <a:rPr kumimoji="1" lang="zh-CN" altLang="en-US" dirty="0"/>
              <a:t> </a:t>
            </a:r>
            <a:r>
              <a:rPr kumimoji="1" lang="en-US" altLang="zh-CN" dirty="0"/>
              <a:t>of</a:t>
            </a:r>
            <a:r>
              <a:rPr kumimoji="1" lang="zh-CN" altLang="en-US" dirty="0"/>
              <a:t> </a:t>
            </a:r>
            <a:r>
              <a:rPr kumimoji="1" lang="en-US" altLang="zh-CN" dirty="0"/>
              <a:t>vertices</a:t>
            </a:r>
          </a:p>
          <a:p>
            <a:endParaRPr kumimoji="1" lang="en-US" altLang="zh-CN" dirty="0"/>
          </a:p>
          <a:p>
            <a:r>
              <a:rPr kumimoji="1" lang="en-US" altLang="zh-CN" dirty="0" err="1"/>
              <a:t>n,m</a:t>
            </a:r>
            <a:r>
              <a:rPr kumimoji="1" lang="zh-CN" altLang="en-US" dirty="0"/>
              <a:t> </a:t>
            </a:r>
            <a:r>
              <a:rPr kumimoji="1" lang="en-US" altLang="zh-CN" dirty="0"/>
              <a:t>&lt;=</a:t>
            </a:r>
            <a:r>
              <a:rPr kumimoji="1" lang="zh-CN" altLang="en-US" dirty="0"/>
              <a:t> </a:t>
            </a:r>
            <a:r>
              <a:rPr kumimoji="1" lang="en-US" altLang="zh-CN" dirty="0"/>
              <a:t>20000</a:t>
            </a:r>
            <a:r>
              <a:rPr kumimoji="1" lang="zh-CN" altLang="en-US" dirty="0"/>
              <a:t>  </a:t>
            </a:r>
          </a:p>
        </p:txBody>
      </p:sp>
      <p:sp>
        <p:nvSpPr>
          <p:cNvPr id="4" name="灯片编号占位符 3">
            <a:extLst>
              <a:ext uri="{FF2B5EF4-FFF2-40B4-BE49-F238E27FC236}">
                <a16:creationId xmlns:a16="http://schemas.microsoft.com/office/drawing/2014/main" id="{8259EF1B-46DF-41F0-928E-29A1E442772A}"/>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16</a:t>
            </a:fld>
            <a:endParaRPr lang="zh-CN" altLang="en-US" dirty="0"/>
          </a:p>
        </p:txBody>
      </p:sp>
    </p:spTree>
    <p:extLst>
      <p:ext uri="{BB962C8B-B14F-4D97-AF65-F5344CB8AC3E}">
        <p14:creationId xmlns:p14="http://schemas.microsoft.com/office/powerpoint/2010/main" val="424293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B44EA-8520-0541-8202-DDFC27C5E16B}"/>
              </a:ext>
            </a:extLst>
          </p:cNvPr>
          <p:cNvSpPr>
            <a:spLocks noGrp="1"/>
          </p:cNvSpPr>
          <p:nvPr>
            <p:ph type="title"/>
          </p:nvPr>
        </p:nvSpPr>
        <p:spPr/>
        <p:txBody>
          <a:bodyPr/>
          <a:lstStyle/>
          <a:p>
            <a:r>
              <a:rPr kumimoji="1" lang="en-US" altLang="zh-CN" dirty="0"/>
              <a:t>Problem F: Flow													Solution 1/2</a:t>
            </a:r>
            <a:endParaRPr kumimoji="1" lang="zh-CN" altLang="en-US" dirty="0"/>
          </a:p>
        </p:txBody>
      </p:sp>
      <p:sp>
        <p:nvSpPr>
          <p:cNvPr id="3" name="内容占位符 2">
            <a:extLst>
              <a:ext uri="{FF2B5EF4-FFF2-40B4-BE49-F238E27FC236}">
                <a16:creationId xmlns:a16="http://schemas.microsoft.com/office/drawing/2014/main" id="{C3124948-1F0F-EC49-8EE1-3485C3E9D1B9}"/>
              </a:ext>
            </a:extLst>
          </p:cNvPr>
          <p:cNvSpPr>
            <a:spLocks noGrp="1"/>
          </p:cNvSpPr>
          <p:nvPr>
            <p:ph idx="1"/>
          </p:nvPr>
        </p:nvSpPr>
        <p:spPr/>
        <p:txBody>
          <a:bodyPr>
            <a:normAutofit/>
          </a:bodyPr>
          <a:lstStyle/>
          <a:p>
            <a:r>
              <a:rPr lang="en-US" altLang="zh-CN" dirty="0"/>
              <a:t>Using</a:t>
            </a:r>
            <a:r>
              <a:rPr lang="zh-CN" altLang="en-US" dirty="0"/>
              <a:t> </a:t>
            </a:r>
            <a:r>
              <a:rPr lang="en-US" altLang="zh-CN" dirty="0" err="1"/>
              <a:t>Gomory</a:t>
            </a:r>
            <a:r>
              <a:rPr lang="en-US" altLang="zh-CN" dirty="0"/>
              <a:t>-Hu tree</a:t>
            </a:r>
            <a:r>
              <a:rPr kumimoji="1" lang="zh-CN" altLang="en-US" dirty="0"/>
              <a:t> </a:t>
            </a:r>
            <a:endParaRPr kumimoji="1" lang="en-US" altLang="zh-CN" dirty="0"/>
          </a:p>
          <a:p>
            <a:pPr lvl="1"/>
            <a:r>
              <a:rPr kumimoji="1" lang="en-US" altLang="zh-CN" dirty="0"/>
              <a:t>Capable of computing all-pair </a:t>
            </a:r>
            <a:r>
              <a:rPr kumimoji="1" lang="en-US" altLang="zh-CN" dirty="0" err="1"/>
              <a:t>mincut</a:t>
            </a:r>
            <a:r>
              <a:rPr kumimoji="1" lang="en-US" altLang="zh-CN" dirty="0"/>
              <a:t> in O(n)</a:t>
            </a:r>
            <a:r>
              <a:rPr kumimoji="1" lang="zh-CN" altLang="en-US" dirty="0"/>
              <a:t> </a:t>
            </a:r>
            <a:r>
              <a:rPr kumimoji="1" lang="en-US" altLang="zh-CN" dirty="0"/>
              <a:t>online queries</a:t>
            </a:r>
            <a:r>
              <a:rPr kumimoji="1" lang="zh-CN" altLang="en-US" dirty="0"/>
              <a:t> </a:t>
            </a:r>
            <a:r>
              <a:rPr kumimoji="1" lang="en-US" altLang="zh-CN" dirty="0"/>
              <a:t>of c(</a:t>
            </a:r>
            <a:r>
              <a:rPr kumimoji="1" lang="en-US" altLang="zh-CN" dirty="0" err="1"/>
              <a:t>i,j</a:t>
            </a:r>
            <a:r>
              <a:rPr kumimoji="1" lang="en-US" altLang="zh-CN" dirty="0"/>
              <a:t>);   instead of O(n</a:t>
            </a:r>
            <a:r>
              <a:rPr kumimoji="1" lang="en-US" altLang="zh-CN" baseline="30000" dirty="0"/>
              <a:t>2</a:t>
            </a:r>
            <a:r>
              <a:rPr kumimoji="1" lang="en-US" altLang="zh-CN" dirty="0"/>
              <a:t>) queries</a:t>
            </a:r>
          </a:p>
          <a:p>
            <a:r>
              <a:rPr kumimoji="1" lang="en-US" altLang="zh-CN" dirty="0"/>
              <a:t>How</a:t>
            </a:r>
            <a:r>
              <a:rPr kumimoji="1" lang="zh-CN" altLang="en-US" dirty="0"/>
              <a:t> </a:t>
            </a:r>
            <a:r>
              <a:rPr kumimoji="1" lang="en-US" altLang="zh-CN" dirty="0"/>
              <a:t>to</a:t>
            </a:r>
            <a:r>
              <a:rPr kumimoji="1" lang="zh-CN" altLang="en-US" dirty="0"/>
              <a:t> </a:t>
            </a:r>
            <a:r>
              <a:rPr kumimoji="1" lang="en-US" altLang="zh-CN" dirty="0"/>
              <a:t>quickly</a:t>
            </a:r>
            <a:r>
              <a:rPr kumimoji="1" lang="zh-CN" altLang="en-US" dirty="0"/>
              <a:t> </a:t>
            </a:r>
            <a:r>
              <a:rPr kumimoji="1" lang="en-US" altLang="zh-CN" dirty="0"/>
              <a:t>calculate</a:t>
            </a:r>
            <a:r>
              <a:rPr kumimoji="1" lang="zh-CN" altLang="en-US" dirty="0"/>
              <a:t> </a:t>
            </a:r>
            <a:r>
              <a:rPr kumimoji="1" lang="en-US" altLang="zh-CN" dirty="0"/>
              <a:t>c(</a:t>
            </a:r>
            <a:r>
              <a:rPr kumimoji="1" lang="en-US" altLang="zh-CN" dirty="0" err="1"/>
              <a:t>i,j</a:t>
            </a:r>
            <a:r>
              <a:rPr kumimoji="1" lang="en-US" altLang="zh-CN" dirty="0"/>
              <a:t>)?</a:t>
            </a:r>
          </a:p>
          <a:p>
            <a:r>
              <a:rPr kumimoji="1" lang="en-US" altLang="zh-CN" dirty="0"/>
              <a:t>A special graph</a:t>
            </a:r>
          </a:p>
          <a:p>
            <a:pPr lvl="1"/>
            <a:r>
              <a:rPr kumimoji="1" lang="en-US" altLang="zh-CN" dirty="0"/>
              <a:t>The newly added </a:t>
            </a:r>
            <a:r>
              <a:rPr kumimoji="1" lang="zh-CN" altLang="en-US" dirty="0"/>
              <a:t>∞</a:t>
            </a:r>
            <a:r>
              <a:rPr kumimoji="1" lang="en-US" altLang="zh-CN" dirty="0"/>
              <a:t> edges (with a huge weight 10</a:t>
            </a:r>
            <a:r>
              <a:rPr kumimoji="1" lang="en-US" altLang="zh-CN" baseline="30000" dirty="0"/>
              <a:t>9</a:t>
            </a:r>
            <a:r>
              <a:rPr kumimoji="1" lang="en-US" altLang="zh-CN" dirty="0"/>
              <a:t>) form a cycle</a:t>
            </a:r>
          </a:p>
          <a:p>
            <a:pPr lvl="1"/>
            <a:r>
              <a:rPr kumimoji="1" lang="en-US" altLang="zh-CN" dirty="0"/>
              <a:t>Every </a:t>
            </a:r>
            <a:r>
              <a:rPr kumimoji="1" lang="en-US" altLang="zh-CN" dirty="0" err="1"/>
              <a:t>mincut</a:t>
            </a:r>
            <a:r>
              <a:rPr kumimoji="1" lang="en-US" altLang="zh-CN" dirty="0"/>
              <a:t> must cut the cycle into two halves</a:t>
            </a:r>
          </a:p>
          <a:p>
            <a:pPr lvl="1"/>
            <a:r>
              <a:rPr kumimoji="1" lang="en-US" altLang="zh-CN" dirty="0"/>
              <a:t>Exactly</a:t>
            </a:r>
            <a:r>
              <a:rPr kumimoji="1" lang="zh-CN" altLang="en-US" dirty="0"/>
              <a:t> </a:t>
            </a:r>
            <a:r>
              <a:rPr kumimoji="1" lang="en-US" altLang="zh-CN" dirty="0"/>
              <a:t>two</a:t>
            </a:r>
            <a:r>
              <a:rPr kumimoji="1" lang="zh-CN" altLang="en-US" dirty="0"/>
              <a:t> ∞ </a:t>
            </a:r>
            <a:r>
              <a:rPr kumimoji="1" lang="en-US" altLang="zh-CN" dirty="0"/>
              <a:t>edges</a:t>
            </a:r>
            <a:r>
              <a:rPr kumimoji="1" lang="zh-CN" altLang="en-US" dirty="0"/>
              <a:t> </a:t>
            </a:r>
            <a:r>
              <a:rPr kumimoji="1" lang="en-US" altLang="zh-CN" dirty="0"/>
              <a:t>in</a:t>
            </a:r>
            <a:r>
              <a:rPr kumimoji="1" lang="zh-CN" altLang="en-US" dirty="0"/>
              <a:t> </a:t>
            </a:r>
            <a:r>
              <a:rPr kumimoji="1" lang="en-US" altLang="zh-CN" dirty="0"/>
              <a:t>c(</a:t>
            </a:r>
            <a:r>
              <a:rPr kumimoji="1" lang="en-US" altLang="zh-CN" dirty="0" err="1"/>
              <a:t>i,j</a:t>
            </a:r>
            <a:r>
              <a:rPr kumimoji="1" lang="en-US" altLang="zh-CN" dirty="0"/>
              <a:t>) are cut</a:t>
            </a:r>
          </a:p>
          <a:p>
            <a:r>
              <a:rPr kumimoji="1" lang="en-US" altLang="zh-CN" dirty="0"/>
              <a:t>Let</a:t>
            </a:r>
            <a:r>
              <a:rPr kumimoji="1" lang="zh-CN" altLang="en-US" dirty="0"/>
              <a:t> </a:t>
            </a:r>
            <a:r>
              <a:rPr kumimoji="1" lang="en-US" altLang="zh-CN" dirty="0"/>
              <a:t>A[</a:t>
            </a:r>
            <a:r>
              <a:rPr kumimoji="1" lang="en-US" altLang="zh-CN" dirty="0" err="1"/>
              <a:t>i,j</a:t>
            </a:r>
            <a:r>
              <a:rPr kumimoji="1" lang="en-US" altLang="zh-CN" dirty="0"/>
              <a:t>]</a:t>
            </a:r>
            <a:r>
              <a:rPr kumimoji="1" lang="zh-CN" altLang="en-US" dirty="0"/>
              <a:t> </a:t>
            </a:r>
            <a:r>
              <a:rPr kumimoji="1" lang="en-US" altLang="zh-CN" dirty="0"/>
              <a:t>be</a:t>
            </a:r>
            <a:r>
              <a:rPr kumimoji="1" lang="zh-CN" altLang="en-US" dirty="0"/>
              <a:t> </a:t>
            </a:r>
            <a:r>
              <a:rPr kumimoji="1" lang="en-US" altLang="zh-CN" dirty="0"/>
              <a:t>the</a:t>
            </a:r>
            <a:r>
              <a:rPr kumimoji="1" lang="zh-CN" altLang="en-US" dirty="0"/>
              <a:t> </a:t>
            </a:r>
            <a:r>
              <a:rPr kumimoji="1" lang="en-US" altLang="zh-CN" dirty="0"/>
              <a:t>cost</a:t>
            </a:r>
            <a:r>
              <a:rPr kumimoji="1" lang="zh-CN" altLang="en-US" dirty="0"/>
              <a:t> </a:t>
            </a:r>
            <a:r>
              <a:rPr kumimoji="1" lang="en-US" altLang="zh-CN" dirty="0"/>
              <a:t>for</a:t>
            </a:r>
            <a:r>
              <a:rPr kumimoji="1" lang="zh-CN" altLang="en-US" dirty="0"/>
              <a:t> </a:t>
            </a:r>
            <a:r>
              <a:rPr kumimoji="1" lang="en-US" altLang="zh-CN" dirty="0"/>
              <a:t>cutting</a:t>
            </a:r>
            <a:r>
              <a:rPr kumimoji="1" lang="zh-CN" altLang="en-US" dirty="0"/>
              <a:t> </a:t>
            </a:r>
            <a:r>
              <a:rPr kumimoji="1" lang="en-US" altLang="zh-CN" dirty="0"/>
              <a:t>range</a:t>
            </a:r>
            <a:r>
              <a:rPr kumimoji="1" lang="zh-CN" altLang="en-US" dirty="0"/>
              <a:t> </a:t>
            </a:r>
            <a:r>
              <a:rPr kumimoji="1" lang="en-US" altLang="zh-CN" dirty="0"/>
              <a:t>[</a:t>
            </a:r>
            <a:r>
              <a:rPr kumimoji="1" lang="en-US" altLang="zh-CN" dirty="0" err="1"/>
              <a:t>i,j</a:t>
            </a:r>
            <a:r>
              <a:rPr kumimoji="1" lang="en-US" altLang="zh-CN" dirty="0"/>
              <a:t>] from the rest</a:t>
            </a:r>
            <a:r>
              <a:rPr kumimoji="1" lang="zh-CN" altLang="en-US" dirty="0"/>
              <a:t> </a:t>
            </a:r>
            <a:endParaRPr kumimoji="1" lang="en-US" altLang="zh-CN" dirty="0"/>
          </a:p>
          <a:p>
            <a:pPr lvl="1"/>
            <a:r>
              <a:rPr kumimoji="1" lang="en-US" altLang="zh-CN" dirty="0"/>
              <a:t>Each</a:t>
            </a:r>
            <a:r>
              <a:rPr kumimoji="1" lang="zh-CN" altLang="en-US" dirty="0"/>
              <a:t> </a:t>
            </a:r>
            <a:r>
              <a:rPr kumimoji="1" lang="en-US" altLang="zh-CN" dirty="0"/>
              <a:t>edge</a:t>
            </a:r>
            <a:r>
              <a:rPr kumimoji="1" lang="zh-CN" altLang="en-US" dirty="0"/>
              <a:t> </a:t>
            </a:r>
            <a:r>
              <a:rPr kumimoji="1" lang="en-US" altLang="zh-CN" dirty="0"/>
              <a:t>contributes</a:t>
            </a:r>
            <a:r>
              <a:rPr kumimoji="1" lang="zh-CN" altLang="en-US" dirty="0"/>
              <a:t> </a:t>
            </a:r>
            <a:r>
              <a:rPr kumimoji="1" lang="en-US" altLang="zh-CN" dirty="0"/>
              <a:t>to</a:t>
            </a:r>
            <a:r>
              <a:rPr kumimoji="1" lang="zh-CN" altLang="en-US" dirty="0"/>
              <a:t> </a:t>
            </a:r>
            <a:r>
              <a:rPr kumimoji="1" lang="en-US" altLang="zh-CN" dirty="0"/>
              <a:t>two</a:t>
            </a:r>
            <a:r>
              <a:rPr kumimoji="1" lang="zh-CN" altLang="en-US" dirty="0"/>
              <a:t> </a:t>
            </a:r>
            <a:r>
              <a:rPr kumimoji="1" lang="en-US" altLang="zh-CN" dirty="0"/>
              <a:t>sub-rectangles</a:t>
            </a:r>
            <a:r>
              <a:rPr kumimoji="1" lang="zh-CN" altLang="en-US" dirty="0"/>
              <a:t> </a:t>
            </a:r>
            <a:r>
              <a:rPr kumimoji="1" lang="en-US" altLang="zh-CN" dirty="0"/>
              <a:t>in</a:t>
            </a:r>
            <a:r>
              <a:rPr kumimoji="1" lang="zh-CN" altLang="en-US" dirty="0"/>
              <a:t> </a:t>
            </a:r>
            <a:r>
              <a:rPr kumimoji="1" lang="en-US" altLang="zh-CN" dirty="0"/>
              <a:t>A</a:t>
            </a:r>
          </a:p>
          <a:p>
            <a:pPr lvl="1"/>
            <a:r>
              <a:rPr kumimoji="1" lang="en-US" altLang="zh-CN" dirty="0"/>
              <a:t>Calculating</a:t>
            </a:r>
            <a:r>
              <a:rPr kumimoji="1" lang="zh-CN" altLang="en-US" dirty="0"/>
              <a:t> </a:t>
            </a:r>
            <a:r>
              <a:rPr kumimoji="1" lang="en-US" altLang="zh-CN" dirty="0"/>
              <a:t>c(</a:t>
            </a:r>
            <a:r>
              <a:rPr kumimoji="1" lang="en-US" altLang="zh-CN" dirty="0" err="1"/>
              <a:t>i,j</a:t>
            </a:r>
            <a:r>
              <a:rPr kumimoji="1" lang="en-US" altLang="zh-CN" dirty="0"/>
              <a:t>)</a:t>
            </a:r>
            <a:r>
              <a:rPr kumimoji="1" lang="zh-CN" altLang="en-US" dirty="0"/>
              <a:t> </a:t>
            </a:r>
            <a:r>
              <a:rPr kumimoji="1" lang="en-US" altLang="zh-CN" dirty="0"/>
              <a:t>=</a:t>
            </a:r>
            <a:r>
              <a:rPr kumimoji="1" lang="zh-CN" altLang="en-US" dirty="0"/>
              <a:t> </a:t>
            </a:r>
            <a:r>
              <a:rPr kumimoji="1" lang="en-US" altLang="zh-CN" dirty="0"/>
              <a:t>sub-rectangle</a:t>
            </a:r>
            <a:r>
              <a:rPr kumimoji="1" lang="zh-CN" altLang="en-US" dirty="0"/>
              <a:t> </a:t>
            </a:r>
            <a:r>
              <a:rPr kumimoji="1" lang="en-US" altLang="zh-CN" dirty="0"/>
              <a:t>minimal</a:t>
            </a:r>
            <a:r>
              <a:rPr kumimoji="1" lang="zh-CN" altLang="en-US" dirty="0"/>
              <a:t> </a:t>
            </a:r>
            <a:r>
              <a:rPr kumimoji="1" lang="en-US" altLang="zh-CN" dirty="0"/>
              <a:t>query</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endParaRPr kumimoji="1" lang="en-US" altLang="zh-CN" dirty="0"/>
          </a:p>
          <a:p>
            <a:endParaRPr lang="en-US" altLang="zh-CN" dirty="0"/>
          </a:p>
        </p:txBody>
      </p:sp>
      <p:pic>
        <p:nvPicPr>
          <p:cNvPr id="4" name="图片 3">
            <a:extLst>
              <a:ext uri="{FF2B5EF4-FFF2-40B4-BE49-F238E27FC236}">
                <a16:creationId xmlns:a16="http://schemas.microsoft.com/office/drawing/2014/main" id="{A9EFC8CB-B3C3-8047-BE35-596092F91CAD}"/>
              </a:ext>
            </a:extLst>
          </p:cNvPr>
          <p:cNvPicPr>
            <a:picLocks noChangeAspect="1"/>
          </p:cNvPicPr>
          <p:nvPr/>
        </p:nvPicPr>
        <p:blipFill>
          <a:blip r:embed="rId3"/>
          <a:stretch>
            <a:fillRect/>
          </a:stretch>
        </p:blipFill>
        <p:spPr>
          <a:xfrm>
            <a:off x="8563511" y="2798763"/>
            <a:ext cx="3187700" cy="3378200"/>
          </a:xfrm>
          <a:prstGeom prst="rect">
            <a:avLst/>
          </a:prstGeom>
        </p:spPr>
      </p:pic>
      <p:sp>
        <p:nvSpPr>
          <p:cNvPr id="5" name="灯片编号占位符 3">
            <a:extLst>
              <a:ext uri="{FF2B5EF4-FFF2-40B4-BE49-F238E27FC236}">
                <a16:creationId xmlns:a16="http://schemas.microsoft.com/office/drawing/2014/main" id="{F4D30A1F-3179-4A1C-9DA3-27432B6B5EC6}"/>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17</a:t>
            </a:fld>
            <a:endParaRPr lang="zh-CN" altLang="en-US" dirty="0"/>
          </a:p>
        </p:txBody>
      </p:sp>
    </p:spTree>
    <p:extLst>
      <p:ext uri="{BB962C8B-B14F-4D97-AF65-F5344CB8AC3E}">
        <p14:creationId xmlns:p14="http://schemas.microsoft.com/office/powerpoint/2010/main" val="150776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8D60-A682-BE4D-89AF-C6B3DB0B9A6B}"/>
              </a:ext>
            </a:extLst>
          </p:cNvPr>
          <p:cNvSpPr>
            <a:spLocks noGrp="1"/>
          </p:cNvSpPr>
          <p:nvPr>
            <p:ph type="title"/>
          </p:nvPr>
        </p:nvSpPr>
        <p:spPr/>
        <p:txBody>
          <a:bodyPr/>
          <a:lstStyle/>
          <a:p>
            <a:r>
              <a:rPr kumimoji="1" lang="en-US" altLang="zh-CN" dirty="0"/>
              <a:t>Problem F: Flow													Solution 2/2</a:t>
            </a:r>
            <a:endParaRPr kumimoji="1" lang="zh-CN" altLang="en-US" dirty="0"/>
          </a:p>
        </p:txBody>
      </p:sp>
      <p:sp>
        <p:nvSpPr>
          <p:cNvPr id="3" name="内容占位符 2">
            <a:extLst>
              <a:ext uri="{FF2B5EF4-FFF2-40B4-BE49-F238E27FC236}">
                <a16:creationId xmlns:a16="http://schemas.microsoft.com/office/drawing/2014/main" id="{F0F9AE04-FBBD-A245-89B3-969099BF2BB8}"/>
              </a:ext>
            </a:extLst>
          </p:cNvPr>
          <p:cNvSpPr>
            <a:spLocks noGrp="1"/>
          </p:cNvSpPr>
          <p:nvPr>
            <p:ph idx="1"/>
          </p:nvPr>
        </p:nvSpPr>
        <p:spPr/>
        <p:txBody>
          <a:bodyPr/>
          <a:lstStyle/>
          <a:p>
            <a:r>
              <a:rPr kumimoji="1" lang="en-US" altLang="zh-CN" dirty="0"/>
              <a:t>An converted</a:t>
            </a:r>
            <a:r>
              <a:rPr kumimoji="1" lang="zh-CN" altLang="en-US" dirty="0"/>
              <a:t> </a:t>
            </a:r>
            <a:r>
              <a:rPr kumimoji="1" lang="en-US" altLang="zh-CN" dirty="0"/>
              <a:t>problem</a:t>
            </a:r>
          </a:p>
          <a:p>
            <a:pPr lvl="1"/>
            <a:r>
              <a:rPr kumimoji="1" lang="en-US" altLang="zh-CN" dirty="0"/>
              <a:t>A</a:t>
            </a:r>
            <a:r>
              <a:rPr kumimoji="1" lang="zh-CN" altLang="en-US" dirty="0"/>
              <a:t> </a:t>
            </a:r>
            <a:r>
              <a:rPr kumimoji="1" lang="en-US" altLang="zh-CN" dirty="0" err="1"/>
              <a:t>n×n</a:t>
            </a:r>
            <a:r>
              <a:rPr kumimoji="1" lang="zh-CN" altLang="en-US" dirty="0"/>
              <a:t> </a:t>
            </a:r>
            <a:r>
              <a:rPr kumimoji="1" lang="en-US" altLang="zh-CN" dirty="0"/>
              <a:t>array</a:t>
            </a:r>
            <a:r>
              <a:rPr kumimoji="1" lang="zh-CN" altLang="en-US" dirty="0"/>
              <a:t> </a:t>
            </a:r>
            <a:r>
              <a:rPr kumimoji="1" lang="en-US" altLang="zh-CN" dirty="0"/>
              <a:t>with</a:t>
            </a:r>
            <a:r>
              <a:rPr kumimoji="1" lang="zh-CN" altLang="en-US" dirty="0"/>
              <a:t> </a:t>
            </a:r>
            <a:r>
              <a:rPr kumimoji="1" lang="en-US" altLang="zh-CN" dirty="0"/>
              <a:t>initial</a:t>
            </a:r>
            <a:r>
              <a:rPr kumimoji="1" lang="zh-CN" altLang="en-US" dirty="0"/>
              <a:t> </a:t>
            </a:r>
            <a:r>
              <a:rPr kumimoji="1" lang="en-US" altLang="zh-CN" dirty="0"/>
              <a:t>value</a:t>
            </a:r>
            <a:r>
              <a:rPr kumimoji="1" lang="zh-CN" altLang="en-US" dirty="0"/>
              <a:t> </a:t>
            </a:r>
            <a:r>
              <a:rPr kumimoji="1" lang="en-US" altLang="zh-CN" dirty="0"/>
              <a:t>0</a:t>
            </a:r>
          </a:p>
          <a:p>
            <a:pPr lvl="1"/>
            <a:r>
              <a:rPr kumimoji="1" lang="en-US" altLang="zh-CN" b="1" dirty="0"/>
              <a:t>Firstly</a:t>
            </a:r>
            <a:r>
              <a:rPr kumimoji="1" lang="zh-CN" altLang="en-US" dirty="0"/>
              <a:t> </a:t>
            </a:r>
            <a:r>
              <a:rPr kumimoji="1" lang="en-US" altLang="zh-CN" dirty="0"/>
              <a:t>add sub-rectangles</a:t>
            </a:r>
          </a:p>
          <a:p>
            <a:pPr lvl="1"/>
            <a:r>
              <a:rPr kumimoji="1" lang="en-US" altLang="zh-CN" b="1" dirty="0"/>
              <a:t>Then</a:t>
            </a:r>
            <a:r>
              <a:rPr kumimoji="1" lang="zh-CN" altLang="en-US" b="1" dirty="0"/>
              <a:t> </a:t>
            </a:r>
            <a:r>
              <a:rPr kumimoji="1" lang="en-US" altLang="zh-CN" dirty="0"/>
              <a:t>online</a:t>
            </a:r>
            <a:r>
              <a:rPr kumimoji="1" lang="zh-CN" altLang="en-US" dirty="0"/>
              <a:t> </a:t>
            </a:r>
            <a:r>
              <a:rPr kumimoji="1" lang="en-US" altLang="zh-CN" dirty="0"/>
              <a:t>query</a:t>
            </a:r>
            <a:r>
              <a:rPr kumimoji="1" lang="zh-CN" altLang="en-US" dirty="0"/>
              <a:t> </a:t>
            </a:r>
            <a:r>
              <a:rPr kumimoji="1" lang="en-US" altLang="zh-CN" dirty="0"/>
              <a:t>minimal sub-rectangles</a:t>
            </a:r>
            <a:r>
              <a:rPr kumimoji="1" lang="zh-CN" altLang="en-US" dirty="0"/>
              <a:t> </a:t>
            </a:r>
            <a:r>
              <a:rPr kumimoji="1" lang="en-US" altLang="zh-CN" dirty="0"/>
              <a:t>online</a:t>
            </a:r>
            <a:endParaRPr kumimoji="1" lang="zh-CN" altLang="en-US" b="1" dirty="0"/>
          </a:p>
          <a:p>
            <a:r>
              <a:rPr kumimoji="1" lang="en-US" altLang="zh-CN" dirty="0"/>
              <a:t>divide-and-conquer</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x-axis</a:t>
            </a:r>
            <a:r>
              <a:rPr kumimoji="1" lang="zh-CN" altLang="en-US" dirty="0"/>
              <a:t> </a:t>
            </a:r>
            <a:r>
              <a:rPr kumimoji="1" lang="en-US" altLang="zh-CN" dirty="0"/>
              <a:t>+</a:t>
            </a:r>
            <a:r>
              <a:rPr kumimoji="1" lang="zh-CN" altLang="en-US" dirty="0"/>
              <a:t> </a:t>
            </a:r>
            <a:r>
              <a:rPr kumimoji="1" lang="en-US" altLang="zh-CN" dirty="0"/>
              <a:t>segment</a:t>
            </a:r>
            <a:r>
              <a:rPr kumimoji="1" lang="zh-CN" altLang="en-US" dirty="0"/>
              <a:t> </a:t>
            </a:r>
            <a:r>
              <a:rPr kumimoji="1" lang="en-US" altLang="zh-CN" dirty="0"/>
              <a:t>tree</a:t>
            </a:r>
            <a:r>
              <a:rPr kumimoji="1" lang="zh-CN" altLang="en-US" dirty="0"/>
              <a:t> </a:t>
            </a:r>
            <a:r>
              <a:rPr kumimoji="1" lang="en-US" altLang="zh-CN" dirty="0"/>
              <a:t>to</a:t>
            </a:r>
            <a:r>
              <a:rPr kumimoji="1" lang="zh-CN" altLang="en-US" dirty="0"/>
              <a:t> </a:t>
            </a:r>
            <a:r>
              <a:rPr kumimoji="1" lang="en-US" altLang="zh-CN" dirty="0"/>
              <a:t>maintain</a:t>
            </a:r>
            <a:r>
              <a:rPr kumimoji="1" lang="zh-CN" altLang="en-US" dirty="0"/>
              <a:t> </a:t>
            </a:r>
            <a:r>
              <a:rPr kumimoji="1" lang="en-US" altLang="zh-CN" dirty="0"/>
              <a:t>the</a:t>
            </a:r>
            <a:r>
              <a:rPr kumimoji="1" lang="zh-CN" altLang="en-US" dirty="0"/>
              <a:t> </a:t>
            </a:r>
            <a:r>
              <a:rPr kumimoji="1" lang="en-US" altLang="zh-CN" dirty="0"/>
              <a:t>y</a:t>
            </a:r>
            <a:r>
              <a:rPr kumimoji="1" lang="zh-CN" altLang="en-US" dirty="0"/>
              <a:t> </a:t>
            </a:r>
            <a:r>
              <a:rPr kumimoji="1" lang="en-US" altLang="zh-CN" dirty="0"/>
              <a:t>axis</a:t>
            </a:r>
            <a:r>
              <a:rPr kumimoji="1" lang="zh-CN" altLang="en-US" dirty="0"/>
              <a:t> </a:t>
            </a:r>
            <a:r>
              <a:rPr kumimoji="1" lang="en-US" altLang="zh-CN" dirty="0"/>
              <a:t>(scanning</a:t>
            </a:r>
            <a:r>
              <a:rPr kumimoji="1" lang="zh-CN" altLang="en-US" dirty="0"/>
              <a:t> </a:t>
            </a:r>
            <a:r>
              <a:rPr kumimoji="1" lang="en-US" altLang="zh-CN" dirty="0"/>
              <a:t>line)</a:t>
            </a:r>
          </a:p>
          <a:p>
            <a:pPr lvl="1"/>
            <a:r>
              <a:rPr kumimoji="1" lang="en-US" altLang="zh-CN" dirty="0"/>
              <a:t>Operation:</a:t>
            </a:r>
            <a:r>
              <a:rPr kumimoji="1" lang="zh-CN" altLang="en-US" dirty="0"/>
              <a:t> </a:t>
            </a:r>
            <a:r>
              <a:rPr kumimoji="1" lang="en-US" altLang="zh-CN" dirty="0"/>
              <a:t>range</a:t>
            </a:r>
            <a:r>
              <a:rPr kumimoji="1" lang="zh-CN" altLang="en-US" dirty="0"/>
              <a:t> </a:t>
            </a:r>
            <a:r>
              <a:rPr kumimoji="1" lang="en-US" altLang="zh-CN" dirty="0"/>
              <a:t>add,</a:t>
            </a:r>
            <a:r>
              <a:rPr kumimoji="1" lang="zh-CN" altLang="en-US" dirty="0"/>
              <a:t> </a:t>
            </a:r>
            <a:r>
              <a:rPr kumimoji="1" lang="en-US" altLang="zh-CN" dirty="0"/>
              <a:t>query</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range</a:t>
            </a:r>
            <a:r>
              <a:rPr kumimoji="1" lang="zh-CN" altLang="en-US" dirty="0"/>
              <a:t> </a:t>
            </a:r>
            <a:r>
              <a:rPr kumimoji="1" lang="en-US" altLang="zh-CN" dirty="0"/>
              <a:t>maximal and</a:t>
            </a:r>
            <a:r>
              <a:rPr kumimoji="1" lang="zh-CN" altLang="en-US" dirty="0"/>
              <a:t> </a:t>
            </a:r>
            <a:r>
              <a:rPr kumimoji="1" lang="en-US" altLang="zh-CN" dirty="0"/>
              <a:t>historic</a:t>
            </a:r>
            <a:r>
              <a:rPr kumimoji="1" lang="zh-CN" altLang="en-US" dirty="0"/>
              <a:t> </a:t>
            </a:r>
            <a:r>
              <a:rPr kumimoji="1" lang="en-US" altLang="zh-CN" dirty="0"/>
              <a:t>maximal</a:t>
            </a:r>
          </a:p>
          <a:p>
            <a:pPr lvl="1"/>
            <a:r>
              <a:rPr kumimoji="1" lang="en-US" altLang="zh-CN" dirty="0"/>
              <a:t>Time:</a:t>
            </a:r>
            <a:r>
              <a:rPr kumimoji="1" lang="zh-CN" altLang="en-US" dirty="0"/>
              <a:t> </a:t>
            </a:r>
            <a:r>
              <a:rPr kumimoji="1" lang="en-US" altLang="zh-CN" dirty="0"/>
              <a:t>O(nlog</a:t>
            </a:r>
            <a:r>
              <a:rPr kumimoji="1" lang="en-US" altLang="zh-CN" baseline="30000" dirty="0"/>
              <a:t>2</a:t>
            </a:r>
            <a:r>
              <a:rPr kumimoji="1" lang="en-US" altLang="zh-CN" dirty="0"/>
              <a:t>n)</a:t>
            </a:r>
          </a:p>
          <a:p>
            <a:pPr lvl="1"/>
            <a:r>
              <a:rPr kumimoji="1" lang="en-US" altLang="zh-CN" dirty="0"/>
              <a:t>Memory:</a:t>
            </a:r>
            <a:r>
              <a:rPr kumimoji="1" lang="zh-CN" altLang="en-US" dirty="0"/>
              <a:t> </a:t>
            </a:r>
            <a:r>
              <a:rPr kumimoji="1" lang="en-US" altLang="zh-CN" dirty="0"/>
              <a:t>O(nlog</a:t>
            </a:r>
            <a:r>
              <a:rPr kumimoji="1" lang="en-US" altLang="zh-CN" baseline="30000" dirty="0"/>
              <a:t>2</a:t>
            </a:r>
            <a:r>
              <a:rPr kumimoji="1" lang="en-US" altLang="zh-CN" dirty="0"/>
              <a:t>n)</a:t>
            </a:r>
          </a:p>
          <a:p>
            <a:endParaRPr kumimoji="1" lang="en-US" altLang="zh-CN" b="1" dirty="0"/>
          </a:p>
          <a:p>
            <a:endParaRPr kumimoji="1" lang="zh-CN" altLang="en-US" b="1" dirty="0"/>
          </a:p>
        </p:txBody>
      </p:sp>
      <p:sp>
        <p:nvSpPr>
          <p:cNvPr id="4" name="灯片编号占位符 3">
            <a:extLst>
              <a:ext uri="{FF2B5EF4-FFF2-40B4-BE49-F238E27FC236}">
                <a16:creationId xmlns:a16="http://schemas.microsoft.com/office/drawing/2014/main" id="{CFECA985-29A0-4CDC-A37E-5DA4E2754622}"/>
              </a:ext>
            </a:extLst>
          </p:cNvPr>
          <p:cNvSpPr>
            <a:spLocks noGrp="1"/>
          </p:cNvSpPr>
          <p:nvPr>
            <p:ph type="sldNum" sz="quarter" idx="12"/>
          </p:nvPr>
        </p:nvSpPr>
        <p:spPr>
          <a:xfrm>
            <a:off x="1" y="593468"/>
            <a:ext cx="419099" cy="365125"/>
          </a:xfrm>
        </p:spPr>
        <p:txBody>
          <a:bodyPr/>
          <a:lstStyle/>
          <a:p>
            <a:fld id="{B33F7469-D28B-482F-B1B6-3B8E7CF51519}" type="slidenum">
              <a:rPr lang="zh-CN" altLang="en-US" smtClean="0"/>
              <a:pPr/>
              <a:t>18</a:t>
            </a:fld>
            <a:endParaRPr lang="zh-CN" altLang="en-US" dirty="0"/>
          </a:p>
        </p:txBody>
      </p:sp>
    </p:spTree>
    <p:extLst>
      <p:ext uri="{BB962C8B-B14F-4D97-AF65-F5344CB8AC3E}">
        <p14:creationId xmlns:p14="http://schemas.microsoft.com/office/powerpoint/2010/main" val="7894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34FF1-3BA4-4A9C-BEA0-63506305D995}"/>
              </a:ext>
            </a:extLst>
          </p:cNvPr>
          <p:cNvSpPr>
            <a:spLocks noGrp="1"/>
          </p:cNvSpPr>
          <p:nvPr>
            <p:ph type="title"/>
          </p:nvPr>
        </p:nvSpPr>
        <p:spPr/>
        <p:txBody>
          <a:bodyPr/>
          <a:lstStyle/>
          <a:p>
            <a:r>
              <a:rPr lang="en-US" altLang="zh-CN" dirty="0"/>
              <a:t>Problem G: Revenue											Statement</a:t>
            </a:r>
            <a:endParaRPr lang="zh-CN" altLang="en-US" dirty="0"/>
          </a:p>
        </p:txBody>
      </p:sp>
      <p:sp>
        <p:nvSpPr>
          <p:cNvPr id="3" name="页脚占位符 2">
            <a:extLst>
              <a:ext uri="{FF2B5EF4-FFF2-40B4-BE49-F238E27FC236}">
                <a16:creationId xmlns:a16="http://schemas.microsoft.com/office/drawing/2014/main" id="{DAE5F7A3-37D6-4CC6-8CC2-5E73304E824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66932099-803A-4A5D-BCDF-67006E22704A}"/>
              </a:ext>
            </a:extLst>
          </p:cNvPr>
          <p:cNvSpPr>
            <a:spLocks noGrp="1"/>
          </p:cNvSpPr>
          <p:nvPr>
            <p:ph type="sldNum" sz="quarter" idx="12"/>
          </p:nvPr>
        </p:nvSpPr>
        <p:spPr/>
        <p:txBody>
          <a:bodyPr/>
          <a:lstStyle/>
          <a:p>
            <a:fld id="{B33F7469-D28B-482F-B1B6-3B8E7CF51519}" type="slidenum">
              <a:rPr lang="zh-CN" altLang="en-US" smtClean="0"/>
              <a:pPr/>
              <a:t>19</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43D3BEC0-BFD6-4B46-BCCF-E04AC0190EF6}"/>
                  </a:ext>
                </a:extLst>
              </p:cNvPr>
              <p:cNvSpPr>
                <a:spLocks noGrp="1"/>
              </p:cNvSpPr>
              <p:nvPr>
                <p:ph sz="quarter" idx="13"/>
              </p:nvPr>
            </p:nvSpPr>
            <p:spPr/>
            <p:txBody>
              <a:bodyPr>
                <a:normAutofit lnSpcReduction="10000"/>
              </a:bodyPr>
              <a:lstStyle/>
              <a:p>
                <a:r>
                  <a:rPr lang="en-US" altLang="zh-CN" dirty="0"/>
                  <a:t>Seller sets a pricing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a:p>
              <a:p>
                <a:r>
                  <a:rPr lang="en-US" altLang="zh-CN" dirty="0"/>
                  <a:t>Buyer has a valuation profile </a:t>
                </a:r>
                <a14:m>
                  <m:oMath xmlns:m="http://schemas.openxmlformats.org/officeDocument/2006/math">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endParaRPr lang="en-US" altLang="zh-CN" dirty="0"/>
              </a:p>
              <a:p>
                <a:pPr lvl="1"/>
                <a:r>
                  <a:rPr lang="en-US" altLang="zh-CN" dirty="0"/>
                  <a:t>The utility of buying the </a:t>
                </a:r>
                <a:r>
                  <a:rPr lang="en-US" altLang="zh-CN" dirty="0" err="1"/>
                  <a:t>i-th</a:t>
                </a:r>
                <a:r>
                  <a:rPr lang="en-US" altLang="zh-CN" dirty="0"/>
                  <a:t> item is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en-US" altLang="zh-CN" b="0" dirty="0"/>
              </a:p>
              <a:p>
                <a:pPr lvl="1"/>
                <a:r>
                  <a:rPr lang="en-US" altLang="zh-CN" dirty="0"/>
                  <a:t>Buyer will purchase a single item with the maximal </a:t>
                </a:r>
                <a:r>
                  <a:rPr lang="en-US" altLang="zh-CN" b="1" dirty="0"/>
                  <a:t>positive utility</a:t>
                </a:r>
                <a:r>
                  <a:rPr lang="en-US" altLang="zh-CN" dirty="0"/>
                  <a:t>; or buys nothing</a:t>
                </a:r>
              </a:p>
              <a:p>
                <a:pPr lvl="1"/>
                <a:r>
                  <a:rPr lang="en-US" altLang="zh-CN" dirty="0"/>
                  <a:t>If there is a tie, Buyer will buy the one with the lowest price</a:t>
                </a:r>
              </a:p>
              <a:p>
                <a:r>
                  <a:rPr lang="en-US" altLang="zh-CN" dirty="0"/>
                  <a:t>Seller knows </a:t>
                </a:r>
                <a14:m>
                  <m:oMath xmlns:m="http://schemas.openxmlformats.org/officeDocument/2006/math">
                    <m:r>
                      <a:rPr lang="en-US" altLang="zh-CN" i="1">
                        <a:latin typeface="Cambria Math" panose="02040503050406030204" pitchFamily="18" charset="0"/>
                      </a:rPr>
                      <m:t>𝑣</m:t>
                    </m:r>
                  </m:oMath>
                </a14:m>
                <a:r>
                  <a:rPr lang="en-US" altLang="zh-CN" dirty="0"/>
                  <a:t> is a random vector</a:t>
                </a: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a:t>
                </a:r>
                <a:r>
                  <a:rPr lang="en-US" altLang="zh-CN" dirty="0"/>
                  <a:t>follows a known marginal distribution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oMath>
                </a14:m>
                <a:endParaRPr lang="en-US" altLang="zh-CN" i="1" dirty="0">
                  <a:latin typeface="Cambria Math" panose="02040503050406030204" pitchFamily="18" charset="0"/>
                </a:endParaRPr>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dirty="0"/>
                  <a:t> is one of the </a:t>
                </a:r>
                <a14:m>
                  <m:oMath xmlns:m="http://schemas.openxmlformats.org/officeDocument/2006/math">
                    <m:r>
                      <a:rPr lang="en-US" altLang="zh-CN" b="0" i="1" smtClean="0">
                        <a:latin typeface="Cambria Math" panose="02040503050406030204" pitchFamily="18" charset="0"/>
                      </a:rPr>
                      <m:t>𝑘</m:t>
                    </m:r>
                  </m:oMath>
                </a14:m>
                <a:r>
                  <a:rPr lang="en-US" altLang="zh-CN" dirty="0"/>
                  <a:t> values: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bSup>
                  </m:oMath>
                </a14:m>
                <a:r>
                  <a:rPr lang="en-US" altLang="zh-CN" dirty="0"/>
                  <a:t>,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sup>
                    </m:sSubSup>
                  </m:oMath>
                </a14:m>
                <a:endParaRPr lang="en-US" altLang="zh-CN" i="1" dirty="0">
                  <a:latin typeface="Cambria Math" panose="02040503050406030204" pitchFamily="18" charset="0"/>
                </a:endParaRPr>
              </a:p>
              <a:p>
                <a:pPr lvl="2"/>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p>
                            </m:sSubSup>
                          </m:e>
                        </m:d>
                      </m:e>
                    </m:func>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p>
                    </m:sSubSup>
                  </m:oMath>
                </a14:m>
                <a:r>
                  <a:rPr lang="en-US" altLang="zh-CN" dirty="0"/>
                  <a:t> such that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sup>
                        </m:sSubSup>
                      </m:e>
                    </m:nary>
                    <m:r>
                      <a:rPr lang="en-US" altLang="zh-CN" b="0" i="1" smtClean="0">
                        <a:latin typeface="Cambria Math" panose="02040503050406030204" pitchFamily="18" charset="0"/>
                      </a:rPr>
                      <m:t>=1</m:t>
                    </m:r>
                  </m:oMath>
                </a14:m>
                <a:endParaRPr lang="en-US" altLang="zh-CN" dirty="0"/>
              </a:p>
              <a:p>
                <a:pPr lvl="1"/>
                <a:r>
                  <a:rPr lang="en-US" altLang="zh-CN" dirty="0"/>
                  <a:t>But the correlation among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oMath>
                </a14:m>
                <a:r>
                  <a:rPr lang="zh-CN" altLang="en-US" dirty="0"/>
                  <a:t> </a:t>
                </a:r>
                <a:r>
                  <a:rPr lang="en-US" altLang="zh-CN" dirty="0"/>
                  <a:t>and the joint distribution </a:t>
                </a:r>
                <a14:m>
                  <m:oMath xmlns:m="http://schemas.openxmlformats.org/officeDocument/2006/math">
                    <m:r>
                      <a:rPr lang="en-US" altLang="zh-CN" i="1">
                        <a:latin typeface="Cambria Math" panose="02040503050406030204" pitchFamily="18" charset="0"/>
                      </a:rPr>
                      <m:t>𝐹</m:t>
                    </m:r>
                  </m:oMath>
                </a14:m>
                <a:r>
                  <a:rPr lang="en-US" altLang="zh-CN" dirty="0"/>
                  <a:t> are </a:t>
                </a:r>
                <a:r>
                  <a:rPr lang="en-US" altLang="zh-CN" b="1" dirty="0"/>
                  <a:t>unknown</a:t>
                </a:r>
              </a:p>
              <a:p>
                <a:r>
                  <a:rPr lang="en-US" altLang="zh-CN" dirty="0"/>
                  <a:t>Help Seller to estimate the minimal expected revenue</a:t>
                </a:r>
                <a:endParaRPr lang="zh-CN" altLang="en-US" dirty="0"/>
              </a:p>
            </p:txBody>
          </p:sp>
        </mc:Choice>
        <mc:Fallback xmlns="">
          <p:sp>
            <p:nvSpPr>
              <p:cNvPr id="5" name="内容占位符 4">
                <a:extLst>
                  <a:ext uri="{FF2B5EF4-FFF2-40B4-BE49-F238E27FC236}">
                    <a16:creationId xmlns:a16="http://schemas.microsoft.com/office/drawing/2014/main" id="{43D3BEC0-BFD6-4B46-BCCF-E04AC0190EF6}"/>
                  </a:ext>
                </a:extLst>
              </p:cNvPr>
              <p:cNvSpPr>
                <a:spLocks noGrp="1" noRot="1" noChangeAspect="1" noMove="1" noResize="1" noEditPoints="1" noAdjustHandles="1" noChangeArrowheads="1" noChangeShapeType="1" noTextEdit="1"/>
              </p:cNvSpPr>
              <p:nvPr>
                <p:ph sz="quarter" idx="13"/>
              </p:nvPr>
            </p:nvSpPr>
            <p:spPr>
              <a:blipFill>
                <a:blip r:embed="rId2"/>
                <a:stretch>
                  <a:fillRect l="-757" t="-17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22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E6643-0E32-4947-AFAE-F32C358290C8}"/>
              </a:ext>
            </a:extLst>
          </p:cNvPr>
          <p:cNvSpPr>
            <a:spLocks noGrp="1"/>
          </p:cNvSpPr>
          <p:nvPr>
            <p:ph type="title"/>
          </p:nvPr>
        </p:nvSpPr>
        <p:spPr/>
        <p:txBody>
          <a:bodyPr/>
          <a:lstStyle/>
          <a:p>
            <a:r>
              <a:rPr lang="en-US" altLang="zh-CN" dirty="0"/>
              <a:t>Problem A: Final Exam										Statement</a:t>
            </a:r>
            <a:endParaRPr lang="zh-CN" altLang="en-US" dirty="0"/>
          </a:p>
        </p:txBody>
      </p:sp>
      <p:sp>
        <p:nvSpPr>
          <p:cNvPr id="3" name="页脚占位符 2">
            <a:extLst>
              <a:ext uri="{FF2B5EF4-FFF2-40B4-BE49-F238E27FC236}">
                <a16:creationId xmlns:a16="http://schemas.microsoft.com/office/drawing/2014/main" id="{371A2BDB-4A37-4FC4-8603-253C7782B50C}"/>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ACF762E5-9EDB-4919-A94D-473815CE8A70}"/>
              </a:ext>
            </a:extLst>
          </p:cNvPr>
          <p:cNvSpPr>
            <a:spLocks noGrp="1"/>
          </p:cNvSpPr>
          <p:nvPr>
            <p:ph type="sldNum" sz="quarter" idx="12"/>
          </p:nvPr>
        </p:nvSpPr>
        <p:spPr/>
        <p:txBody>
          <a:bodyPr/>
          <a:lstStyle/>
          <a:p>
            <a:fld id="{B33F7469-D28B-482F-B1B6-3B8E7CF51519}" type="slidenum">
              <a:rPr lang="zh-CN" altLang="en-US" smtClean="0"/>
              <a:pPr/>
              <a:t>2</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626DAE64-A48B-4887-8D8D-27D2B079A3C0}"/>
                  </a:ext>
                </a:extLst>
              </p:cNvPr>
              <p:cNvSpPr>
                <a:spLocks noGrp="1"/>
              </p:cNvSpPr>
              <p:nvPr>
                <p:ph sz="quarter" idx="13"/>
              </p:nvPr>
            </p:nvSpPr>
            <p:spPr/>
            <p:txBody>
              <a:bodyPr/>
              <a:lstStyle/>
              <a:p>
                <a:r>
                  <a:rPr lang="en-US" altLang="zh-CN" dirty="0"/>
                  <a:t>allocate </a:t>
                </a:r>
                <a14:m>
                  <m:oMath xmlns:m="http://schemas.openxmlformats.org/officeDocument/2006/math">
                    <m:r>
                      <a:rPr lang="en-US" altLang="zh-CN" b="0" i="1" smtClean="0">
                        <a:solidFill>
                          <a:srgbClr val="8C0000"/>
                        </a:solidFill>
                        <a:latin typeface="Cambria Math" panose="02040503050406030204" pitchFamily="18" charset="0"/>
                      </a:rPr>
                      <m:t>𝑀</m:t>
                    </m:r>
                  </m:oMath>
                </a14:m>
                <a:r>
                  <a:rPr lang="en-US" altLang="zh-CN" dirty="0"/>
                  <a:t> minutes (in real number) to prepare for </a:t>
                </a:r>
                <a14:m>
                  <m:oMath xmlns:m="http://schemas.openxmlformats.org/officeDocument/2006/math">
                    <m:r>
                      <a:rPr lang="en-US" altLang="zh-CN" b="0" i="1" smtClean="0">
                        <a:solidFill>
                          <a:srgbClr val="8C0000"/>
                        </a:solidFill>
                        <a:latin typeface="Cambria Math" panose="02040503050406030204" pitchFamily="18" charset="0"/>
                      </a:rPr>
                      <m:t>𝑛</m:t>
                    </m:r>
                  </m:oMath>
                </a14:m>
                <a:r>
                  <a:rPr lang="en-US" altLang="zh-CN" dirty="0"/>
                  <a:t> exams</a:t>
                </a:r>
              </a:p>
              <a:p>
                <a:r>
                  <a:rPr lang="en-US" altLang="zh-CN" dirty="0"/>
                  <a:t>get </a:t>
                </a:r>
                <a14:m>
                  <m:oMath xmlns:m="http://schemas.openxmlformats.org/officeDocument/2006/math">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𝑓</m:t>
                        </m:r>
                      </m:e>
                      <m:sub>
                        <m:r>
                          <a:rPr lang="en-US" altLang="zh-CN" b="0" i="1" smtClean="0">
                            <a:solidFill>
                              <a:srgbClr val="8C0000"/>
                            </a:solidFill>
                            <a:latin typeface="Cambria Math" panose="02040503050406030204" pitchFamily="18" charset="0"/>
                          </a:rPr>
                          <m:t>𝑖</m:t>
                        </m:r>
                      </m:sub>
                    </m:sSub>
                    <m:d>
                      <m:dPr>
                        <m:ctrlPr>
                          <a:rPr lang="en-US" altLang="zh-CN" b="0" i="1" smtClean="0">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𝑡</m:t>
                        </m:r>
                      </m:e>
                    </m:d>
                    <m:r>
                      <a:rPr lang="en-US" altLang="zh-CN" b="0" i="1" smtClean="0">
                        <a:solidFill>
                          <a:srgbClr val="8C0000"/>
                        </a:solidFill>
                        <a:latin typeface="Cambria Math" panose="02040503050406030204" pitchFamily="18" charset="0"/>
                      </a:rPr>
                      <m:t>=</m:t>
                    </m:r>
                    <m:func>
                      <m:funcPr>
                        <m:ctrlPr>
                          <a:rPr lang="en-US" altLang="zh-CN" b="0" i="1" smtClean="0">
                            <a:solidFill>
                              <a:srgbClr val="8C0000"/>
                            </a:solidFill>
                            <a:latin typeface="Cambria Math" panose="02040503050406030204" pitchFamily="18" charset="0"/>
                          </a:rPr>
                        </m:ctrlPr>
                      </m:funcPr>
                      <m:fName>
                        <m:r>
                          <m:rPr>
                            <m:sty m:val="p"/>
                          </m:rPr>
                          <a:rPr lang="en-US" altLang="zh-CN" b="0" i="0" smtClean="0">
                            <a:solidFill>
                              <a:srgbClr val="8C0000"/>
                            </a:solidFill>
                            <a:latin typeface="Cambria Math" panose="02040503050406030204" pitchFamily="18" charset="0"/>
                          </a:rPr>
                          <m:t>max</m:t>
                        </m:r>
                      </m:fName>
                      <m:e>
                        <m:d>
                          <m:dPr>
                            <m:ctrlPr>
                              <a:rPr lang="en-US" altLang="zh-CN" b="0" i="1" smtClean="0">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0,</m:t>
                            </m:r>
                            <m:func>
                              <m:funcPr>
                                <m:ctrlPr>
                                  <a:rPr lang="en-US" altLang="zh-CN" b="0" i="1" smtClean="0">
                                    <a:solidFill>
                                      <a:srgbClr val="8C0000"/>
                                    </a:solidFill>
                                    <a:latin typeface="Cambria Math" panose="02040503050406030204" pitchFamily="18" charset="0"/>
                                  </a:rPr>
                                </m:ctrlPr>
                              </m:funcPr>
                              <m:fName>
                                <m:r>
                                  <m:rPr>
                                    <m:sty m:val="p"/>
                                  </m:rPr>
                                  <a:rPr lang="en-US" altLang="zh-CN" b="0" i="0" smtClean="0">
                                    <a:solidFill>
                                      <a:srgbClr val="8C0000"/>
                                    </a:solidFill>
                                    <a:latin typeface="Cambria Math" panose="02040503050406030204" pitchFamily="18" charset="0"/>
                                  </a:rPr>
                                  <m:t>min</m:t>
                                </m:r>
                              </m:fName>
                              <m:e>
                                <m:d>
                                  <m:dPr>
                                    <m:ctrlPr>
                                      <a:rPr lang="en-US" altLang="zh-CN" b="0" i="1" smtClean="0">
                                        <a:solidFill>
                                          <a:srgbClr val="8C0000"/>
                                        </a:solidFill>
                                        <a:latin typeface="Cambria Math" panose="02040503050406030204" pitchFamily="18" charset="0"/>
                                      </a:rPr>
                                    </m:ctrlPr>
                                  </m:dPr>
                                  <m:e>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𝑑</m:t>
                                        </m:r>
                                      </m:e>
                                      <m:sub>
                                        <m:r>
                                          <a:rPr lang="en-US" altLang="zh-CN" b="0" i="1" smtClean="0">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m:t>
                                    </m:r>
                                    <m:sSub>
                                      <m:sSubPr>
                                        <m:ctrlPr>
                                          <a:rPr lang="en-US" altLang="zh-CN" b="0"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𝑎</m:t>
                                        </m:r>
                                      </m:e>
                                      <m:sub>
                                        <m:r>
                                          <a:rPr lang="en-US" altLang="zh-CN" b="0" i="1" smtClean="0">
                                            <a:solidFill>
                                              <a:srgbClr val="8C0000"/>
                                            </a:solidFill>
                                            <a:latin typeface="Cambria Math" panose="02040503050406030204" pitchFamily="18" charset="0"/>
                                          </a:rPr>
                                          <m:t>𝑖</m:t>
                                        </m:r>
                                      </m:sub>
                                    </m:sSub>
                                    <m:sSup>
                                      <m:sSupPr>
                                        <m:ctrlPr>
                                          <a:rPr lang="en-US" altLang="zh-CN" b="0" i="1" smtClean="0">
                                            <a:solidFill>
                                              <a:srgbClr val="8C0000"/>
                                            </a:solidFill>
                                            <a:latin typeface="Cambria Math" panose="02040503050406030204" pitchFamily="18" charset="0"/>
                                          </a:rPr>
                                        </m:ctrlPr>
                                      </m:sSupPr>
                                      <m:e>
                                        <m:r>
                                          <a:rPr lang="en-US" altLang="zh-CN" b="0" i="1" smtClean="0">
                                            <a:solidFill>
                                              <a:srgbClr val="8C0000"/>
                                            </a:solidFill>
                                            <a:latin typeface="Cambria Math" panose="02040503050406030204" pitchFamily="18" charset="0"/>
                                          </a:rPr>
                                          <m:t>𝑡</m:t>
                                        </m:r>
                                      </m:e>
                                      <m:sup>
                                        <m:r>
                                          <a:rPr lang="en-US" altLang="zh-CN" b="0" i="1" smtClean="0">
                                            <a:solidFill>
                                              <a:srgbClr val="8C0000"/>
                                            </a:solidFill>
                                            <a:latin typeface="Cambria Math" panose="02040503050406030204" pitchFamily="18" charset="0"/>
                                          </a:rPr>
                                          <m:t>2</m:t>
                                        </m:r>
                                      </m:sup>
                                    </m:sSup>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𝑡</m:t>
                                    </m:r>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e>
                                </m:d>
                              </m:e>
                            </m:func>
                          </m:e>
                        </m:d>
                      </m:e>
                    </m:func>
                  </m:oMath>
                </a14:m>
                <a:r>
                  <a:rPr lang="en-US" altLang="zh-CN" dirty="0"/>
                  <a:t> points for </a:t>
                </a:r>
                <a14:m>
                  <m:oMath xmlns:m="http://schemas.openxmlformats.org/officeDocument/2006/math">
                    <m:r>
                      <a:rPr lang="en-US" altLang="zh-CN" b="0" i="1" smtClean="0">
                        <a:solidFill>
                          <a:srgbClr val="8C0000"/>
                        </a:solidFill>
                        <a:latin typeface="Cambria Math" panose="02040503050406030204" pitchFamily="18" charset="0"/>
                      </a:rPr>
                      <m:t>𝑡</m:t>
                    </m:r>
                  </m:oMath>
                </a14:m>
                <a:r>
                  <a:rPr lang="en-US" altLang="zh-CN" dirty="0"/>
                  <a:t> minutes in the </a:t>
                </a:r>
                <a14:m>
                  <m:oMath xmlns:m="http://schemas.openxmlformats.org/officeDocument/2006/math">
                    <m:r>
                      <a:rPr lang="en-US" altLang="zh-CN" b="0" i="1" smtClean="0">
                        <a:solidFill>
                          <a:srgbClr val="8C0000"/>
                        </a:solidFill>
                        <a:latin typeface="Cambria Math" panose="02040503050406030204" pitchFamily="18" charset="0"/>
                      </a:rPr>
                      <m:t>𝑖</m:t>
                    </m:r>
                  </m:oMath>
                </a14:m>
                <a:r>
                  <a:rPr lang="en-US" altLang="zh-CN" dirty="0"/>
                  <a:t>-</a:t>
                </a:r>
                <a:r>
                  <a:rPr lang="en-US" altLang="zh-CN" dirty="0" err="1"/>
                  <a:t>th</a:t>
                </a:r>
                <a:r>
                  <a:rPr lang="en-US" altLang="zh-CN" dirty="0"/>
                  <a:t> exam</a:t>
                </a:r>
              </a:p>
              <a:p>
                <a:r>
                  <a:rPr lang="en-US" altLang="zh-CN" dirty="0"/>
                  <a:t>maximize the total points for the </a:t>
                </a:r>
                <a14:m>
                  <m:oMath xmlns:m="http://schemas.openxmlformats.org/officeDocument/2006/math">
                    <m:r>
                      <a:rPr lang="en-US" altLang="zh-CN" i="1">
                        <a:solidFill>
                          <a:srgbClr val="8C0000"/>
                        </a:solidFill>
                        <a:latin typeface="Cambria Math" panose="02040503050406030204" pitchFamily="18" charset="0"/>
                      </a:rPr>
                      <m:t>𝑛</m:t>
                    </m:r>
                  </m:oMath>
                </a14:m>
                <a:r>
                  <a:rPr lang="en-US" altLang="zh-CN" dirty="0"/>
                  <a:t> exams</a:t>
                </a:r>
              </a:p>
              <a:p>
                <a:r>
                  <a:rPr lang="en-US" altLang="zh-CN" dirty="0"/>
                  <a:t>i.e., maximize </a:t>
                </a:r>
                <a14:m>
                  <m:oMath xmlns:m="http://schemas.openxmlformats.org/officeDocument/2006/math">
                    <m:nary>
                      <m:naryPr>
                        <m:chr m:val="∑"/>
                        <m:limLoc m:val="subSup"/>
                        <m:ctrlPr>
                          <a:rPr lang="en-US" altLang="zh-CN" i="1" smtClean="0">
                            <a:solidFill>
                              <a:srgbClr val="8C0000"/>
                            </a:solidFill>
                            <a:latin typeface="Cambria Math" panose="02040503050406030204" pitchFamily="18" charset="0"/>
                          </a:rPr>
                        </m:ctrlPr>
                      </m:naryPr>
                      <m:sub>
                        <m:r>
                          <m:rPr>
                            <m:brk m:alnAt="25"/>
                          </m:rPr>
                          <a:rPr lang="en-US" altLang="zh-CN" b="0" i="1" smtClean="0">
                            <a:solidFill>
                              <a:srgbClr val="8C0000"/>
                            </a:solidFill>
                            <a:latin typeface="Cambria Math" panose="02040503050406030204" pitchFamily="18" charset="0"/>
                          </a:rPr>
                          <m:t>𝑖</m:t>
                        </m:r>
                        <m:r>
                          <a:rPr lang="en-US" altLang="zh-CN" b="0" i="1" smtClean="0">
                            <a:solidFill>
                              <a:srgbClr val="8C0000"/>
                            </a:solidFill>
                            <a:latin typeface="Cambria Math" panose="02040503050406030204" pitchFamily="18" charset="0"/>
                          </a:rPr>
                          <m:t>=1</m:t>
                        </m:r>
                      </m:sub>
                      <m:sup>
                        <m:r>
                          <a:rPr lang="en-US" altLang="zh-CN" b="0" i="1" smtClean="0">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b="0" i="1" smtClean="0">
                                    <a:solidFill>
                                      <a:srgbClr val="8C0000"/>
                                    </a:solidFill>
                                    <a:latin typeface="Cambria Math" panose="02040503050406030204" pitchFamily="18" charset="0"/>
                                  </a:rPr>
                                  <m:t>𝑖</m:t>
                                </m:r>
                              </m:sub>
                            </m:sSub>
                          </m:e>
                        </m:d>
                      </m:e>
                    </m:nary>
                  </m:oMath>
                </a14:m>
                <a:r>
                  <a:rPr lang="en-US" altLang="zh-CN" dirty="0"/>
                  <a:t> subject to </a:t>
                </a:r>
                <a14:m>
                  <m:oMath xmlns:m="http://schemas.openxmlformats.org/officeDocument/2006/math">
                    <m:nary>
                      <m:naryPr>
                        <m:chr m:val="∑"/>
                        <m:limLoc m:val="subSup"/>
                        <m:ctrlPr>
                          <a:rPr lang="en-US" altLang="zh-CN" i="1" smtClean="0">
                            <a:solidFill>
                              <a:srgbClr val="8C0000"/>
                            </a:solidFill>
                            <a:latin typeface="Cambria Math" panose="02040503050406030204" pitchFamily="18" charset="0"/>
                          </a:rPr>
                        </m:ctrlPr>
                      </m:naryPr>
                      <m:sub>
                        <m:r>
                          <m:rPr>
                            <m:brk m:alnAt="25"/>
                          </m:rPr>
                          <a:rPr lang="en-US" altLang="zh-CN" b="0" i="1" smtClean="0">
                            <a:solidFill>
                              <a:srgbClr val="8C0000"/>
                            </a:solidFill>
                            <a:latin typeface="Cambria Math" panose="02040503050406030204" pitchFamily="18" charset="0"/>
                          </a:rPr>
                          <m:t>𝑖</m:t>
                        </m:r>
                        <m:r>
                          <a:rPr lang="en-US" altLang="zh-CN" b="0" i="1" smtClean="0">
                            <a:solidFill>
                              <a:srgbClr val="8C0000"/>
                            </a:solidFill>
                            <a:latin typeface="Cambria Math" panose="02040503050406030204" pitchFamily="18" charset="0"/>
                          </a:rPr>
                          <m:t>=1</m:t>
                        </m:r>
                      </m:sub>
                      <m:sup>
                        <m:r>
                          <a:rPr lang="en-US" altLang="zh-CN" b="0" i="1" smtClean="0">
                            <a:solidFill>
                              <a:srgbClr val="8C0000"/>
                            </a:solidFill>
                            <a:latin typeface="Cambria Math" panose="02040503050406030204" pitchFamily="18" charset="0"/>
                          </a:rPr>
                          <m:t>𝑛</m:t>
                        </m:r>
                      </m:sup>
                      <m:e>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b="0" i="1" smtClean="0">
                                <a:solidFill>
                                  <a:srgbClr val="8C0000"/>
                                </a:solidFill>
                                <a:latin typeface="Cambria Math" panose="02040503050406030204" pitchFamily="18" charset="0"/>
                              </a:rPr>
                              <m:t>𝑖</m:t>
                            </m:r>
                          </m:sub>
                        </m:sSub>
                      </m:e>
                    </m:nary>
                    <m:r>
                      <a:rPr lang="en-US" altLang="zh-CN" b="0" i="1" smtClean="0">
                        <a:solidFill>
                          <a:srgbClr val="8C0000"/>
                        </a:solidFill>
                        <a:latin typeface="Cambria Math" panose="02040503050406030204" pitchFamily="18" charset="0"/>
                      </a:rPr>
                      <m:t>=</m:t>
                    </m:r>
                    <m:r>
                      <a:rPr lang="en-US" altLang="zh-CN" b="0" i="1" smtClean="0">
                        <a:solidFill>
                          <a:srgbClr val="8C0000"/>
                        </a:solidFill>
                        <a:latin typeface="Cambria Math" panose="02040503050406030204" pitchFamily="18" charset="0"/>
                      </a:rPr>
                      <m:t>𝑀</m:t>
                    </m:r>
                  </m:oMath>
                </a14:m>
                <a:r>
                  <a:rPr lang="en-US" altLang="zh-CN" dirty="0"/>
                  <a:t> and </a:t>
                </a:r>
                <a14:m>
                  <m:oMath xmlns:m="http://schemas.openxmlformats.org/officeDocument/2006/math">
                    <m:sSub>
                      <m:sSubPr>
                        <m:ctrlPr>
                          <a:rPr lang="en-US" altLang="zh-CN" i="1" smtClean="0">
                            <a:solidFill>
                              <a:srgbClr val="8C0000"/>
                            </a:solidFill>
                            <a:latin typeface="Cambria Math" panose="02040503050406030204" pitchFamily="18" charset="0"/>
                          </a:rPr>
                        </m:ctrlPr>
                      </m:sSubPr>
                      <m:e>
                        <m:r>
                          <a:rPr lang="en-US" altLang="zh-CN" b="0" i="1" smtClean="0">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r>
                      <a:rPr lang="en-US" altLang="zh-CN" i="1" smtClean="0">
                        <a:solidFill>
                          <a:srgbClr val="8C0000"/>
                        </a:solidFill>
                        <a:latin typeface="Cambria Math" panose="02040503050406030204" pitchFamily="18" charset="0"/>
                        <a:ea typeface="Cambria Math" panose="02040503050406030204" pitchFamily="18" charset="0"/>
                      </a:rPr>
                      <m:t>≥</m:t>
                    </m:r>
                    <m:r>
                      <a:rPr lang="en-US" altLang="zh-CN" b="0" i="1" smtClean="0">
                        <a:solidFill>
                          <a:srgbClr val="8C0000"/>
                        </a:solidFill>
                        <a:latin typeface="Cambria Math" panose="02040503050406030204" pitchFamily="18" charset="0"/>
                        <a:ea typeface="Cambria Math" panose="02040503050406030204" pitchFamily="18" charset="0"/>
                      </a:rPr>
                      <m:t>0</m:t>
                    </m:r>
                  </m:oMath>
                </a14:m>
                <a:endParaRPr lang="en-US" altLang="zh-CN" dirty="0"/>
              </a:p>
              <a:p>
                <a:pPr lvl="1"/>
                <a:endParaRPr lang="en-US" altLang="zh-CN" dirty="0"/>
              </a:p>
              <a:p>
                <a:r>
                  <a:rPr lang="en-US" altLang="zh-CN" dirty="0"/>
                  <a:t>Input value ranges</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≤100000</m:t>
                    </m:r>
                  </m:oMath>
                </a14:m>
                <a:r>
                  <a:rPr lang="en-US" altLang="zh-CN" b="0" i="1" dirty="0">
                    <a:latin typeface="Cambria Math" panose="02040503050406030204" pitchFamily="18" charset="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0&lt;</m:t>
                    </m:r>
                    <m:r>
                      <a:rPr lang="en-US" altLang="zh-CN" b="0" i="1" smtClean="0">
                        <a:latin typeface="Cambria Math" panose="02040503050406030204" pitchFamily="18" charset="0"/>
                      </a:rPr>
                      <m:t>𝑀</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oMath>
                </a14:m>
                <a:r>
                  <a:rPr lang="en-US" altLang="zh-CN" dirty="0"/>
                  <a:t>,</a:t>
                </a:r>
              </a:p>
              <a:p>
                <a:pPr lvl="1"/>
                <a14:m>
                  <m:oMath xmlns:m="http://schemas.openxmlformats.org/officeDocument/2006/math">
                    <m:d>
                      <m:dPr>
                        <m:begChr m:val="|"/>
                        <m:endChr m:val="|"/>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oMath>
                </a14:m>
                <a:r>
                  <a:rPr lang="en-US" altLang="zh-CN"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oMath>
                </a14:m>
                <a:r>
                  <a:rPr lang="en-US" altLang="zh-CN" dirty="0"/>
                  <a:t>,</a:t>
                </a:r>
              </a:p>
              <a:p>
                <a:pPr lvl="1"/>
                <a:r>
                  <a:rPr lang="en-US" altLang="zh-CN" dirty="0"/>
                  <a:t>at most 18 exams have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oMath>
                </a14:m>
                <a:endParaRPr lang="zh-CN" altLang="en-US" dirty="0"/>
              </a:p>
            </p:txBody>
          </p:sp>
        </mc:Choice>
        <mc:Fallback xmlns="">
          <p:sp>
            <p:nvSpPr>
              <p:cNvPr id="5" name="内容占位符 4">
                <a:extLst>
                  <a:ext uri="{FF2B5EF4-FFF2-40B4-BE49-F238E27FC236}">
                    <a16:creationId xmlns:a16="http://schemas.microsoft.com/office/drawing/2014/main" id="{626DAE64-A48B-4887-8D8D-27D2B079A3C0}"/>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20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AE222-0E82-4804-874B-56029C74B5E4}"/>
              </a:ext>
            </a:extLst>
          </p:cNvPr>
          <p:cNvSpPr>
            <a:spLocks noGrp="1"/>
          </p:cNvSpPr>
          <p:nvPr>
            <p:ph type="title"/>
          </p:nvPr>
        </p:nvSpPr>
        <p:spPr/>
        <p:txBody>
          <a:bodyPr/>
          <a:lstStyle/>
          <a:p>
            <a:r>
              <a:rPr lang="en-US" altLang="zh-CN" dirty="0"/>
              <a:t>Problem G: Revenue										Solution 1/2</a:t>
            </a:r>
            <a:endParaRPr lang="zh-CN" altLang="en-US" dirty="0"/>
          </a:p>
        </p:txBody>
      </p:sp>
      <p:sp>
        <p:nvSpPr>
          <p:cNvPr id="3" name="页脚占位符 2">
            <a:extLst>
              <a:ext uri="{FF2B5EF4-FFF2-40B4-BE49-F238E27FC236}">
                <a16:creationId xmlns:a16="http://schemas.microsoft.com/office/drawing/2014/main" id="{F3CA0427-53E8-497B-A6DC-A0C79B22DC1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44EAA2E-A5BE-441B-8E45-FCDABAE0246E}"/>
              </a:ext>
            </a:extLst>
          </p:cNvPr>
          <p:cNvSpPr>
            <a:spLocks noGrp="1"/>
          </p:cNvSpPr>
          <p:nvPr>
            <p:ph type="sldNum" sz="quarter" idx="12"/>
          </p:nvPr>
        </p:nvSpPr>
        <p:spPr/>
        <p:txBody>
          <a:bodyPr/>
          <a:lstStyle/>
          <a:p>
            <a:fld id="{B33F7469-D28B-482F-B1B6-3B8E7CF51519}" type="slidenum">
              <a:rPr lang="zh-CN" altLang="en-US" smtClean="0"/>
              <a:pPr/>
              <a:t>20</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8F544ED-C2A6-465E-B42D-817B7E58C9E1}"/>
                  </a:ext>
                </a:extLst>
              </p:cNvPr>
              <p:cNvSpPr>
                <a:spLocks noGrp="1"/>
              </p:cNvSpPr>
              <p:nvPr>
                <p:ph sz="quarter" idx="13"/>
              </p:nvPr>
            </p:nvSpPr>
            <p:spPr/>
            <p:txBody>
              <a:bodyPr/>
              <a:lstStyle/>
              <a:p>
                <a:r>
                  <a:rPr lang="en-US" altLang="zh-CN" dirty="0"/>
                  <a:t>Basic idea</a:t>
                </a:r>
              </a:p>
              <a:p>
                <a:pPr lvl="1"/>
                <a:r>
                  <a:rPr lang="en-US" altLang="zh-CN" dirty="0"/>
                  <a:t>The joint distribution </a:t>
                </a:r>
                <a14:m>
                  <m:oMath xmlns:m="http://schemas.openxmlformats.org/officeDocument/2006/math">
                    <m:r>
                      <a:rPr lang="en-US" altLang="zh-CN" b="0" i="1" smtClean="0">
                        <a:latin typeface="Cambria Math" panose="02040503050406030204" pitchFamily="18" charset="0"/>
                      </a:rPr>
                      <m:t>𝐹</m:t>
                    </m:r>
                  </m:oMath>
                </a14:m>
                <a:r>
                  <a:rPr lang="zh-CN" altLang="en-US" dirty="0"/>
                  <a:t> </a:t>
                </a:r>
                <a:r>
                  <a:rPr lang="en-US" altLang="zh-CN" dirty="0"/>
                  <a:t>of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oMath>
                </a14:m>
                <a:r>
                  <a:rPr lang="zh-CN" altLang="en-US" dirty="0"/>
                  <a:t> </a:t>
                </a:r>
                <a:r>
                  <a:rPr lang="en-US" altLang="zh-CN" dirty="0"/>
                  <a:t>is unknown</a:t>
                </a:r>
              </a:p>
              <a:p>
                <a:pPr lvl="1"/>
                <a:r>
                  <a:rPr lang="en-US" altLang="zh-CN" dirty="0"/>
                  <a:t>and we need to estimate the minimal expected revenue</a:t>
                </a:r>
              </a:p>
              <a:p>
                <a:pPr marL="360000" lvl="1" indent="0">
                  <a:buNone/>
                </a:pPr>
                <a:r>
                  <a:rPr lang="zh-CN" altLang="en-US" dirty="0"/>
                  <a:t>⇒ </a:t>
                </a:r>
                <a:r>
                  <a:rPr lang="en-US" altLang="zh-CN" dirty="0"/>
                  <a:t>construct a “worst-case” joint distribution</a:t>
                </a:r>
              </a:p>
              <a:p>
                <a:pPr marL="360000" lvl="1" indent="0">
                  <a:buNone/>
                </a:pPr>
                <a:r>
                  <a:rPr lang="en-US" altLang="zh-CN" dirty="0"/>
                  <a:t>The valuations of all items are “perfectly coupled”</a:t>
                </a:r>
              </a:p>
              <a:p>
                <a:pPr marL="360000" lvl="1" indent="0">
                  <a:buNone/>
                </a:pPr>
                <a:r>
                  <a:rPr lang="en-US" altLang="zh-CN" dirty="0"/>
                  <a:t>i.e., a single </a:t>
                </a:r>
                <a:r>
                  <a:rPr lang="en-US" altLang="zh-CN" dirty="0" err="1"/>
                  <a:t>q~U</a:t>
                </a:r>
                <a:r>
                  <a:rPr lang="en-US" altLang="zh-CN" dirty="0"/>
                  <a:t>[0,1] random variable determines the whole valuation profile</a:t>
                </a:r>
              </a:p>
              <a:p>
                <a:pPr marL="360000" lvl="1" indent="0">
                  <a:buNone/>
                </a:pPr>
                <a:r>
                  <a:rPr lang="en-US" altLang="zh-CN" dirty="0"/>
                  <a:t>construct a correlation to minimize the revenue</a:t>
                </a:r>
              </a:p>
            </p:txBody>
          </p:sp>
        </mc:Choice>
        <mc:Fallback xmlns="">
          <p:sp>
            <p:nvSpPr>
              <p:cNvPr id="5" name="内容占位符 4">
                <a:extLst>
                  <a:ext uri="{FF2B5EF4-FFF2-40B4-BE49-F238E27FC236}">
                    <a16:creationId xmlns:a16="http://schemas.microsoft.com/office/drawing/2014/main" id="{28F544ED-C2A6-465E-B42D-817B7E58C9E1}"/>
                  </a:ext>
                </a:extLst>
              </p:cNvPr>
              <p:cNvSpPr>
                <a:spLocks noGrp="1" noRot="1" noChangeAspect="1" noMove="1" noResize="1" noEditPoints="1" noAdjustHandles="1" noChangeArrowheads="1" noChangeShapeType="1" noTextEdit="1"/>
              </p:cNvSpPr>
              <p:nvPr>
                <p:ph sz="quarter" idx="13"/>
              </p:nvPr>
            </p:nvSpPr>
            <p:spPr>
              <a:blipFill>
                <a:blip r:embed="rId3"/>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1358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AE222-0E82-4804-874B-56029C74B5E4}"/>
              </a:ext>
            </a:extLst>
          </p:cNvPr>
          <p:cNvSpPr>
            <a:spLocks noGrp="1"/>
          </p:cNvSpPr>
          <p:nvPr>
            <p:ph type="title"/>
          </p:nvPr>
        </p:nvSpPr>
        <p:spPr/>
        <p:txBody>
          <a:bodyPr/>
          <a:lstStyle/>
          <a:p>
            <a:r>
              <a:rPr lang="en-US" altLang="zh-CN" dirty="0"/>
              <a:t>Problem G: Revenue										Solution 2/2</a:t>
            </a:r>
            <a:endParaRPr lang="zh-CN" altLang="en-US" dirty="0"/>
          </a:p>
        </p:txBody>
      </p:sp>
      <p:sp>
        <p:nvSpPr>
          <p:cNvPr id="3" name="页脚占位符 2">
            <a:extLst>
              <a:ext uri="{FF2B5EF4-FFF2-40B4-BE49-F238E27FC236}">
                <a16:creationId xmlns:a16="http://schemas.microsoft.com/office/drawing/2014/main" id="{F3CA0427-53E8-497B-A6DC-A0C79B22DC14}"/>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44EAA2E-A5BE-441B-8E45-FCDABAE0246E}"/>
              </a:ext>
            </a:extLst>
          </p:cNvPr>
          <p:cNvSpPr>
            <a:spLocks noGrp="1"/>
          </p:cNvSpPr>
          <p:nvPr>
            <p:ph type="sldNum" sz="quarter" idx="12"/>
          </p:nvPr>
        </p:nvSpPr>
        <p:spPr/>
        <p:txBody>
          <a:bodyPr/>
          <a:lstStyle/>
          <a:p>
            <a:fld id="{B33F7469-D28B-482F-B1B6-3B8E7CF51519}" type="slidenum">
              <a:rPr lang="zh-CN" altLang="en-US" smtClean="0"/>
              <a:pPr/>
              <a:t>21</a:t>
            </a:fld>
            <a:endParaRPr lang="zh-CN" altLang="en-US" dirty="0"/>
          </a:p>
        </p:txBody>
      </p:sp>
      <p:sp>
        <p:nvSpPr>
          <p:cNvPr id="5" name="内容占位符 4">
            <a:extLst>
              <a:ext uri="{FF2B5EF4-FFF2-40B4-BE49-F238E27FC236}">
                <a16:creationId xmlns:a16="http://schemas.microsoft.com/office/drawing/2014/main" id="{28F544ED-C2A6-465E-B42D-817B7E58C9E1}"/>
              </a:ext>
            </a:extLst>
          </p:cNvPr>
          <p:cNvSpPr>
            <a:spLocks noGrp="1"/>
          </p:cNvSpPr>
          <p:nvPr>
            <p:ph sz="quarter" idx="13"/>
          </p:nvPr>
        </p:nvSpPr>
        <p:spPr/>
        <p:txBody>
          <a:bodyPr/>
          <a:lstStyle/>
          <a:p>
            <a:r>
              <a:rPr lang="en-US" altLang="zh-CN" dirty="0"/>
              <a:t>Sort all entities of {(v</a:t>
            </a:r>
            <a:r>
              <a:rPr lang="en-US" altLang="zh-CN" baseline="-25000" dirty="0"/>
              <a:t>i</a:t>
            </a:r>
            <a:r>
              <a:rPr lang="en-US" altLang="zh-CN" baseline="30000" dirty="0"/>
              <a:t>(j)</a:t>
            </a:r>
            <a:r>
              <a:rPr lang="en-US" altLang="zh-CN" dirty="0"/>
              <a:t>, p</a:t>
            </a:r>
            <a:r>
              <a:rPr lang="en-US" altLang="zh-CN" baseline="-25000" dirty="0"/>
              <a:t>i</a:t>
            </a:r>
            <a:r>
              <a:rPr lang="en-US" altLang="zh-CN" baseline="30000" dirty="0"/>
              <a:t>(j)</a:t>
            </a:r>
            <a:r>
              <a:rPr lang="en-US" altLang="zh-CN" dirty="0"/>
              <a:t>)} with descending utilities</a:t>
            </a:r>
          </a:p>
          <a:p>
            <a:r>
              <a:rPr lang="en-US" altLang="zh-CN" dirty="0"/>
              <a:t>For any prefix length K of this sequence</a:t>
            </a:r>
          </a:p>
          <a:p>
            <a:pPr lvl="1"/>
            <a:r>
              <a:rPr lang="en-US" altLang="zh-CN" dirty="0"/>
              <a:t>Insert the K-</a:t>
            </a:r>
            <a:r>
              <a:rPr lang="en-US" altLang="zh-CN" dirty="0" err="1"/>
              <a:t>th</a:t>
            </a:r>
            <a:r>
              <a:rPr lang="en-US" altLang="zh-CN" dirty="0"/>
              <a:t> entity in a min-price heap</a:t>
            </a:r>
          </a:p>
          <a:p>
            <a:pPr lvl="1"/>
            <a:r>
              <a:rPr lang="en-US" altLang="zh-CN" dirty="0"/>
              <a:t>Let </a:t>
            </a:r>
            <a:r>
              <a:rPr lang="en-US" altLang="zh-CN" dirty="0" err="1"/>
              <a:t>S</a:t>
            </a:r>
            <a:r>
              <a:rPr lang="en-US" altLang="zh-CN" baseline="-25000" dirty="0" err="1"/>
              <a:t>i,K</a:t>
            </a:r>
            <a:r>
              <a:rPr lang="en-US" altLang="zh-CN" dirty="0"/>
              <a:t> be the sum of probability of the </a:t>
            </a:r>
            <a:r>
              <a:rPr lang="en-US" altLang="zh-CN" dirty="0" err="1"/>
              <a:t>i-th</a:t>
            </a:r>
            <a:r>
              <a:rPr lang="en-US" altLang="zh-CN" dirty="0"/>
              <a:t> item at length K</a:t>
            </a:r>
          </a:p>
          <a:p>
            <a:pPr lvl="1"/>
            <a:r>
              <a:rPr lang="en-US" altLang="zh-CN" dirty="0"/>
              <a:t>Let T</a:t>
            </a:r>
            <a:r>
              <a:rPr lang="en-US" altLang="zh-CN" baseline="-25000" dirty="0"/>
              <a:t>K</a:t>
            </a:r>
            <a:r>
              <a:rPr lang="en-US" altLang="zh-CN" dirty="0"/>
              <a:t> be max</a:t>
            </a:r>
            <a:r>
              <a:rPr lang="en-US" altLang="zh-CN" baseline="-25000" dirty="0"/>
              <a:t>i</a:t>
            </a:r>
            <a:r>
              <a:rPr lang="en-US" altLang="zh-CN" dirty="0"/>
              <a:t>{</a:t>
            </a:r>
            <a:r>
              <a:rPr lang="en-US" altLang="zh-CN" dirty="0" err="1"/>
              <a:t>S</a:t>
            </a:r>
            <a:r>
              <a:rPr lang="en-US" altLang="zh-CN" baseline="-25000" dirty="0" err="1"/>
              <a:t>i,K</a:t>
            </a:r>
            <a:r>
              <a:rPr lang="en-US" altLang="zh-CN" dirty="0"/>
              <a:t>} at length K</a:t>
            </a:r>
          </a:p>
          <a:p>
            <a:pPr lvl="1"/>
            <a:r>
              <a:rPr lang="en-US" altLang="zh-CN" dirty="0"/>
              <a:t>consume T</a:t>
            </a:r>
            <a:r>
              <a:rPr lang="en-US" altLang="zh-CN" baseline="-25000" dirty="0"/>
              <a:t>k</a:t>
            </a:r>
            <a:r>
              <a:rPr lang="en-US" altLang="zh-CN" dirty="0"/>
              <a:t>–T</a:t>
            </a:r>
            <a:r>
              <a:rPr lang="en-US" altLang="zh-CN" baseline="-25000" dirty="0"/>
              <a:t>k-1</a:t>
            </a:r>
            <a:r>
              <a:rPr lang="en-US" altLang="zh-CN" dirty="0"/>
              <a:t> probability of the heap top;   and pop it when its p</a:t>
            </a:r>
            <a:r>
              <a:rPr lang="en-US" altLang="zh-CN" baseline="-25000" dirty="0"/>
              <a:t>i</a:t>
            </a:r>
            <a:r>
              <a:rPr lang="en-US" altLang="zh-CN" baseline="30000" dirty="0"/>
              <a:t>(j)</a:t>
            </a:r>
            <a:r>
              <a:rPr lang="en-US" altLang="zh-CN" dirty="0"/>
              <a:t> becomes zero</a:t>
            </a:r>
          </a:p>
          <a:p>
            <a:pPr lvl="2"/>
            <a:r>
              <a:rPr lang="en-US" altLang="zh-CN" dirty="0"/>
              <a:t>It is guaranteed that we can construct a legal correlation with this item having the maximal utility at the current case</a:t>
            </a:r>
          </a:p>
          <a:p>
            <a:pPr lvl="1"/>
            <a:r>
              <a:rPr lang="en-US" altLang="zh-CN" dirty="0"/>
              <a:t>Process until T</a:t>
            </a:r>
            <a:r>
              <a:rPr lang="en-US" altLang="zh-CN" baseline="-25000" dirty="0"/>
              <a:t>k</a:t>
            </a:r>
            <a:r>
              <a:rPr lang="en-US" altLang="zh-CN" dirty="0"/>
              <a:t>=1</a:t>
            </a:r>
          </a:p>
          <a:p>
            <a:pPr lvl="1"/>
            <a:endParaRPr lang="en-US" altLang="zh-CN" dirty="0"/>
          </a:p>
          <a:p>
            <a:pPr lvl="1"/>
            <a:endParaRPr lang="zh-CN" altLang="en-US" dirty="0"/>
          </a:p>
        </p:txBody>
      </p:sp>
    </p:spTree>
    <p:extLst>
      <p:ext uri="{BB962C8B-B14F-4D97-AF65-F5344CB8AC3E}">
        <p14:creationId xmlns:p14="http://schemas.microsoft.com/office/powerpoint/2010/main" val="125433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E36C-8843-AA4C-8C14-DDD682F61A13}"/>
              </a:ext>
            </a:extLst>
          </p:cNvPr>
          <p:cNvSpPr>
            <a:spLocks noGrp="1"/>
          </p:cNvSpPr>
          <p:nvPr>
            <p:ph type="title"/>
          </p:nvPr>
        </p:nvSpPr>
        <p:spPr/>
        <p:txBody>
          <a:bodyPr/>
          <a:lstStyle/>
          <a:p>
            <a:r>
              <a:rPr lang="en-US" altLang="zh-CN" dirty="0"/>
              <a:t>Problem H: Segment											Statement</a:t>
            </a:r>
            <a:endParaRPr lang="zh-CN" altLang="en-US" dirty="0"/>
          </a:p>
        </p:txBody>
      </p:sp>
      <p:sp>
        <p:nvSpPr>
          <p:cNvPr id="6" name="灯片编号占位符 3">
            <a:extLst>
              <a:ext uri="{FF2B5EF4-FFF2-40B4-BE49-F238E27FC236}">
                <a16:creationId xmlns:a16="http://schemas.microsoft.com/office/drawing/2014/main" id="{BBCF8EB0-382D-4B77-98D9-CAB7D990BEAA}"/>
              </a:ext>
            </a:extLst>
          </p:cNvPr>
          <p:cNvSpPr>
            <a:spLocks noGrp="1"/>
          </p:cNvSpPr>
          <p:nvPr>
            <p:ph type="sldNum" sz="quarter" idx="12"/>
          </p:nvPr>
        </p:nvSpPr>
        <p:spPr/>
        <p:txBody>
          <a:bodyPr/>
          <a:lstStyle/>
          <a:p>
            <a:fld id="{B33F7469-D28B-482F-B1B6-3B8E7CF51519}"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B777DD-1DD6-C747-93C5-CC72E80EC085}"/>
                  </a:ext>
                </a:extLst>
              </p:cNvPr>
              <p:cNvSpPr>
                <a:spLocks noGrp="1"/>
              </p:cNvSpPr>
              <p:nvPr>
                <p:ph sz="quarter" idx="13"/>
              </p:nvPr>
            </p:nvSpPr>
            <p:spPr/>
            <p:txBody>
              <a:bodyPr>
                <a:normAutofit lnSpcReduction="10000"/>
              </a:bodyPr>
              <a:lstStyle/>
              <a:p>
                <a:r>
                  <a:rPr lang="en-US" altLang="zh-CN" dirty="0"/>
                  <a:t>An array A of length n</a:t>
                </a:r>
              </a:p>
              <a:p>
                <a:r>
                  <a:rPr lang="en-US" altLang="zh-CN" dirty="0"/>
                  <a:t>Query: find</a:t>
                </a:r>
                <a:r>
                  <a:rPr lang="zh-CN" altLang="en-US" dirty="0"/>
                  <a:t> </a:t>
                </a:r>
                <a:r>
                  <a:rPr lang="en-US" altLang="zh-CN" dirty="0"/>
                  <a:t>the</a:t>
                </a:r>
                <a:r>
                  <a:rPr lang="zh-CN" altLang="en-US" dirty="0"/>
                  <a:t> </a:t>
                </a:r>
                <a:r>
                  <a:rPr lang="en-US" altLang="zh-CN" dirty="0"/>
                  <a:t>longest</a:t>
                </a:r>
                <a:r>
                  <a:rPr lang="zh-CN" altLang="en-US" dirty="0"/>
                  <a:t> </a:t>
                </a:r>
                <a:r>
                  <a:rPr lang="en-US" altLang="zh-CN" dirty="0"/>
                  <a:t>“loose” segment</a:t>
                </a:r>
                <a:r>
                  <a:rPr lang="zh-CN" altLang="en-US" dirty="0"/>
                  <a:t> </a:t>
                </a:r>
                <a:r>
                  <a:rPr lang="en-US" altLang="zh-CN" dirty="0"/>
                  <a:t>S</a:t>
                </a:r>
                <a:r>
                  <a:rPr lang="zh-CN" altLang="en-US" dirty="0"/>
                  <a:t> </a:t>
                </a:r>
                <a:r>
                  <a:rPr lang="en-US" altLang="zh-CN" dirty="0"/>
                  <a:t>in A, such</a:t>
                </a:r>
                <a:r>
                  <a:rPr lang="zh-CN" altLang="en-US" dirty="0"/>
                  <a:t> </a:t>
                </a:r>
                <a:r>
                  <a:rPr lang="en-US" altLang="zh-CN" dirty="0"/>
                  <a:t>that</a:t>
                </a:r>
              </a:p>
              <a:p>
                <a:pPr lvl="1"/>
                <a:r>
                  <a:rPr lang="en-US" altLang="zh-CN" dirty="0"/>
                  <a:t>min(S)</a:t>
                </a:r>
                <a:r>
                  <a:rPr lang="zh-CN" altLang="en-US" dirty="0"/>
                  <a:t> </a:t>
                </a:r>
                <a:r>
                  <a:rPr lang="en-US" altLang="zh-CN" dirty="0"/>
                  <a:t>+</a:t>
                </a:r>
                <a:r>
                  <a:rPr lang="zh-CN" altLang="en-US" dirty="0"/>
                  <a:t> </a:t>
                </a:r>
                <a:r>
                  <a:rPr lang="en-US" altLang="zh-CN" dirty="0"/>
                  <a:t>max(S)</a:t>
                </a:r>
                <a:r>
                  <a:rPr lang="zh-CN" altLang="en-US" dirty="0"/>
                  <a:t> </a:t>
                </a:r>
                <a:r>
                  <a:rPr lang="en-US" altLang="zh-CN" dirty="0"/>
                  <a:t>&gt;</a:t>
                </a:r>
                <a:r>
                  <a:rPr lang="zh-CN" altLang="en-US" dirty="0"/>
                  <a:t> </a:t>
                </a:r>
                <a:r>
                  <a:rPr lang="en-US" altLang="zh-CN" dirty="0" err="1"/>
                  <a:t>len</a:t>
                </a:r>
                <a:r>
                  <a:rPr lang="en-US" altLang="zh-CN" dirty="0"/>
                  <a:t>(S)</a:t>
                </a:r>
              </a:p>
              <a:p>
                <a:r>
                  <a:rPr lang="en-US" altLang="zh-CN" dirty="0"/>
                  <a:t>Operation: change the array in m turns</a:t>
                </a:r>
              </a:p>
              <a:p>
                <a:pPr lvl="1"/>
                <a:r>
                  <a:rPr lang="en-US" altLang="zh-CN" dirty="0"/>
                  <a:t>In each turn, k pairs of elements are swapped</a:t>
                </a:r>
              </a:p>
              <a:p>
                <a:pPr lvl="1"/>
                <a:r>
                  <a:rPr lang="en-US" altLang="zh-CN" dirty="0"/>
                  <a:t>Perform query on the resulting A at the end of each turn</a:t>
                </a:r>
              </a:p>
              <a:p>
                <a:endParaRPr lang="en-US" altLang="zh-CN" dirty="0"/>
              </a:p>
              <a:p>
                <a:r>
                  <a:rPr lang="en-US" altLang="zh-CN" dirty="0"/>
                  <a:t>Require:</a:t>
                </a:r>
                <a:r>
                  <a:rPr lang="zh-CN" altLang="en-US" dirty="0"/>
                  <a:t> </a:t>
                </a:r>
                <a:r>
                  <a:rPr lang="en-US" altLang="zh-CN" dirty="0"/>
                  <a:t>Linear</a:t>
                </a:r>
                <a:r>
                  <a:rPr lang="zh-CN" altLang="en-US" dirty="0"/>
                  <a:t> </a:t>
                </a:r>
                <a:r>
                  <a:rPr lang="en-US" altLang="zh-CN" dirty="0"/>
                  <a:t>time</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≤30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i="1">
                            <a:latin typeface="Cambria Math" panose="02040503050406030204" pitchFamily="18" charset="0"/>
                            <a:ea typeface="Cambria Math" panose="02040503050406030204" pitchFamily="18" charset="0"/>
                          </a:rPr>
                          <m:t>6</m:t>
                        </m:r>
                      </m:sup>
                    </m:sSup>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AB777DD-1DD6-C747-93C5-CC72E80EC085}"/>
                  </a:ext>
                </a:extLst>
              </p:cNvPr>
              <p:cNvSpPr>
                <a:spLocks noGrp="1" noRot="1" noChangeAspect="1" noMove="1" noResize="1" noEditPoints="1" noAdjustHandles="1" noChangeArrowheads="1" noChangeShapeType="1" noTextEdit="1"/>
              </p:cNvSpPr>
              <p:nvPr>
                <p:ph sz="quarter" idx="13"/>
              </p:nvPr>
            </p:nvSpPr>
            <p:spPr>
              <a:blipFill>
                <a:blip r:embed="rId2"/>
                <a:stretch>
                  <a:fillRect l="-757" t="-1759" b="-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27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7E36C-8843-AA4C-8C14-DDD682F61A13}"/>
              </a:ext>
            </a:extLst>
          </p:cNvPr>
          <p:cNvSpPr>
            <a:spLocks noGrp="1"/>
          </p:cNvSpPr>
          <p:nvPr>
            <p:ph type="title"/>
          </p:nvPr>
        </p:nvSpPr>
        <p:spPr/>
        <p:txBody>
          <a:bodyPr/>
          <a:lstStyle/>
          <a:p>
            <a:r>
              <a:rPr lang="en-US" altLang="zh-CN" dirty="0"/>
              <a:t>Problem H: Segment												Solution</a:t>
            </a:r>
            <a:endParaRPr lang="zh-CN" altLang="en-US" dirty="0"/>
          </a:p>
        </p:txBody>
      </p:sp>
      <p:sp>
        <p:nvSpPr>
          <p:cNvPr id="6" name="灯片编号占位符 3">
            <a:extLst>
              <a:ext uri="{FF2B5EF4-FFF2-40B4-BE49-F238E27FC236}">
                <a16:creationId xmlns:a16="http://schemas.microsoft.com/office/drawing/2014/main" id="{234F4BB2-48F1-477A-99D6-E9B415816C87}"/>
              </a:ext>
            </a:extLst>
          </p:cNvPr>
          <p:cNvSpPr>
            <a:spLocks noGrp="1"/>
          </p:cNvSpPr>
          <p:nvPr>
            <p:ph type="sldNum" sz="quarter" idx="12"/>
          </p:nvPr>
        </p:nvSpPr>
        <p:spPr/>
        <p:txBody>
          <a:bodyPr/>
          <a:lstStyle/>
          <a:p>
            <a:fld id="{B33F7469-D28B-482F-B1B6-3B8E7CF51519}" type="slidenum">
              <a:rPr lang="zh-CN" altLang="en-US" smtClean="0"/>
              <a:pPr/>
              <a:t>23</a:t>
            </a:fld>
            <a:endParaRPr lang="zh-CN" altLang="en-US" dirty="0"/>
          </a:p>
        </p:txBody>
      </p:sp>
      <p:sp>
        <p:nvSpPr>
          <p:cNvPr id="3" name="内容占位符 2">
            <a:extLst>
              <a:ext uri="{FF2B5EF4-FFF2-40B4-BE49-F238E27FC236}">
                <a16:creationId xmlns:a16="http://schemas.microsoft.com/office/drawing/2014/main" id="{AAB777DD-1DD6-C747-93C5-CC72E80EC085}"/>
              </a:ext>
            </a:extLst>
          </p:cNvPr>
          <p:cNvSpPr>
            <a:spLocks noGrp="1"/>
          </p:cNvSpPr>
          <p:nvPr>
            <p:ph sz="quarter" idx="13"/>
          </p:nvPr>
        </p:nvSpPr>
        <p:spPr/>
        <p:txBody>
          <a:bodyPr>
            <a:normAutofit/>
          </a:bodyPr>
          <a:lstStyle/>
          <a:p>
            <a:r>
              <a:rPr lang="en-US" altLang="zh-CN" dirty="0"/>
              <a:t>Cartesian Tree</a:t>
            </a:r>
          </a:p>
          <a:p>
            <a:pPr lvl="1"/>
            <a:r>
              <a:rPr lang="en-US" altLang="zh-CN" dirty="0"/>
              <a:t>Capable of maintaining a list of (index, weight)</a:t>
            </a:r>
          </a:p>
          <a:p>
            <a:pPr lvl="1"/>
            <a:r>
              <a:rPr lang="en-US" altLang="zh-CN" dirty="0"/>
              <a:t>An in-order traversal gives the node list with ordered indices</a:t>
            </a:r>
          </a:p>
          <a:p>
            <a:pPr lvl="1"/>
            <a:r>
              <a:rPr lang="en-US" altLang="zh-CN" dirty="0"/>
              <a:t>The weight satisfy the heap property (with min-weight at the root)</a:t>
            </a:r>
          </a:p>
          <a:p>
            <a:r>
              <a:rPr lang="en-US" altLang="zh-CN" dirty="0"/>
              <a:t>For</a:t>
            </a:r>
            <a:r>
              <a:rPr lang="zh-CN" altLang="en-US" dirty="0"/>
              <a:t> </a:t>
            </a:r>
            <a:r>
              <a:rPr lang="en-US" altLang="zh-CN" dirty="0"/>
              <a:t>each</a:t>
            </a:r>
            <a:r>
              <a:rPr lang="zh-CN" altLang="en-US" dirty="0"/>
              <a:t> </a:t>
            </a:r>
            <a:r>
              <a:rPr lang="en-US" altLang="zh-CN" dirty="0"/>
              <a:t>subtree,</a:t>
            </a:r>
            <a:r>
              <a:rPr lang="zh-CN" altLang="en-US" dirty="0"/>
              <a:t> </a:t>
            </a:r>
            <a:r>
              <a:rPr lang="en-US" altLang="zh-CN" dirty="0"/>
              <a:t>maintain</a:t>
            </a:r>
          </a:p>
          <a:p>
            <a:pPr lvl="1"/>
            <a:r>
              <a:rPr lang="en-US" altLang="zh-CN" dirty="0" err="1"/>
              <a:t>T.len</a:t>
            </a:r>
            <a:r>
              <a:rPr lang="en-US" altLang="zh-CN" dirty="0"/>
              <a:t> = length of the longest</a:t>
            </a:r>
            <a:r>
              <a:rPr lang="zh-CN" altLang="en-US" dirty="0"/>
              <a:t> </a:t>
            </a:r>
            <a:r>
              <a:rPr lang="en-US" altLang="zh-CN" dirty="0"/>
              <a:t>loose</a:t>
            </a:r>
            <a:r>
              <a:rPr lang="zh-CN" altLang="en-US" dirty="0"/>
              <a:t> </a:t>
            </a:r>
            <a:r>
              <a:rPr lang="en-US" altLang="zh-CN" dirty="0"/>
              <a:t>segment</a:t>
            </a:r>
          </a:p>
          <a:p>
            <a:pPr lvl="1"/>
            <a:r>
              <a:rPr lang="en-US" altLang="zh-CN" dirty="0" err="1"/>
              <a:t>T.size</a:t>
            </a:r>
            <a:r>
              <a:rPr lang="en-US" altLang="zh-CN" dirty="0"/>
              <a:t> = size of the subtree</a:t>
            </a:r>
          </a:p>
          <a:p>
            <a:pPr lvl="1"/>
            <a:r>
              <a:rPr lang="en-US" altLang="zh-CN" dirty="0" err="1"/>
              <a:t>T.max</a:t>
            </a:r>
            <a:r>
              <a:rPr lang="en-US" altLang="zh-CN" dirty="0"/>
              <a:t> = maximal value in this subtree</a:t>
            </a:r>
          </a:p>
          <a:p>
            <a:endParaRPr lang="en-US" altLang="zh-CN" dirty="0"/>
          </a:p>
          <a:p>
            <a:endParaRPr lang="en-US" altLang="zh-CN" dirty="0"/>
          </a:p>
          <a:p>
            <a:endParaRPr lang="en-US" altLang="zh-CN" dirty="0"/>
          </a:p>
        </p:txBody>
      </p:sp>
      <p:sp>
        <p:nvSpPr>
          <p:cNvPr id="4" name="内容占位符 3">
            <a:extLst>
              <a:ext uri="{FF2B5EF4-FFF2-40B4-BE49-F238E27FC236}">
                <a16:creationId xmlns:a16="http://schemas.microsoft.com/office/drawing/2014/main" id="{C438BC88-2DC9-4649-92E9-238180298120}"/>
              </a:ext>
            </a:extLst>
          </p:cNvPr>
          <p:cNvSpPr>
            <a:spLocks noGrp="1"/>
          </p:cNvSpPr>
          <p:nvPr>
            <p:ph sz="quarter" idx="14"/>
          </p:nvPr>
        </p:nvSpPr>
        <p:spPr/>
        <p:txBody>
          <a:bodyPr/>
          <a:lstStyle/>
          <a:p>
            <a:r>
              <a:rPr lang="en-US" altLang="zh-CN" dirty="0"/>
              <a:t>DP on the Cartesian tree</a:t>
            </a:r>
          </a:p>
          <a:p>
            <a:pPr lvl="1"/>
            <a:r>
              <a:rPr lang="en-US" altLang="zh-CN" dirty="0"/>
              <a:t>Merge</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two</a:t>
            </a:r>
            <a:r>
              <a:rPr lang="zh-CN" altLang="en-US" dirty="0"/>
              <a:t> </a:t>
            </a:r>
            <a:r>
              <a:rPr lang="en-US" altLang="zh-CN" dirty="0"/>
              <a:t>lists</a:t>
            </a:r>
            <a:r>
              <a:rPr lang="zh-CN" altLang="en-US" dirty="0"/>
              <a:t> </a:t>
            </a:r>
            <a:r>
              <a:rPr lang="en-US" altLang="zh-CN" dirty="0"/>
              <a:t>A,B</a:t>
            </a:r>
            <a:r>
              <a:rPr lang="zh-CN" altLang="en-US" dirty="0"/>
              <a:t> </a:t>
            </a:r>
            <a:r>
              <a:rPr lang="en-US" altLang="zh-CN" dirty="0"/>
              <a:t>into</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A+[a]+B</a:t>
            </a:r>
          </a:p>
          <a:p>
            <a:pPr lvl="2"/>
            <a:r>
              <a:rPr lang="en-US" altLang="zh-CN" dirty="0"/>
              <a:t>a</a:t>
            </a:r>
            <a:r>
              <a:rPr lang="zh-CN" altLang="en-US" dirty="0"/>
              <a:t> </a:t>
            </a:r>
            <a:r>
              <a:rPr lang="en-US" altLang="zh-CN" dirty="0"/>
              <a:t>is</a:t>
            </a:r>
            <a:r>
              <a:rPr lang="zh-CN" altLang="en-US" dirty="0"/>
              <a:t> </a:t>
            </a:r>
            <a:r>
              <a:rPr lang="en-US" altLang="zh-CN" dirty="0"/>
              <a:t>guaranteed</a:t>
            </a:r>
            <a:r>
              <a:rPr lang="zh-CN" altLang="en-US" dirty="0"/>
              <a:t> </a:t>
            </a:r>
            <a:r>
              <a:rPr lang="en-US" altLang="zh-CN" dirty="0"/>
              <a:t>to</a:t>
            </a:r>
            <a:r>
              <a:rPr lang="zh-CN" altLang="en-US" dirty="0"/>
              <a:t> </a:t>
            </a:r>
            <a:r>
              <a:rPr lang="en-US" altLang="zh-CN" dirty="0"/>
              <a:t>be</a:t>
            </a:r>
            <a:r>
              <a:rPr lang="zh-CN" altLang="en-US" dirty="0"/>
              <a:t> </a:t>
            </a:r>
            <a:r>
              <a:rPr lang="en-US" altLang="zh-CN" dirty="0"/>
              <a:t>smaller</a:t>
            </a:r>
            <a:r>
              <a:rPr lang="zh-CN" altLang="en-US" dirty="0"/>
              <a:t> </a:t>
            </a:r>
            <a:r>
              <a:rPr lang="en-US" altLang="zh-CN" dirty="0"/>
              <a:t>than</a:t>
            </a:r>
            <a:r>
              <a:rPr lang="zh-CN" altLang="en-US" dirty="0"/>
              <a:t> </a:t>
            </a:r>
            <a:r>
              <a:rPr lang="en-US" altLang="zh-CN" dirty="0"/>
              <a:t>min(min</a:t>
            </a:r>
            <a:r>
              <a:rPr lang="zh-CN" altLang="en-US" dirty="0"/>
              <a:t> </a:t>
            </a:r>
            <a:r>
              <a:rPr lang="en-US" altLang="zh-CN" dirty="0"/>
              <a:t>A,</a:t>
            </a:r>
            <a:r>
              <a:rPr lang="zh-CN" altLang="en-US" dirty="0"/>
              <a:t> </a:t>
            </a:r>
            <a:r>
              <a:rPr lang="en-US" altLang="zh-CN" dirty="0"/>
              <a:t>min</a:t>
            </a:r>
            <a:r>
              <a:rPr lang="zh-CN" altLang="en-US" dirty="0"/>
              <a:t> </a:t>
            </a:r>
            <a:r>
              <a:rPr lang="en-US" altLang="zh-CN" dirty="0"/>
              <a:t>B)</a:t>
            </a:r>
          </a:p>
          <a:p>
            <a:pPr lvl="1"/>
            <a:r>
              <a:rPr lang="en-US" altLang="zh-CN" dirty="0"/>
              <a:t>Suppose</a:t>
            </a:r>
            <a:r>
              <a:rPr lang="zh-CN" altLang="en-US" dirty="0"/>
              <a:t> </a:t>
            </a:r>
            <a:r>
              <a:rPr lang="en-US" altLang="zh-CN" dirty="0" err="1"/>
              <a:t>A.max</a:t>
            </a:r>
            <a:r>
              <a:rPr lang="zh-CN" altLang="en-US" dirty="0"/>
              <a:t> </a:t>
            </a:r>
            <a:r>
              <a:rPr lang="en-US" altLang="zh-CN" dirty="0"/>
              <a:t>&lt;</a:t>
            </a:r>
            <a:r>
              <a:rPr lang="zh-CN" altLang="en-US" dirty="0"/>
              <a:t> </a:t>
            </a:r>
            <a:r>
              <a:rPr lang="en-US" altLang="zh-CN" dirty="0" err="1"/>
              <a:t>B.max</a:t>
            </a:r>
            <a:endParaRPr lang="en-US" altLang="zh-CN" dirty="0"/>
          </a:p>
          <a:p>
            <a:pPr lvl="2"/>
            <a:r>
              <a:rPr lang="en-US" altLang="zh-CN" dirty="0"/>
              <a:t>The opposite can be derived similarly</a:t>
            </a:r>
          </a:p>
          <a:p>
            <a:pPr lvl="1"/>
            <a:r>
              <a:rPr lang="en-US" altLang="zh-CN" dirty="0"/>
              <a:t>If</a:t>
            </a:r>
            <a:r>
              <a:rPr lang="zh-CN" altLang="en-US" dirty="0"/>
              <a:t> </a:t>
            </a:r>
            <a:r>
              <a:rPr lang="en-US" altLang="zh-CN" dirty="0"/>
              <a:t>(</a:t>
            </a:r>
            <a:r>
              <a:rPr lang="en-US" altLang="zh-CN" dirty="0" err="1"/>
              <a:t>a+B.max</a:t>
            </a:r>
            <a:r>
              <a:rPr lang="en-US" altLang="zh-CN" dirty="0"/>
              <a:t>–1)&gt;</a:t>
            </a:r>
            <a:r>
              <a:rPr lang="en-US" altLang="zh-CN" dirty="0" err="1"/>
              <a:t>B.len</a:t>
            </a:r>
            <a:r>
              <a:rPr lang="en-US" altLang="zh-CN" dirty="0"/>
              <a:t>,</a:t>
            </a:r>
            <a:r>
              <a:rPr lang="zh-CN" altLang="en-US" dirty="0"/>
              <a:t> </a:t>
            </a:r>
            <a:r>
              <a:rPr lang="en-US" altLang="zh-CN" dirty="0" err="1"/>
              <a:t>ans</a:t>
            </a:r>
            <a:r>
              <a:rPr lang="zh-CN" altLang="en-US" dirty="0"/>
              <a:t> </a:t>
            </a:r>
            <a:r>
              <a:rPr lang="en-US" altLang="zh-CN" dirty="0"/>
              <a:t>=</a:t>
            </a:r>
            <a:r>
              <a:rPr lang="zh-CN" altLang="en-US" dirty="0"/>
              <a:t> </a:t>
            </a:r>
            <a:r>
              <a:rPr lang="en-US" altLang="zh-CN" dirty="0"/>
              <a:t>max(</a:t>
            </a:r>
            <a:r>
              <a:rPr lang="en-US" altLang="zh-CN" dirty="0" err="1"/>
              <a:t>A.ans</a:t>
            </a:r>
            <a:r>
              <a:rPr lang="en-US" altLang="zh-CN" dirty="0"/>
              <a:t>,</a:t>
            </a:r>
            <a:r>
              <a:rPr lang="zh-CN" altLang="en-US" dirty="0"/>
              <a:t> </a:t>
            </a:r>
            <a:r>
              <a:rPr lang="en-US" altLang="zh-CN" dirty="0"/>
              <a:t>1+B.len+min(a+B.max-1-(B.len+1), </a:t>
            </a:r>
            <a:r>
              <a:rPr lang="en-US" altLang="zh-CN" dirty="0" err="1"/>
              <a:t>A.len</a:t>
            </a:r>
            <a:r>
              <a:rPr lang="en-US" altLang="zh-CN" dirty="0"/>
              <a:t>))</a:t>
            </a:r>
          </a:p>
          <a:p>
            <a:pPr lvl="1"/>
            <a:r>
              <a:rPr lang="en-US" altLang="zh-CN" dirty="0"/>
              <a:t>Else</a:t>
            </a:r>
            <a:r>
              <a:rPr lang="zh-CN" altLang="en-US" dirty="0"/>
              <a:t> </a:t>
            </a:r>
            <a:r>
              <a:rPr lang="en-US" altLang="zh-CN" dirty="0" err="1"/>
              <a:t>ans</a:t>
            </a:r>
            <a:r>
              <a:rPr lang="zh-CN" altLang="en-US" dirty="0"/>
              <a:t> </a:t>
            </a:r>
            <a:r>
              <a:rPr lang="en-US" altLang="zh-CN" dirty="0"/>
              <a:t>=</a:t>
            </a:r>
            <a:r>
              <a:rPr lang="zh-CN" altLang="en-US" dirty="0"/>
              <a:t> </a:t>
            </a:r>
            <a:r>
              <a:rPr lang="en-US" altLang="zh-CN" dirty="0"/>
              <a:t>max(</a:t>
            </a:r>
            <a:r>
              <a:rPr lang="en-US" altLang="zh-CN" dirty="0" err="1"/>
              <a:t>A.ans</a:t>
            </a:r>
            <a:r>
              <a:rPr lang="en-US" altLang="zh-CN" dirty="0"/>
              <a:t>,</a:t>
            </a:r>
            <a:r>
              <a:rPr lang="zh-CN" altLang="en-US" dirty="0"/>
              <a:t> </a:t>
            </a:r>
            <a:r>
              <a:rPr lang="en-US" altLang="zh-CN" dirty="0" err="1"/>
              <a:t>B.ans</a:t>
            </a:r>
            <a:r>
              <a:rPr lang="en-US" altLang="zh-CN" dirty="0"/>
              <a:t>)</a:t>
            </a:r>
          </a:p>
          <a:p>
            <a:pPr lvl="2"/>
            <a:r>
              <a:rPr lang="en-US" altLang="zh-CN" dirty="0"/>
              <a:t>Proof</a:t>
            </a:r>
            <a:r>
              <a:rPr lang="zh-CN" altLang="en-US" dirty="0"/>
              <a:t> </a:t>
            </a:r>
            <a:r>
              <a:rPr lang="en-US" altLang="zh-CN" dirty="0"/>
              <a:t>omitted</a:t>
            </a:r>
          </a:p>
        </p:txBody>
      </p:sp>
    </p:spTree>
    <p:extLst>
      <p:ext uri="{BB962C8B-B14F-4D97-AF65-F5344CB8AC3E}">
        <p14:creationId xmlns:p14="http://schemas.microsoft.com/office/powerpoint/2010/main" val="3089736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BDF64-1C16-4555-B5D9-2BCDEED7869A}"/>
              </a:ext>
            </a:extLst>
          </p:cNvPr>
          <p:cNvSpPr>
            <a:spLocks noGrp="1"/>
          </p:cNvSpPr>
          <p:nvPr>
            <p:ph type="title"/>
          </p:nvPr>
        </p:nvSpPr>
        <p:spPr/>
        <p:txBody>
          <a:bodyPr/>
          <a:lstStyle/>
          <a:p>
            <a:r>
              <a:rPr lang="en-US" altLang="zh-CN" dirty="0"/>
              <a:t>Problem I: Color														Statement</a:t>
            </a:r>
            <a:endParaRPr lang="zh-CN" altLang="en-US" dirty="0"/>
          </a:p>
        </p:txBody>
      </p:sp>
      <p:sp>
        <p:nvSpPr>
          <p:cNvPr id="4" name="页脚占位符 3">
            <a:extLst>
              <a:ext uri="{FF2B5EF4-FFF2-40B4-BE49-F238E27FC236}">
                <a16:creationId xmlns:a16="http://schemas.microsoft.com/office/drawing/2014/main" id="{C80ED1D9-4579-4930-B667-2C43EAD740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8F20754-236D-4C20-8C1C-0FBDDE9022A3}"/>
              </a:ext>
            </a:extLst>
          </p:cNvPr>
          <p:cNvSpPr>
            <a:spLocks noGrp="1"/>
          </p:cNvSpPr>
          <p:nvPr>
            <p:ph type="sldNum" sz="quarter" idx="12"/>
          </p:nvPr>
        </p:nvSpPr>
        <p:spPr/>
        <p:txBody>
          <a:bodyPr/>
          <a:lstStyle/>
          <a:p>
            <a:fld id="{5DAF556D-FFEA-2448-8D38-885C025BB495}" type="slidenum">
              <a:rPr kumimoji="1" lang="zh-CN" altLang="en-US" smtClean="0"/>
              <a:t>24</a:t>
            </a:fld>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02F64E-7CCA-413F-9DDF-3C2DEF1053E0}"/>
                  </a:ext>
                </a:extLst>
              </p:cNvPr>
              <p:cNvSpPr>
                <a:spLocks noGrp="1"/>
              </p:cNvSpPr>
              <p:nvPr>
                <p:ph sz="quarter" idx="13"/>
              </p:nvPr>
            </p:nvSpPr>
            <p:spPr/>
            <p:txBody>
              <a:bodyPr>
                <a:normAutofit/>
              </a:bodyPr>
              <a:lstStyle/>
              <a:p>
                <a:r>
                  <a:rPr lang="en-US" altLang="zh-CN" dirty="0"/>
                  <a:t>Given a </a:t>
                </a:r>
                <a:r>
                  <a:rPr lang="en-US" altLang="zh-CN" dirty="0">
                    <a:solidFill>
                      <a:srgbClr val="8C0000"/>
                    </a:solidFill>
                  </a:rPr>
                  <a:t>complete graph</a:t>
                </a:r>
                <a:r>
                  <a:rPr lang="en-US" altLang="zh-CN" dirty="0"/>
                  <a:t> with </a:t>
                </a:r>
                <a14:m>
                  <m:oMath xmlns:m="http://schemas.openxmlformats.org/officeDocument/2006/math">
                    <m:r>
                      <a:rPr lang="en-US" altLang="zh-CN" b="0" i="1" smtClean="0">
                        <a:solidFill>
                          <a:srgbClr val="8C0000"/>
                        </a:solidFill>
                        <a:latin typeface="Cambria Math" panose="02040503050406030204" pitchFamily="18" charset="0"/>
                      </a:rPr>
                      <m:t>𝑛</m:t>
                    </m:r>
                  </m:oMath>
                </a14:m>
                <a:r>
                  <a:rPr lang="en-US" altLang="zh-CN" dirty="0">
                    <a:solidFill>
                      <a:srgbClr val="8C0000"/>
                    </a:solidFill>
                  </a:rPr>
                  <a:t> vertices</a:t>
                </a:r>
                <a:endParaRPr lang="en-US" altLang="zh-CN" dirty="0"/>
              </a:p>
              <a:p>
                <a:pPr lvl="1"/>
                <a:r>
                  <a:rPr lang="en-US" altLang="zh-CN" dirty="0"/>
                  <a:t>Each edge has one of the </a:t>
                </a:r>
                <a14:m>
                  <m:oMath xmlns:m="http://schemas.openxmlformats.org/officeDocument/2006/math">
                    <m:r>
                      <a:rPr lang="en-US" altLang="zh-CN" b="0" i="1" smtClean="0">
                        <a:solidFill>
                          <a:srgbClr val="8C0000"/>
                        </a:solidFill>
                        <a:latin typeface="Cambria Math" panose="02040503050406030204" pitchFamily="18" charset="0"/>
                      </a:rPr>
                      <m:t>𝑚</m:t>
                    </m:r>
                  </m:oMath>
                </a14:m>
                <a:r>
                  <a:rPr lang="en-US" altLang="zh-CN" dirty="0">
                    <a:solidFill>
                      <a:srgbClr val="8C0000"/>
                    </a:solidFill>
                  </a:rPr>
                  <a:t> colors</a:t>
                </a:r>
                <a:endParaRPr lang="en-US" altLang="zh-CN" dirty="0"/>
              </a:p>
              <a:p>
                <a:pPr lvl="1"/>
                <a:r>
                  <a:rPr lang="en-US" altLang="zh-CN" dirty="0"/>
                  <a:t>No two adjacent edges have the same color</a:t>
                </a:r>
              </a:p>
              <a:p>
                <a:r>
                  <a:rPr lang="en-US" altLang="zh-CN" dirty="0"/>
                  <a:t>Check whether we can extend it to a </a:t>
                </a:r>
                <a:r>
                  <a:rPr lang="en-US" altLang="zh-CN" dirty="0">
                    <a:solidFill>
                      <a:srgbClr val="8C0000"/>
                    </a:solidFill>
                  </a:rPr>
                  <a:t>complete graph</a:t>
                </a:r>
                <a:r>
                  <a:rPr lang="en-US" altLang="zh-CN" dirty="0"/>
                  <a:t> with </a:t>
                </a:r>
                <a14:m>
                  <m:oMath xmlns:m="http://schemas.openxmlformats.org/officeDocument/2006/math">
                    <m:r>
                      <a:rPr lang="en-US" altLang="zh-CN" b="0" i="1" smtClean="0">
                        <a:solidFill>
                          <a:srgbClr val="8C0000"/>
                        </a:solidFill>
                        <a:latin typeface="Cambria Math" panose="02040503050406030204" pitchFamily="18" charset="0"/>
                      </a:rPr>
                      <m:t>𝑚</m:t>
                    </m:r>
                    <m:r>
                      <a:rPr lang="en-US" altLang="zh-CN" b="0" i="1" smtClean="0">
                        <a:solidFill>
                          <a:srgbClr val="8C0000"/>
                        </a:solidFill>
                        <a:latin typeface="Cambria Math" panose="02040503050406030204" pitchFamily="18" charset="0"/>
                      </a:rPr>
                      <m:t>+1</m:t>
                    </m:r>
                  </m:oMath>
                </a14:m>
                <a:r>
                  <a:rPr lang="en-US" altLang="zh-CN" dirty="0">
                    <a:solidFill>
                      <a:srgbClr val="8C0000"/>
                    </a:solidFill>
                  </a:rPr>
                  <a:t> edges</a:t>
                </a:r>
              </a:p>
              <a:p>
                <a:endParaRPr lang="en-US" altLang="zh-CN" b="0" i="1" dirty="0">
                  <a:solidFill>
                    <a:srgbClr val="8C0000"/>
                  </a:solidFill>
                  <a:latin typeface="Cambria Math" panose="02040503050406030204" pitchFamily="18" charset="0"/>
                </a:endParaRPr>
              </a:p>
              <a:p>
                <a:r>
                  <a:rPr lang="en-US" altLang="zh-CN" b="0" dirty="0">
                    <a:latin typeface="Cambria Math" panose="02040503050406030204" pitchFamily="18" charset="0"/>
                  </a:rPr>
                  <a:t>Input value ranges</a:t>
                </a: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≤200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≤200</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3" name="内容占位符 2">
                <a:extLst>
                  <a:ext uri="{FF2B5EF4-FFF2-40B4-BE49-F238E27FC236}">
                    <a16:creationId xmlns:a16="http://schemas.microsoft.com/office/drawing/2014/main" id="{DE02F64E-7CCA-413F-9DDF-3C2DEF1053E0}"/>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09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63D4-7BA3-4AFD-9D38-5242F486B227}"/>
              </a:ext>
            </a:extLst>
          </p:cNvPr>
          <p:cNvSpPr>
            <a:spLocks noGrp="1"/>
          </p:cNvSpPr>
          <p:nvPr>
            <p:ph type="title"/>
          </p:nvPr>
        </p:nvSpPr>
        <p:spPr/>
        <p:txBody>
          <a:bodyPr/>
          <a:lstStyle/>
          <a:p>
            <a:r>
              <a:rPr lang="en-US" altLang="zh-CN" dirty="0"/>
              <a:t>Problem I: Color															Solution</a:t>
            </a:r>
            <a:endParaRPr lang="zh-CN" altLang="en-US" dirty="0"/>
          </a:p>
        </p:txBody>
      </p:sp>
      <p:sp>
        <p:nvSpPr>
          <p:cNvPr id="3" name="页脚占位符 2">
            <a:extLst>
              <a:ext uri="{FF2B5EF4-FFF2-40B4-BE49-F238E27FC236}">
                <a16:creationId xmlns:a16="http://schemas.microsoft.com/office/drawing/2014/main" id="{A48C0E44-31F0-4355-964B-FF2A875128A7}"/>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F6BD61B7-BBC7-48B3-A09B-685942B0C0F9}"/>
              </a:ext>
            </a:extLst>
          </p:cNvPr>
          <p:cNvSpPr>
            <a:spLocks noGrp="1"/>
          </p:cNvSpPr>
          <p:nvPr>
            <p:ph type="sldNum" sz="quarter" idx="12"/>
          </p:nvPr>
        </p:nvSpPr>
        <p:spPr/>
        <p:txBody>
          <a:bodyPr/>
          <a:lstStyle/>
          <a:p>
            <a:fld id="{B33F7469-D28B-482F-B1B6-3B8E7CF51519}" type="slidenum">
              <a:rPr lang="zh-CN" altLang="en-US" smtClean="0"/>
              <a:pPr/>
              <a:t>25</a:t>
            </a:fld>
            <a:endParaRPr lang="zh-CN" altLang="en-US" dirty="0"/>
          </a:p>
        </p:txBody>
      </p:sp>
      <p:sp>
        <p:nvSpPr>
          <p:cNvPr id="5" name="内容占位符 4">
            <a:extLst>
              <a:ext uri="{FF2B5EF4-FFF2-40B4-BE49-F238E27FC236}">
                <a16:creationId xmlns:a16="http://schemas.microsoft.com/office/drawing/2014/main" id="{CDAB93F2-8C10-468A-8F50-697505E908EC}"/>
              </a:ext>
            </a:extLst>
          </p:cNvPr>
          <p:cNvSpPr>
            <a:spLocks noGrp="1"/>
          </p:cNvSpPr>
          <p:nvPr>
            <p:ph sz="quarter" idx="13"/>
          </p:nvPr>
        </p:nvSpPr>
        <p:spPr/>
        <p:txBody>
          <a:bodyPr>
            <a:normAutofit fontScale="92500" lnSpcReduction="10000"/>
          </a:bodyPr>
          <a:lstStyle/>
          <a:p>
            <a:r>
              <a:rPr lang="en-US" altLang="zh-CN" dirty="0"/>
              <a:t>Easy cases</a:t>
            </a:r>
          </a:p>
          <a:p>
            <a:pPr lvl="1"/>
            <a:r>
              <a:rPr lang="en-US" altLang="zh-CN" dirty="0"/>
              <a:t>Initial graph contains two adjacent edges with the same color: “NO”</a:t>
            </a:r>
            <a:endParaRPr lang="zh-CN" altLang="en-US" dirty="0"/>
          </a:p>
          <a:p>
            <a:pPr lvl="1"/>
            <a:r>
              <a:rPr lang="en-US" altLang="zh-CN" dirty="0"/>
              <a:t>m is an even number, i.e., (m+1) is an odd number: “NO”</a:t>
            </a:r>
          </a:p>
          <a:p>
            <a:r>
              <a:rPr lang="en-US" altLang="zh-CN" dirty="0"/>
              <a:t>Now we have m family of sets (defined by the coloring)</a:t>
            </a:r>
          </a:p>
          <a:p>
            <a:pPr lvl="1"/>
            <a:r>
              <a:rPr lang="en-US" altLang="zh-CN" dirty="0"/>
              <a:t>Each family contains (m+1)/2 sets and each set contains 0, 1 or 2 vertices (denoted as 0-set, 1-set, 2-set respectively). </a:t>
            </a:r>
          </a:p>
          <a:p>
            <a:pPr lvl="1"/>
            <a:r>
              <a:rPr lang="en-US" altLang="zh-CN" dirty="0"/>
              <a:t>With the first m points given, we can add 1, …, n into the sets.</a:t>
            </a:r>
          </a:p>
          <a:p>
            <a:pPr lvl="1"/>
            <a:r>
              <a:rPr lang="en-US" altLang="zh-CN" dirty="0"/>
              <a:t>If here some family contains greater than (m+1)/2 sets, the answer is “NO”</a:t>
            </a:r>
          </a:p>
          <a:p>
            <a:pPr lvl="1"/>
            <a:r>
              <a:rPr lang="en-US" altLang="zh-CN" dirty="0"/>
              <a:t>Otherwise we will show that the answer is "YES".</a:t>
            </a:r>
          </a:p>
          <a:p>
            <a:r>
              <a:rPr lang="en-US" altLang="zh-CN" dirty="0"/>
              <a:t>To show this, it suffices to show that we can add n+1.</a:t>
            </a:r>
          </a:p>
          <a:p>
            <a:pPr lvl="1"/>
            <a:r>
              <a:rPr lang="en-US" altLang="zh-CN" dirty="0"/>
              <a:t>Consider that we already have n(n-1)/2 “2-sets” and n(m+1-n) “1-sets”.</a:t>
            </a:r>
          </a:p>
          <a:p>
            <a:pPr lvl="1"/>
            <a:r>
              <a:rPr lang="en-US" altLang="zh-CN" dirty="0"/>
              <a:t>Construct a network flow as follows (next slide)</a:t>
            </a:r>
          </a:p>
        </p:txBody>
      </p:sp>
    </p:spTree>
    <p:extLst>
      <p:ext uri="{BB962C8B-B14F-4D97-AF65-F5344CB8AC3E}">
        <p14:creationId xmlns:p14="http://schemas.microsoft.com/office/powerpoint/2010/main" val="149291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B1233-A21E-453A-B6BE-7275E29ADE1B}"/>
              </a:ext>
            </a:extLst>
          </p:cNvPr>
          <p:cNvSpPr>
            <a:spLocks noGrp="1"/>
          </p:cNvSpPr>
          <p:nvPr>
            <p:ph type="title"/>
          </p:nvPr>
        </p:nvSpPr>
        <p:spPr/>
        <p:txBody>
          <a:bodyPr/>
          <a:lstStyle/>
          <a:p>
            <a:r>
              <a:rPr lang="en-US" altLang="zh-CN" dirty="0"/>
              <a:t>Problem I: Color															Solution</a:t>
            </a:r>
            <a:endParaRPr lang="zh-CN" altLang="en-US" dirty="0"/>
          </a:p>
        </p:txBody>
      </p:sp>
      <p:sp>
        <p:nvSpPr>
          <p:cNvPr id="3" name="页脚占位符 2">
            <a:extLst>
              <a:ext uri="{FF2B5EF4-FFF2-40B4-BE49-F238E27FC236}">
                <a16:creationId xmlns:a16="http://schemas.microsoft.com/office/drawing/2014/main" id="{AF2B8A9A-A79B-4BA5-A6C4-BB9F3931F11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87E82745-F762-41B1-B1CE-4AF71CF730D6}"/>
              </a:ext>
            </a:extLst>
          </p:cNvPr>
          <p:cNvSpPr>
            <a:spLocks noGrp="1"/>
          </p:cNvSpPr>
          <p:nvPr>
            <p:ph type="sldNum" sz="quarter" idx="12"/>
          </p:nvPr>
        </p:nvSpPr>
        <p:spPr/>
        <p:txBody>
          <a:bodyPr/>
          <a:lstStyle/>
          <a:p>
            <a:fld id="{B33F7469-D28B-482F-B1B6-3B8E7CF51519}" type="slidenum">
              <a:rPr lang="zh-CN" altLang="en-US" smtClean="0"/>
              <a:pPr/>
              <a:t>26</a:t>
            </a:fld>
            <a:endParaRPr lang="zh-CN" altLang="en-US" dirty="0"/>
          </a:p>
        </p:txBody>
      </p:sp>
      <p:sp>
        <p:nvSpPr>
          <p:cNvPr id="5" name="内容占位符 4">
            <a:extLst>
              <a:ext uri="{FF2B5EF4-FFF2-40B4-BE49-F238E27FC236}">
                <a16:creationId xmlns:a16="http://schemas.microsoft.com/office/drawing/2014/main" id="{633FBF7C-D96A-46E1-845A-21810D6C9AFD}"/>
              </a:ext>
            </a:extLst>
          </p:cNvPr>
          <p:cNvSpPr>
            <a:spLocks noGrp="1"/>
          </p:cNvSpPr>
          <p:nvPr>
            <p:ph sz="quarter" idx="13"/>
          </p:nvPr>
        </p:nvSpPr>
        <p:spPr/>
        <p:txBody>
          <a:bodyPr/>
          <a:lstStyle/>
          <a:p>
            <a:r>
              <a:rPr lang="en-US" altLang="zh-CN" dirty="0"/>
              <a:t>Construct a network flow as follows</a:t>
            </a:r>
          </a:p>
          <a:p>
            <a:pPr lvl="1"/>
            <a:r>
              <a:rPr lang="en-US" altLang="zh-CN" dirty="0"/>
              <a:t>The graph is a bipartite graph with a source S and a sink T.</a:t>
            </a:r>
          </a:p>
          <a:p>
            <a:pPr lvl="1"/>
            <a:r>
              <a:rPr lang="en-US" altLang="zh-CN" dirty="0"/>
              <a:t>The points </a:t>
            </a:r>
            <a:r>
              <a:rPr lang="en-US" altLang="zh-CN" dirty="0">
                <a:solidFill>
                  <a:srgbClr val="8C0000"/>
                </a:solidFill>
              </a:rPr>
              <a:t>on the left</a:t>
            </a:r>
            <a:r>
              <a:rPr lang="en-US" altLang="zh-CN" dirty="0"/>
              <a:t> represents the families and the points </a:t>
            </a:r>
            <a:r>
              <a:rPr lang="en-US" altLang="zh-CN" dirty="0">
                <a:solidFill>
                  <a:srgbClr val="8C0000"/>
                </a:solidFill>
              </a:rPr>
              <a:t>on the right</a:t>
            </a:r>
            <a:r>
              <a:rPr lang="en-US" altLang="zh-CN" dirty="0"/>
              <a:t> represents 0-set and each 1-set we've already have.</a:t>
            </a:r>
          </a:p>
          <a:p>
            <a:pPr lvl="1"/>
            <a:r>
              <a:rPr lang="en-US" altLang="zh-CN" dirty="0"/>
              <a:t>We give each family A an edge (S,A) with capacity 1, give each 1-set {</a:t>
            </a:r>
            <a:r>
              <a:rPr lang="en-US" altLang="zh-CN" dirty="0" err="1"/>
              <a:t>i</a:t>
            </a:r>
            <a:r>
              <a:rPr lang="en-US" altLang="zh-CN" dirty="0"/>
              <a:t>} an edge (</a:t>
            </a:r>
            <a:r>
              <a:rPr lang="en-US" altLang="zh-CN" dirty="0" err="1"/>
              <a:t>i,T</a:t>
            </a:r>
            <a:r>
              <a:rPr lang="en-US" altLang="zh-CN" dirty="0"/>
              <a:t>) with capacity 1 and give the 0-set an edge (0,T) with capacity n-m.</a:t>
            </a:r>
          </a:p>
          <a:p>
            <a:pPr lvl="1"/>
            <a:r>
              <a:rPr lang="en-US" altLang="zh-CN" dirty="0"/>
              <a:t>If family A contains an 1-set or a 0-set a, draw an edge (</a:t>
            </a:r>
            <a:r>
              <a:rPr lang="en-US" altLang="zh-CN" dirty="0" err="1"/>
              <a:t>A,a</a:t>
            </a:r>
            <a:r>
              <a:rPr lang="en-US" altLang="zh-CN" dirty="0"/>
              <a:t>) with capacity 1.</a:t>
            </a:r>
          </a:p>
          <a:p>
            <a:pPr lvl="1"/>
            <a:r>
              <a:rPr lang="en-US" altLang="zh-CN" dirty="0"/>
              <a:t>We can construct a maximal flow by given each edge in A equal flow.</a:t>
            </a:r>
          </a:p>
          <a:p>
            <a:pPr lvl="1"/>
            <a:r>
              <a:rPr lang="en-US" altLang="zh-CN" dirty="0"/>
              <a:t>Thus, we can have an integer maximal flow.</a:t>
            </a:r>
          </a:p>
          <a:p>
            <a:pPr lvl="1"/>
            <a:r>
              <a:rPr lang="en-US" altLang="zh-CN" dirty="0"/>
              <a:t>Then we can extend the graph to m+1 points.</a:t>
            </a:r>
          </a:p>
          <a:p>
            <a:endParaRPr lang="zh-CN" altLang="en-US" dirty="0"/>
          </a:p>
        </p:txBody>
      </p:sp>
    </p:spTree>
    <p:extLst>
      <p:ext uri="{BB962C8B-B14F-4D97-AF65-F5344CB8AC3E}">
        <p14:creationId xmlns:p14="http://schemas.microsoft.com/office/powerpoint/2010/main" val="4256823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A4336-D5E4-4DC1-8E68-507A841BC94F}"/>
              </a:ext>
            </a:extLst>
          </p:cNvPr>
          <p:cNvSpPr>
            <a:spLocks noGrp="1"/>
          </p:cNvSpPr>
          <p:nvPr>
            <p:ph type="title"/>
          </p:nvPr>
        </p:nvSpPr>
        <p:spPr/>
        <p:txBody>
          <a:bodyPr/>
          <a:lstStyle/>
          <a:p>
            <a:r>
              <a:rPr lang="en-US" altLang="zh-CN" dirty="0"/>
              <a:t>Problem J: Horses													Statement</a:t>
            </a:r>
            <a:endParaRPr lang="zh-CN" altLang="en-US" dirty="0"/>
          </a:p>
        </p:txBody>
      </p:sp>
      <p:sp>
        <p:nvSpPr>
          <p:cNvPr id="3" name="页脚占位符 2">
            <a:extLst>
              <a:ext uri="{FF2B5EF4-FFF2-40B4-BE49-F238E27FC236}">
                <a16:creationId xmlns:a16="http://schemas.microsoft.com/office/drawing/2014/main" id="{206B3036-5837-44B6-94E1-E2CCF43967C5}"/>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DAFC6CB-47F2-4B08-B97D-280397AB0F2E}"/>
              </a:ext>
            </a:extLst>
          </p:cNvPr>
          <p:cNvSpPr>
            <a:spLocks noGrp="1"/>
          </p:cNvSpPr>
          <p:nvPr>
            <p:ph type="sldNum" sz="quarter" idx="12"/>
          </p:nvPr>
        </p:nvSpPr>
        <p:spPr/>
        <p:txBody>
          <a:bodyPr/>
          <a:lstStyle/>
          <a:p>
            <a:fld id="{B33F7469-D28B-482F-B1B6-3B8E7CF51519}" type="slidenum">
              <a:rPr lang="zh-CN" altLang="en-US" smtClean="0"/>
              <a:pPr/>
              <a:t>27</a:t>
            </a:fld>
            <a:endParaRPr lang="zh-CN" altLang="en-US" dirty="0"/>
          </a:p>
        </p:txBody>
      </p:sp>
      <p:sp>
        <p:nvSpPr>
          <p:cNvPr id="6" name="内容占位符 5">
            <a:extLst>
              <a:ext uri="{FF2B5EF4-FFF2-40B4-BE49-F238E27FC236}">
                <a16:creationId xmlns:a16="http://schemas.microsoft.com/office/drawing/2014/main" id="{7F366BC3-C1BE-4F37-8D10-62B6C72282BD}"/>
              </a:ext>
            </a:extLst>
          </p:cNvPr>
          <p:cNvSpPr>
            <a:spLocks noGrp="1"/>
          </p:cNvSpPr>
          <p:nvPr>
            <p:ph sz="quarter" idx="13"/>
          </p:nvPr>
        </p:nvSpPr>
        <p:spPr/>
        <p:txBody>
          <a:bodyPr>
            <a:normAutofit/>
          </a:bodyPr>
          <a:lstStyle/>
          <a:p>
            <a:r>
              <a:rPr lang="en-US" altLang="zh-CN" dirty="0"/>
              <a:t>m horses in a queue a (we call a queue “string”)</a:t>
            </a:r>
          </a:p>
          <a:p>
            <a:r>
              <a:rPr lang="en-US" altLang="zh-CN" dirty="0"/>
              <a:t>n subspecies of horses (we call a horse “character”)</a:t>
            </a:r>
          </a:p>
          <a:p>
            <a:pPr lvl="1"/>
            <a:r>
              <a:rPr lang="en-US" altLang="zh-CN" dirty="0"/>
              <a:t>Some are friend subspecies</a:t>
            </a:r>
          </a:p>
          <a:p>
            <a:pPr lvl="1"/>
            <a:r>
              <a:rPr lang="en-US" altLang="zh-CN" dirty="0"/>
              <a:t>Two </a:t>
            </a:r>
            <a:r>
              <a:rPr lang="en-US" altLang="zh-CN" dirty="0">
                <a:solidFill>
                  <a:srgbClr val="8C0000"/>
                </a:solidFill>
              </a:rPr>
              <a:t>adjacent</a:t>
            </a:r>
            <a:r>
              <a:rPr lang="en-US" altLang="zh-CN" dirty="0"/>
              <a:t> horses belong to </a:t>
            </a:r>
            <a:r>
              <a:rPr lang="en-US" altLang="zh-CN" dirty="0">
                <a:solidFill>
                  <a:srgbClr val="8C0000"/>
                </a:solidFill>
              </a:rPr>
              <a:t>friend</a:t>
            </a:r>
            <a:r>
              <a:rPr lang="en-US" altLang="zh-CN" dirty="0"/>
              <a:t> subspecies may swap in the queue</a:t>
            </a:r>
          </a:p>
          <a:p>
            <a:r>
              <a:rPr lang="en-US" altLang="zh-CN" dirty="0"/>
              <a:t>The “equivalence” (we use the symbol ~) of strings</a:t>
            </a:r>
          </a:p>
          <a:p>
            <a:pPr lvl="1"/>
            <a:r>
              <a:rPr lang="en-US" altLang="zh-CN" dirty="0"/>
              <a:t>one can be generated from the other by legal swapping</a:t>
            </a:r>
          </a:p>
          <a:p>
            <a:r>
              <a:rPr lang="en-US" altLang="zh-CN" dirty="0"/>
              <a:t>Find the “minimal-commuter” b of string a</a:t>
            </a:r>
          </a:p>
          <a:p>
            <a:pPr lvl="1"/>
            <a:r>
              <a:rPr lang="en-US" altLang="zh-CN" dirty="0"/>
              <a:t>(commuter) </a:t>
            </a:r>
            <a:r>
              <a:rPr lang="en-US" altLang="zh-CN" dirty="0" err="1"/>
              <a:t>ba</a:t>
            </a:r>
            <a:r>
              <a:rPr lang="en-US" altLang="zh-CN" dirty="0"/>
              <a:t> ~ ab</a:t>
            </a:r>
          </a:p>
          <a:p>
            <a:pPr lvl="1"/>
            <a:r>
              <a:rPr lang="en-US" altLang="zh-CN" dirty="0"/>
              <a:t>(minimal) b=cd does not exist, such that ca ~ ac and da ~ ad</a:t>
            </a:r>
          </a:p>
          <a:p>
            <a:pPr lvl="1"/>
            <a:r>
              <a:rPr lang="en-US" altLang="zh-CN" dirty="0"/>
              <a:t>(minimal) b is lexicographically the least</a:t>
            </a:r>
          </a:p>
          <a:p>
            <a:endParaRPr lang="zh-CN" altLang="en-US" dirty="0"/>
          </a:p>
        </p:txBody>
      </p:sp>
    </p:spTree>
    <p:extLst>
      <p:ext uri="{BB962C8B-B14F-4D97-AF65-F5344CB8AC3E}">
        <p14:creationId xmlns:p14="http://schemas.microsoft.com/office/powerpoint/2010/main" val="3503877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8AD0A-4622-4C30-80E9-746692F2ADAE}"/>
              </a:ext>
            </a:extLst>
          </p:cNvPr>
          <p:cNvSpPr>
            <a:spLocks noGrp="1"/>
          </p:cNvSpPr>
          <p:nvPr>
            <p:ph type="title"/>
          </p:nvPr>
        </p:nvSpPr>
        <p:spPr/>
        <p:txBody>
          <a:bodyPr/>
          <a:lstStyle/>
          <a:p>
            <a:r>
              <a:rPr lang="en-US" altLang="zh-CN" dirty="0"/>
              <a:t>Problem J: Horses															Solution</a:t>
            </a:r>
            <a:endParaRPr lang="zh-CN" altLang="en-US" dirty="0"/>
          </a:p>
        </p:txBody>
      </p:sp>
      <p:sp>
        <p:nvSpPr>
          <p:cNvPr id="3" name="页脚占位符 2">
            <a:extLst>
              <a:ext uri="{FF2B5EF4-FFF2-40B4-BE49-F238E27FC236}">
                <a16:creationId xmlns:a16="http://schemas.microsoft.com/office/drawing/2014/main" id="{991AF397-7B64-4920-879D-4CEE78A36BA0}"/>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9BD0952C-CE9B-45BF-9AF4-EB86657DC294}"/>
              </a:ext>
            </a:extLst>
          </p:cNvPr>
          <p:cNvSpPr>
            <a:spLocks noGrp="1"/>
          </p:cNvSpPr>
          <p:nvPr>
            <p:ph type="sldNum" sz="quarter" idx="12"/>
          </p:nvPr>
        </p:nvSpPr>
        <p:spPr/>
        <p:txBody>
          <a:bodyPr/>
          <a:lstStyle/>
          <a:p>
            <a:fld id="{B33F7469-D28B-482F-B1B6-3B8E7CF51519}" type="slidenum">
              <a:rPr lang="zh-CN" altLang="en-US" smtClean="0"/>
              <a:pPr/>
              <a:t>28</a:t>
            </a:fld>
            <a:endParaRPr lang="zh-CN" altLang="en-US" dirty="0"/>
          </a:p>
        </p:txBody>
      </p:sp>
      <p:sp>
        <p:nvSpPr>
          <p:cNvPr id="5" name="内容占位符 4">
            <a:extLst>
              <a:ext uri="{FF2B5EF4-FFF2-40B4-BE49-F238E27FC236}">
                <a16:creationId xmlns:a16="http://schemas.microsoft.com/office/drawing/2014/main" id="{3D678E1D-9B4E-4DD0-982D-275F3F130A68}"/>
              </a:ext>
            </a:extLst>
          </p:cNvPr>
          <p:cNvSpPr>
            <a:spLocks noGrp="1"/>
          </p:cNvSpPr>
          <p:nvPr>
            <p:ph sz="quarter" idx="13"/>
          </p:nvPr>
        </p:nvSpPr>
        <p:spPr/>
        <p:txBody>
          <a:bodyPr>
            <a:normAutofit/>
          </a:bodyPr>
          <a:lstStyle/>
          <a:p>
            <a:r>
              <a:rPr lang="en-US" altLang="zh-CN" dirty="0"/>
              <a:t>Two kinds of minimal commuters of a</a:t>
            </a:r>
          </a:p>
          <a:p>
            <a:pPr lvl="1"/>
            <a:r>
              <a:rPr lang="en-US" altLang="zh-CN" dirty="0"/>
              <a:t>Case 1: Character that can swap with all characters in a</a:t>
            </a:r>
          </a:p>
          <a:p>
            <a:pPr lvl="1"/>
            <a:r>
              <a:rPr lang="en-US" altLang="zh-CN" dirty="0"/>
              <a:t>Case 2: Ignore characters not in a, the string consists of a single connected component in the complement of the “friend” graph.</a:t>
            </a:r>
          </a:p>
          <a:p>
            <a:r>
              <a:rPr lang="en-US" altLang="zh-CN" dirty="0"/>
              <a:t>We may assume the characters in a are connected in the complement graph.</a:t>
            </a:r>
          </a:p>
          <a:p>
            <a:pPr lvl="1"/>
            <a:r>
              <a:rPr lang="en-US" altLang="zh-CN" dirty="0"/>
              <a:t>Then we can show that if a and b commutes, then the shorter one can be a prefix of the longer one. By induction we have a=</a:t>
            </a:r>
            <a:r>
              <a:rPr lang="en-US" altLang="zh-CN" dirty="0" err="1"/>
              <a:t>c^i</a:t>
            </a:r>
            <a:r>
              <a:rPr lang="en-US" altLang="zh-CN" dirty="0"/>
              <a:t> and b=</a:t>
            </a:r>
            <a:r>
              <a:rPr lang="en-US" altLang="zh-CN" dirty="0" err="1"/>
              <a:t>c^j</a:t>
            </a:r>
            <a:r>
              <a:rPr lang="en-US" altLang="zh-CN" dirty="0"/>
              <a:t>. Here in case 2 we only need to calculate minimal c.</a:t>
            </a:r>
          </a:p>
          <a:p>
            <a:pPr lvl="1"/>
            <a:r>
              <a:rPr lang="en-US" altLang="zh-CN" dirty="0" err="1"/>
              <a:t>Cyclicly</a:t>
            </a:r>
            <a:r>
              <a:rPr lang="en-US" altLang="zh-CN" dirty="0"/>
              <a:t> move the biggest character to the front and calculate the minimal representation by </a:t>
            </a:r>
            <a:r>
              <a:rPr lang="en-US" altLang="zh-CN" dirty="0" err="1"/>
              <a:t>toposort</a:t>
            </a:r>
            <a:r>
              <a:rPr lang="en-US" altLang="zh-CN" dirty="0"/>
              <a:t>.</a:t>
            </a:r>
          </a:p>
          <a:p>
            <a:pPr lvl="1"/>
            <a:r>
              <a:rPr lang="en-US" altLang="zh-CN" dirty="0" err="1"/>
              <a:t>Cyclicly</a:t>
            </a:r>
            <a:r>
              <a:rPr lang="en-US" altLang="zh-CN" dirty="0"/>
              <a:t> move the biggest character to the front again and calculate the minimal representation by </a:t>
            </a:r>
            <a:r>
              <a:rPr lang="en-US" altLang="zh-CN" dirty="0" err="1"/>
              <a:t>toposort</a:t>
            </a:r>
            <a:r>
              <a:rPr lang="en-US" altLang="zh-CN" dirty="0"/>
              <a:t>.</a:t>
            </a:r>
          </a:p>
          <a:p>
            <a:pPr lvl="1"/>
            <a:r>
              <a:rPr lang="en-US" altLang="zh-CN" dirty="0"/>
              <a:t>Then use KMP to calculate the minimal period.</a:t>
            </a:r>
          </a:p>
          <a:p>
            <a:pPr lvl="1"/>
            <a:r>
              <a:rPr lang="en-US" altLang="zh-CN" dirty="0"/>
              <a:t>At last, move c' </a:t>
            </a:r>
            <a:r>
              <a:rPr lang="en-US" altLang="zh-CN" dirty="0" err="1"/>
              <a:t>cyclicly</a:t>
            </a:r>
            <a:r>
              <a:rPr lang="en-US" altLang="zh-CN" dirty="0"/>
              <a:t> back to get c.</a:t>
            </a:r>
          </a:p>
        </p:txBody>
      </p:sp>
    </p:spTree>
    <p:extLst>
      <p:ext uri="{BB962C8B-B14F-4D97-AF65-F5344CB8AC3E}">
        <p14:creationId xmlns:p14="http://schemas.microsoft.com/office/powerpoint/2010/main" val="89882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B10B5712-593A-4681-BE89-72F387600744}"/>
              </a:ext>
            </a:extLst>
          </p:cNvPr>
          <p:cNvSpPr>
            <a:spLocks noGrp="1"/>
          </p:cNvSpPr>
          <p:nvPr>
            <p:ph type="ftr" sz="quarter" idx="11"/>
          </p:nvPr>
        </p:nvSpPr>
        <p:spPr/>
        <p:txBody>
          <a:bodyPr/>
          <a:lstStyle/>
          <a:p>
            <a:endParaRPr lang="zh-CN" altLang="en-US" dirty="0"/>
          </a:p>
        </p:txBody>
      </p:sp>
      <p:sp>
        <p:nvSpPr>
          <p:cNvPr id="6" name="标题 5">
            <a:extLst>
              <a:ext uri="{FF2B5EF4-FFF2-40B4-BE49-F238E27FC236}">
                <a16:creationId xmlns:a16="http://schemas.microsoft.com/office/drawing/2014/main" id="{B3040FA7-5F10-4A4A-AEBA-1F53EC67D12B}"/>
              </a:ext>
            </a:extLst>
          </p:cNvPr>
          <p:cNvSpPr>
            <a:spLocks noGrp="1"/>
          </p:cNvSpPr>
          <p:nvPr>
            <p:ph type="ctrTitle"/>
          </p:nvPr>
        </p:nvSpPr>
        <p:spPr/>
        <p:txBody>
          <a:bodyPr/>
          <a:lstStyle/>
          <a:p>
            <a:r>
              <a:rPr lang="en-US" altLang="zh-CN" dirty="0"/>
              <a:t>Thank you!</a:t>
            </a:r>
            <a:endParaRPr lang="zh-CN" altLang="en-US" dirty="0"/>
          </a:p>
        </p:txBody>
      </p:sp>
      <p:sp>
        <p:nvSpPr>
          <p:cNvPr id="7" name="副标题 6">
            <a:extLst>
              <a:ext uri="{FF2B5EF4-FFF2-40B4-BE49-F238E27FC236}">
                <a16:creationId xmlns:a16="http://schemas.microsoft.com/office/drawing/2014/main" id="{23649FDF-26D3-466D-A98B-B09A3F55ED16}"/>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824778AC-30D7-42F1-9C96-34491DBFF257}"/>
              </a:ext>
            </a:extLst>
          </p:cNvPr>
          <p:cNvSpPr>
            <a:spLocks noGrp="1"/>
          </p:cNvSpPr>
          <p:nvPr>
            <p:ph type="sldNum" sz="quarter" idx="4294967295"/>
          </p:nvPr>
        </p:nvSpPr>
        <p:spPr>
          <a:xfrm>
            <a:off x="0" y="593725"/>
            <a:ext cx="419100" cy="365125"/>
          </a:xfrm>
        </p:spPr>
        <p:txBody>
          <a:bodyPr/>
          <a:lstStyle/>
          <a:p>
            <a:fld id="{B33F7469-D28B-482F-B1B6-3B8E7CF51519}" type="slidenum">
              <a:rPr lang="zh-CN" altLang="en-US" smtClean="0"/>
              <a:pPr/>
              <a:t>29</a:t>
            </a:fld>
            <a:endParaRPr lang="zh-CN" altLang="en-US" dirty="0"/>
          </a:p>
        </p:txBody>
      </p:sp>
    </p:spTree>
    <p:extLst>
      <p:ext uri="{BB962C8B-B14F-4D97-AF65-F5344CB8AC3E}">
        <p14:creationId xmlns:p14="http://schemas.microsoft.com/office/powerpoint/2010/main" val="22190951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97F74-3970-4693-AFDC-6F315EA2622F}"/>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F69C0B95-41A8-4924-8B2B-1CF516B6B147}"/>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309DF201-6667-4290-BE65-1B002BBD68CA}"/>
              </a:ext>
            </a:extLst>
          </p:cNvPr>
          <p:cNvSpPr>
            <a:spLocks noGrp="1"/>
          </p:cNvSpPr>
          <p:nvPr>
            <p:ph type="sldNum" sz="quarter" idx="12"/>
          </p:nvPr>
        </p:nvSpPr>
        <p:spPr/>
        <p:txBody>
          <a:bodyPr/>
          <a:lstStyle/>
          <a:p>
            <a:fld id="{B33F7469-D28B-482F-B1B6-3B8E7CF51519}" type="slidenum">
              <a:rPr lang="zh-CN" altLang="en-US" smtClean="0"/>
              <a:pPr/>
              <a:t>3</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BDB58E22-FB0E-4427-8035-53411ECE5B3A}"/>
                  </a:ext>
                </a:extLst>
              </p:cNvPr>
              <p:cNvSpPr>
                <a:spLocks noGrp="1"/>
              </p:cNvSpPr>
              <p:nvPr>
                <p:ph sz="quarter" idx="13"/>
              </p:nvPr>
            </p:nvSpPr>
            <p:spPr/>
            <p:txBody>
              <a:bodyPr>
                <a:normAutofit fontScale="92500" lnSpcReduction="20000"/>
              </a:bodyPr>
              <a:lstStyle/>
              <a:p>
                <a:r>
                  <a:rPr lang="en-US" altLang="zh-CN" dirty="0"/>
                  <a:t>maximize </a:t>
                </a:r>
                <a14:m>
                  <m:oMath xmlns:m="http://schemas.openxmlformats.org/officeDocument/2006/math">
                    <m:nary>
                      <m:naryPr>
                        <m:chr m:val="∑"/>
                        <m:limLoc m:val="subSup"/>
                        <m:ctrlPr>
                          <a:rPr lang="en-US" altLang="zh-CN" i="1">
                            <a:solidFill>
                              <a:srgbClr val="8C0000"/>
                            </a:solidFill>
                            <a:latin typeface="Cambria Math" panose="02040503050406030204" pitchFamily="18" charset="0"/>
                          </a:rPr>
                        </m:ctrlPr>
                      </m:naryPr>
                      <m:sub>
                        <m:r>
                          <m:rPr>
                            <m:brk m:alnAt="25"/>
                          </m:rPr>
                          <a:rPr lang="en-US" altLang="zh-CN" i="1">
                            <a:solidFill>
                              <a:srgbClr val="8C0000"/>
                            </a:solidFill>
                            <a:latin typeface="Cambria Math" panose="02040503050406030204" pitchFamily="18" charset="0"/>
                          </a:rPr>
                          <m:t>𝑖</m:t>
                        </m:r>
                        <m:r>
                          <a:rPr lang="en-US" altLang="zh-CN" i="1">
                            <a:solidFill>
                              <a:srgbClr val="8C0000"/>
                            </a:solidFill>
                            <a:latin typeface="Cambria Math" panose="02040503050406030204" pitchFamily="18" charset="0"/>
                          </a:rPr>
                          <m:t>=1</m:t>
                        </m:r>
                      </m:sub>
                      <m:sup>
                        <m:r>
                          <a:rPr lang="en-US" altLang="zh-CN" i="1">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e>
                        </m:d>
                      </m:e>
                    </m:nary>
                  </m:oMath>
                </a14:m>
                <a:r>
                  <a:rPr lang="en-US" altLang="zh-CN" dirty="0"/>
                  <a:t> subject to </a:t>
                </a:r>
                <a14:m>
                  <m:oMath xmlns:m="http://schemas.openxmlformats.org/officeDocument/2006/math">
                    <m:nary>
                      <m:naryPr>
                        <m:chr m:val="∑"/>
                        <m:limLoc m:val="subSup"/>
                        <m:ctrlPr>
                          <a:rPr lang="en-US" altLang="zh-CN" i="1">
                            <a:solidFill>
                              <a:srgbClr val="8C0000"/>
                            </a:solidFill>
                            <a:latin typeface="Cambria Math" panose="02040503050406030204" pitchFamily="18" charset="0"/>
                          </a:rPr>
                        </m:ctrlPr>
                      </m:naryPr>
                      <m:sub>
                        <m:r>
                          <m:rPr>
                            <m:brk m:alnAt="25"/>
                          </m:rPr>
                          <a:rPr lang="en-US" altLang="zh-CN" i="1">
                            <a:solidFill>
                              <a:srgbClr val="8C0000"/>
                            </a:solidFill>
                            <a:latin typeface="Cambria Math" panose="02040503050406030204" pitchFamily="18" charset="0"/>
                          </a:rPr>
                          <m:t>𝑖</m:t>
                        </m:r>
                        <m:r>
                          <a:rPr lang="en-US" altLang="zh-CN" i="1">
                            <a:solidFill>
                              <a:srgbClr val="8C0000"/>
                            </a:solidFill>
                            <a:latin typeface="Cambria Math" panose="02040503050406030204" pitchFamily="18" charset="0"/>
                          </a:rPr>
                          <m:t>=1</m:t>
                        </m:r>
                      </m:sub>
                      <m:sup>
                        <m:r>
                          <a:rPr lang="en-US" altLang="zh-CN" i="1">
                            <a:solidFill>
                              <a:srgbClr val="8C0000"/>
                            </a:solidFill>
                            <a:latin typeface="Cambria Math" panose="02040503050406030204" pitchFamily="18" charset="0"/>
                          </a:rPr>
                          <m:t>𝑛</m:t>
                        </m:r>
                      </m:sup>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e>
                    </m:nary>
                    <m:r>
                      <a:rPr lang="en-US" altLang="zh-CN" i="1">
                        <a:solidFill>
                          <a:srgbClr val="8C0000"/>
                        </a:solidFill>
                        <a:latin typeface="Cambria Math" panose="02040503050406030204" pitchFamily="18" charset="0"/>
                      </a:rPr>
                      <m:t>=</m:t>
                    </m:r>
                    <m:r>
                      <a:rPr lang="en-US" altLang="zh-CN" i="1">
                        <a:solidFill>
                          <a:srgbClr val="8C0000"/>
                        </a:solidFill>
                        <a:latin typeface="Cambria Math" panose="02040503050406030204" pitchFamily="18" charset="0"/>
                      </a:rPr>
                      <m:t>𝑀</m:t>
                    </m:r>
                  </m:oMath>
                </a14:m>
                <a:r>
                  <a:rPr lang="en-US" altLang="zh-CN" dirty="0"/>
                  <a:t> and </a:t>
                </a:r>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𝑡</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r>
                          <a:rPr lang="en-US" altLang="zh-CN" b="0" i="1" smtClean="0">
                            <a:solidFill>
                              <a:srgbClr val="8C0000"/>
                            </a:solidFill>
                            <a:latin typeface="Cambria Math" panose="02040503050406030204" pitchFamily="18" charset="0"/>
                          </a:rPr>
                          <m:t>𝑡</m:t>
                        </m:r>
                      </m:e>
                    </m:d>
                    <m:r>
                      <a:rPr lang="en-US" altLang="zh-CN" i="1" smtClean="0">
                        <a:solidFill>
                          <a:srgbClr val="8C0000"/>
                        </a:solidFill>
                        <a:latin typeface="Cambria Math" panose="02040503050406030204" pitchFamily="18" charset="0"/>
                      </a:rPr>
                      <m:t>=</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max</m:t>
                        </m:r>
                      </m:fName>
                      <m:e>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0,</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min</m:t>
                                </m:r>
                              </m:fName>
                              <m:e>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𝑑</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𝑎</m:t>
                                        </m:r>
                                      </m:e>
                                      <m:sub>
                                        <m:r>
                                          <a:rPr lang="en-US" altLang="zh-CN" i="1">
                                            <a:solidFill>
                                              <a:srgbClr val="8C0000"/>
                                            </a:solidFill>
                                            <a:latin typeface="Cambria Math" panose="02040503050406030204" pitchFamily="18" charset="0"/>
                                          </a:rPr>
                                          <m:t>𝑖</m:t>
                                        </m:r>
                                      </m:sub>
                                    </m:sSub>
                                    <m:sSup>
                                      <m:sSupPr>
                                        <m:ctrlPr>
                                          <a:rPr lang="en-US" altLang="zh-CN" i="1">
                                            <a:solidFill>
                                              <a:srgbClr val="8C0000"/>
                                            </a:solidFill>
                                            <a:latin typeface="Cambria Math" panose="02040503050406030204" pitchFamily="18" charset="0"/>
                                          </a:rPr>
                                        </m:ctrlPr>
                                      </m:sSupPr>
                                      <m:e>
                                        <m:r>
                                          <a:rPr lang="en-US" altLang="zh-CN" b="0" i="1" smtClean="0">
                                            <a:solidFill>
                                              <a:srgbClr val="8C0000"/>
                                            </a:solidFill>
                                            <a:latin typeface="Cambria Math" panose="02040503050406030204" pitchFamily="18" charset="0"/>
                                          </a:rPr>
                                          <m:t>𝑡</m:t>
                                        </m:r>
                                      </m:e>
                                      <m:sup>
                                        <m:r>
                                          <a:rPr lang="en-US" altLang="zh-CN" i="1">
                                            <a:solidFill>
                                              <a:srgbClr val="8C0000"/>
                                            </a:solidFill>
                                            <a:latin typeface="Cambria Math" panose="02040503050406030204" pitchFamily="18" charset="0"/>
                                          </a:rPr>
                                          <m:t>2</m:t>
                                        </m:r>
                                      </m:sup>
                                    </m:sSup>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𝑡</m:t>
                                    </m:r>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e>
                                </m:d>
                              </m:e>
                            </m:func>
                          </m:e>
                        </m:d>
                      </m:e>
                    </m:func>
                  </m:oMath>
                </a14:m>
                <a:endParaRPr lang="en-US" altLang="zh-CN" dirty="0"/>
              </a:p>
              <a:p>
                <a:r>
                  <a:rPr lang="en-US" altLang="zh-CN" dirty="0"/>
                  <a:t>Assume K is the number of exams with a</a:t>
                </a:r>
                <a:r>
                  <a:rPr lang="en-US" altLang="zh-CN" baseline="-25000" dirty="0"/>
                  <a:t>i</a:t>
                </a:r>
                <a:r>
                  <a:rPr lang="en-US" altLang="zh-CN" dirty="0"/>
                  <a:t>&gt;0</a:t>
                </a:r>
              </a:p>
              <a:p>
                <a:r>
                  <a:rPr lang="en-US" altLang="zh-CN" dirty="0"/>
                  <a:t>Lemma 1: The optimal answer does not change when we change the function to </a:t>
                </a:r>
                <a14:m>
                  <m:oMath xmlns:m="http://schemas.openxmlformats.org/officeDocument/2006/math">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𝑓</m:t>
                        </m:r>
                      </m:e>
                      <m:sub>
                        <m:r>
                          <a:rPr lang="en-US" altLang="zh-CN" i="1">
                            <a:solidFill>
                              <a:srgbClr val="8C0000"/>
                            </a:solidFill>
                            <a:latin typeface="Cambria Math" panose="02040503050406030204" pitchFamily="18" charset="0"/>
                          </a:rPr>
                          <m:t>𝑖</m:t>
                        </m:r>
                      </m:sub>
                    </m:sSub>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𝑡</m:t>
                        </m:r>
                      </m:e>
                    </m:d>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max</m:t>
                        </m:r>
                      </m:fName>
                      <m:e>
                        <m:d>
                          <m:dPr>
                            <m:ctrlPr>
                              <a:rPr lang="en-US" altLang="zh-CN" i="1">
                                <a:solidFill>
                                  <a:srgbClr val="8C0000"/>
                                </a:solidFill>
                                <a:latin typeface="Cambria Math" panose="02040503050406030204" pitchFamily="18" charset="0"/>
                              </a:rPr>
                            </m:ctrlPr>
                          </m:dPr>
                          <m:e>
                            <m:r>
                              <a:rPr lang="en-US" altLang="zh-CN" i="1">
                                <a:solidFill>
                                  <a:srgbClr val="8C0000"/>
                                </a:solidFill>
                                <a:latin typeface="Cambria Math" panose="02040503050406030204" pitchFamily="18" charset="0"/>
                              </a:rPr>
                              <m:t>0,</m:t>
                            </m:r>
                            <m:func>
                              <m:funcPr>
                                <m:ctrlPr>
                                  <a:rPr lang="en-US" altLang="zh-CN" i="1">
                                    <a:solidFill>
                                      <a:srgbClr val="8C0000"/>
                                    </a:solidFill>
                                    <a:latin typeface="Cambria Math" panose="02040503050406030204" pitchFamily="18" charset="0"/>
                                  </a:rPr>
                                </m:ctrlPr>
                              </m:funcPr>
                              <m:fName>
                                <m:r>
                                  <m:rPr>
                                    <m:sty m:val="p"/>
                                  </m:rPr>
                                  <a:rPr lang="en-US" altLang="zh-CN">
                                    <a:solidFill>
                                      <a:srgbClr val="8C0000"/>
                                    </a:solidFill>
                                    <a:latin typeface="Cambria Math" panose="02040503050406030204" pitchFamily="18" charset="0"/>
                                  </a:rPr>
                                  <m:t>min</m:t>
                                </m:r>
                              </m:fName>
                              <m:e>
                                <m:d>
                                  <m:dPr>
                                    <m:ctrlPr>
                                      <a:rPr lang="en-US" altLang="zh-CN" i="1">
                                        <a:solidFill>
                                          <a:srgbClr val="8C0000"/>
                                        </a:solidFill>
                                        <a:latin typeface="Cambria Math" panose="02040503050406030204" pitchFamily="18" charset="0"/>
                                      </a:rPr>
                                    </m:ctrlPr>
                                  </m:dPr>
                                  <m:e>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𝑑</m:t>
                                        </m:r>
                                      </m:e>
                                      <m:sub>
                                        <m:r>
                                          <a:rPr lang="en-US" altLang="zh-CN" i="1">
                                            <a:solidFill>
                                              <a:srgbClr val="8C0000"/>
                                            </a:solidFill>
                                            <a:latin typeface="Cambria Math" panose="02040503050406030204" pitchFamily="18" charset="0"/>
                                          </a:rPr>
                                          <m:t>𝑖</m:t>
                                        </m:r>
                                      </m:sub>
                                    </m:sSub>
                                    <m:r>
                                      <a:rPr lang="en-US" altLang="zh-CN" b="0" i="1" smtClean="0">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𝑐</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𝑎</m:t>
                                        </m:r>
                                      </m:e>
                                      <m:sub>
                                        <m:r>
                                          <a:rPr lang="en-US" altLang="zh-CN" i="1">
                                            <a:solidFill>
                                              <a:srgbClr val="8C0000"/>
                                            </a:solidFill>
                                            <a:latin typeface="Cambria Math" panose="02040503050406030204" pitchFamily="18" charset="0"/>
                                          </a:rPr>
                                          <m:t>𝑖</m:t>
                                        </m:r>
                                      </m:sub>
                                    </m:sSub>
                                    <m:sSup>
                                      <m:sSupPr>
                                        <m:ctrlPr>
                                          <a:rPr lang="en-US" altLang="zh-CN" i="1">
                                            <a:solidFill>
                                              <a:srgbClr val="8C0000"/>
                                            </a:solidFill>
                                            <a:latin typeface="Cambria Math" panose="02040503050406030204" pitchFamily="18" charset="0"/>
                                          </a:rPr>
                                        </m:ctrlPr>
                                      </m:sSupPr>
                                      <m:e>
                                        <m:r>
                                          <a:rPr lang="en-US" altLang="zh-CN" i="1">
                                            <a:solidFill>
                                              <a:srgbClr val="8C0000"/>
                                            </a:solidFill>
                                            <a:latin typeface="Cambria Math" panose="02040503050406030204" pitchFamily="18" charset="0"/>
                                          </a:rPr>
                                          <m:t>𝑡</m:t>
                                        </m:r>
                                      </m:e>
                                      <m:sup>
                                        <m:r>
                                          <a:rPr lang="en-US" altLang="zh-CN" i="1">
                                            <a:solidFill>
                                              <a:srgbClr val="8C0000"/>
                                            </a:solidFill>
                                            <a:latin typeface="Cambria Math" panose="02040503050406030204" pitchFamily="18" charset="0"/>
                                          </a:rPr>
                                          <m:t>2</m:t>
                                        </m:r>
                                      </m:sup>
                                    </m:sSup>
                                    <m:r>
                                      <a:rPr lang="en-US" altLang="zh-CN" i="1">
                                        <a:solidFill>
                                          <a:srgbClr val="8C0000"/>
                                        </a:solidFill>
                                        <a:latin typeface="Cambria Math" panose="02040503050406030204" pitchFamily="18" charset="0"/>
                                      </a:rPr>
                                      <m:t>+</m:t>
                                    </m:r>
                                    <m:sSub>
                                      <m:sSubPr>
                                        <m:ctrlPr>
                                          <a:rPr lang="en-US" altLang="zh-CN" i="1">
                                            <a:solidFill>
                                              <a:srgbClr val="8C0000"/>
                                            </a:solidFill>
                                            <a:latin typeface="Cambria Math" panose="02040503050406030204" pitchFamily="18" charset="0"/>
                                          </a:rPr>
                                        </m:ctrlPr>
                                      </m:sSubPr>
                                      <m:e>
                                        <m:r>
                                          <a:rPr lang="en-US" altLang="zh-CN" i="1">
                                            <a:solidFill>
                                              <a:srgbClr val="8C0000"/>
                                            </a:solidFill>
                                            <a:latin typeface="Cambria Math" panose="02040503050406030204" pitchFamily="18" charset="0"/>
                                          </a:rPr>
                                          <m:t>𝑏</m:t>
                                        </m:r>
                                      </m:e>
                                      <m:sub>
                                        <m:r>
                                          <a:rPr lang="en-US" altLang="zh-CN" i="1">
                                            <a:solidFill>
                                              <a:srgbClr val="8C0000"/>
                                            </a:solidFill>
                                            <a:latin typeface="Cambria Math" panose="02040503050406030204" pitchFamily="18" charset="0"/>
                                          </a:rPr>
                                          <m:t>𝑖</m:t>
                                        </m:r>
                                      </m:sub>
                                    </m:sSub>
                                    <m:r>
                                      <a:rPr lang="en-US" altLang="zh-CN" i="1">
                                        <a:solidFill>
                                          <a:srgbClr val="8C0000"/>
                                        </a:solidFill>
                                        <a:latin typeface="Cambria Math" panose="02040503050406030204" pitchFamily="18" charset="0"/>
                                      </a:rPr>
                                      <m:t>𝑡</m:t>
                                    </m:r>
                                  </m:e>
                                </m:d>
                              </m:e>
                            </m:func>
                          </m:e>
                        </m:d>
                      </m:e>
                    </m:func>
                  </m:oMath>
                </a14:m>
                <a:endParaRPr lang="en-US" altLang="zh-CN" dirty="0"/>
              </a:p>
              <a:p>
                <a:pPr lvl="1"/>
                <a:r>
                  <a:rPr lang="en-US" altLang="zh-CN" dirty="0"/>
                  <a:t>Thus, we can simply ignore ci at the beginning and add them back into the final answer at the end.</a:t>
                </a:r>
              </a:p>
              <a:p>
                <a:r>
                  <a:rPr lang="en-US" altLang="zh-CN" dirty="0"/>
                  <a:t>Lemma 2: Let the ``full score'' of an exam be the tight upper bound of the points that </a:t>
                </a:r>
                <a:r>
                  <a:rPr lang="en-US" altLang="zh-CN" dirty="0" err="1"/>
                  <a:t>Rikka</a:t>
                </a:r>
                <a:r>
                  <a:rPr lang="en-US" altLang="zh-CN" dirty="0"/>
                  <a:t> can get, by assuming she has unlimited time. And </a:t>
                </a:r>
                <a:r>
                  <a:rPr lang="en-US" altLang="zh-CN" dirty="0" err="1"/>
                  <a:t>Ti</a:t>
                </a:r>
                <a:r>
                  <a:rPr lang="en-US" altLang="zh-CN" dirty="0"/>
                  <a:t> is the minimal amount of minutes that she spends to get the full score for the </a:t>
                </a:r>
                <a:r>
                  <a:rPr lang="en-US" altLang="zh-CN" dirty="0" err="1"/>
                  <a:t>i-th</a:t>
                </a:r>
                <a:r>
                  <a:rPr lang="en-US" altLang="zh-CN" dirty="0"/>
                  <a:t> exam. There is no need for her to spend more than </a:t>
                </a:r>
                <a:r>
                  <a:rPr lang="en-US" altLang="zh-CN" dirty="0" err="1"/>
                  <a:t>Ti</a:t>
                </a:r>
                <a:r>
                  <a:rPr lang="en-US" altLang="zh-CN" dirty="0"/>
                  <a:t> minutes on the </a:t>
                </a:r>
                <a:r>
                  <a:rPr lang="en-US" altLang="zh-CN" dirty="0" err="1"/>
                  <a:t>i-th</a:t>
                </a:r>
                <a:r>
                  <a:rPr lang="en-US" altLang="zh-CN" dirty="0"/>
                  <a:t> exam.</a:t>
                </a:r>
              </a:p>
              <a:p>
                <a:r>
                  <a:rPr lang="en-US" altLang="zh-CN" dirty="0"/>
                  <a:t>Lemma 3: If she spends x minutes on the </a:t>
                </a:r>
                <a:r>
                  <a:rPr lang="en-US" altLang="zh-CN" dirty="0" err="1"/>
                  <a:t>i-th</a:t>
                </a:r>
                <a:r>
                  <a:rPr lang="en-US" altLang="zh-CN" dirty="0"/>
                  <a:t> exam and x&gt;0, then fi(x)&gt;0.</a:t>
                </a:r>
              </a:p>
              <a:p>
                <a:r>
                  <a:rPr lang="en-US" altLang="zh-CN" dirty="0"/>
                  <a:t>Lemma 4: If there are only exams with ai &gt; 0, there is always an optimal solution with at most one exam that she spends time on but does not get the full score.</a:t>
                </a:r>
              </a:p>
              <a:p>
                <a:endParaRPr lang="en-US" altLang="zh-CN" dirty="0"/>
              </a:p>
              <a:p>
                <a:endParaRPr lang="zh-CN" altLang="en-US" dirty="0"/>
              </a:p>
            </p:txBody>
          </p:sp>
        </mc:Choice>
        <mc:Fallback xmlns="">
          <p:sp>
            <p:nvSpPr>
              <p:cNvPr id="5" name="内容占位符 4">
                <a:extLst>
                  <a:ext uri="{FF2B5EF4-FFF2-40B4-BE49-F238E27FC236}">
                    <a16:creationId xmlns:a16="http://schemas.microsoft.com/office/drawing/2014/main" id="{BDB58E22-FB0E-4427-8035-53411ECE5B3A}"/>
                  </a:ext>
                </a:extLst>
              </p:cNvPr>
              <p:cNvSpPr>
                <a:spLocks noGrp="1" noRot="1" noChangeAspect="1" noMove="1" noResize="1" noEditPoints="1" noAdjustHandles="1" noChangeArrowheads="1" noChangeShapeType="1" noTextEdit="1"/>
              </p:cNvSpPr>
              <p:nvPr>
                <p:ph sz="quarter" idx="13"/>
              </p:nvPr>
            </p:nvSpPr>
            <p:spPr>
              <a:blipFill>
                <a:blip r:embed="rId2"/>
                <a:stretch>
                  <a:fillRect l="-649" t="-12563" r="-1243" b="-1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5841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CC9C7-A933-4E5D-BAFE-6955CF68CB6E}"/>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17B9146-E498-4D7E-8907-488AE2B117B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D992E98F-32A1-45DF-8CCB-E262F3070806}"/>
              </a:ext>
            </a:extLst>
          </p:cNvPr>
          <p:cNvSpPr>
            <a:spLocks noGrp="1"/>
          </p:cNvSpPr>
          <p:nvPr>
            <p:ph type="sldNum" sz="quarter" idx="12"/>
          </p:nvPr>
        </p:nvSpPr>
        <p:spPr/>
        <p:txBody>
          <a:bodyPr/>
          <a:lstStyle/>
          <a:p>
            <a:fld id="{B33F7469-D28B-482F-B1B6-3B8E7CF51519}" type="slidenum">
              <a:rPr lang="zh-CN" altLang="en-US" smtClean="0"/>
              <a:pPr/>
              <a:t>4</a:t>
            </a:fld>
            <a:endParaRPr lang="zh-CN" altLang="en-US" dirty="0"/>
          </a:p>
        </p:txBody>
      </p:sp>
      <p:sp>
        <p:nvSpPr>
          <p:cNvPr id="5" name="内容占位符 4">
            <a:extLst>
              <a:ext uri="{FF2B5EF4-FFF2-40B4-BE49-F238E27FC236}">
                <a16:creationId xmlns:a16="http://schemas.microsoft.com/office/drawing/2014/main" id="{5D530AEB-00EB-4CF2-8D4E-13D56AE807C4}"/>
              </a:ext>
            </a:extLst>
          </p:cNvPr>
          <p:cNvSpPr>
            <a:spLocks noGrp="1"/>
          </p:cNvSpPr>
          <p:nvPr>
            <p:ph sz="quarter" idx="13"/>
          </p:nvPr>
        </p:nvSpPr>
        <p:spPr/>
        <p:txBody>
          <a:bodyPr>
            <a:normAutofit fontScale="70000" lnSpcReduction="20000"/>
          </a:bodyPr>
          <a:lstStyle/>
          <a:p>
            <a:r>
              <a:rPr lang="en-US" altLang="zh-CN" dirty="0"/>
              <a:t>Lemma 4: Suppose she spends time in exam </a:t>
            </a:r>
            <a:r>
              <a:rPr lang="en-US" altLang="zh-CN" dirty="0" err="1"/>
              <a:t>i</a:t>
            </a:r>
            <a:r>
              <a:rPr lang="en-US" altLang="zh-CN" dirty="0"/>
              <a:t> and j, but none of them get full scores. Suppose she spends S minutes in them, and let g(x)=fi(x)+fj(S-x)=a'y</a:t>
            </a:r>
            <a:r>
              <a:rPr lang="en-US" altLang="zh-CN" baseline="30000" dirty="0"/>
              <a:t>2</a:t>
            </a:r>
            <a:r>
              <a:rPr lang="en-US" altLang="zh-CN" dirty="0"/>
              <a:t>+b’y+c, we can find a'&gt;0</a:t>
            </a:r>
            <a:r>
              <a:rPr lang="zh-CN" altLang="en-US" dirty="0"/>
              <a:t>。</a:t>
            </a:r>
          </a:p>
          <a:p>
            <a:pPr lvl="1"/>
            <a:r>
              <a:rPr lang="en-US" altLang="zh-CN" dirty="0"/>
              <a:t>So we can always take the maximum of g in two endpoints.</a:t>
            </a:r>
          </a:p>
          <a:p>
            <a:pPr lvl="1"/>
            <a:r>
              <a:rPr lang="en-US" altLang="zh-CN" dirty="0"/>
              <a:t>But in the hypothesis, the </a:t>
            </a:r>
            <a:r>
              <a:rPr lang="en-US" altLang="zh-CN" dirty="0" err="1"/>
              <a:t>maximun</a:t>
            </a:r>
            <a:r>
              <a:rPr lang="en-US" altLang="zh-CN" dirty="0"/>
              <a:t> is not taken in two endpoints, which lead to conflict.</a:t>
            </a:r>
          </a:p>
          <a:p>
            <a:r>
              <a:rPr lang="en-US" altLang="zh-CN" dirty="0"/>
              <a:t>Lemma 5: There is always optimal solution, so that for all exams she spends time but do not get full score, then they should have a equal (2 ai </a:t>
            </a:r>
            <a:r>
              <a:rPr lang="en-US" altLang="zh-CN" dirty="0" err="1"/>
              <a:t>ti</a:t>
            </a:r>
            <a:r>
              <a:rPr lang="en-US" altLang="zh-CN" dirty="0"/>
              <a:t> + bi)</a:t>
            </a:r>
          </a:p>
          <a:p>
            <a:r>
              <a:rPr lang="en-US" altLang="zh-CN" dirty="0"/>
              <a:t>Proof 5 (by contradiction)</a:t>
            </a:r>
          </a:p>
          <a:p>
            <a:pPr lvl="1"/>
            <a:r>
              <a:rPr lang="en-US" altLang="zh-CN" dirty="0"/>
              <a:t>Suppose she spends time in exam </a:t>
            </a:r>
            <a:r>
              <a:rPr lang="en-US" altLang="zh-CN" dirty="0" err="1"/>
              <a:t>i</a:t>
            </a:r>
            <a:r>
              <a:rPr lang="en-US" altLang="zh-CN" dirty="0"/>
              <a:t> and j, and 2 ai </a:t>
            </a:r>
            <a:r>
              <a:rPr lang="en-US" altLang="zh-CN" dirty="0" err="1"/>
              <a:t>ti</a:t>
            </a:r>
            <a:r>
              <a:rPr lang="en-US" altLang="zh-CN" dirty="0"/>
              <a:t> + bi &gt;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but none of them get full scores.</a:t>
            </a:r>
          </a:p>
          <a:p>
            <a:pPr lvl="1"/>
            <a:r>
              <a:rPr lang="en-US" altLang="zh-CN" dirty="0"/>
              <a:t>We can always find Δ&gt;0,</a:t>
            </a:r>
            <a:r>
              <a:rPr lang="zh-CN" altLang="en-US" dirty="0"/>
              <a:t> </a:t>
            </a:r>
            <a:r>
              <a:rPr lang="en-US" altLang="zh-CN" dirty="0"/>
              <a:t>so that if we change the review time to </a:t>
            </a:r>
            <a:r>
              <a:rPr lang="en-US" altLang="zh-CN" dirty="0" err="1"/>
              <a:t>ti</a:t>
            </a:r>
            <a:r>
              <a:rPr lang="en-US" altLang="zh-CN" dirty="0"/>
              <a:t>+ Δ and </a:t>
            </a:r>
            <a:r>
              <a:rPr lang="en-US" altLang="zh-CN" dirty="0" err="1"/>
              <a:t>t_j</a:t>
            </a:r>
            <a:r>
              <a:rPr lang="en-US" altLang="zh-CN" dirty="0"/>
              <a:t>-Δ $; both of them spend time, but none of them get full score.</a:t>
            </a:r>
          </a:p>
          <a:p>
            <a:pPr lvl="1"/>
            <a:r>
              <a:rPr lang="en-US" altLang="zh-CN" dirty="0"/>
              <a:t>We can found that the difference between them is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Δ + (</a:t>
            </a:r>
            <a:r>
              <a:rPr lang="en-US" altLang="zh-CN" dirty="0" err="1"/>
              <a:t>ai+aj</a:t>
            </a:r>
            <a:r>
              <a:rPr lang="en-US" altLang="zh-CN" dirty="0"/>
              <a:t>)/2 Δ</a:t>
            </a:r>
            <a:r>
              <a:rPr lang="en-US" altLang="zh-CN" baseline="30000" dirty="0"/>
              <a:t>2</a:t>
            </a:r>
            <a:r>
              <a:rPr lang="en-US" altLang="zh-CN" dirty="0"/>
              <a:t>.</a:t>
            </a:r>
          </a:p>
          <a:p>
            <a:pPr lvl="1"/>
            <a:r>
              <a:rPr lang="en-US" altLang="zh-CN" dirty="0"/>
              <a:t>Because we have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&gt; 0, we can always find 0 &lt; ε &lt; Δ, which makes (2 ai </a:t>
            </a:r>
            <a:r>
              <a:rPr lang="en-US" altLang="zh-CN" dirty="0" err="1"/>
              <a:t>ti</a:t>
            </a:r>
            <a:r>
              <a:rPr lang="en-US" altLang="zh-CN" dirty="0"/>
              <a:t> + bi – 2 </a:t>
            </a:r>
            <a:r>
              <a:rPr lang="en-US" altLang="zh-CN" dirty="0" err="1"/>
              <a:t>aj</a:t>
            </a:r>
            <a:r>
              <a:rPr lang="en-US" altLang="zh-CN" dirty="0"/>
              <a:t> </a:t>
            </a:r>
            <a:r>
              <a:rPr lang="en-US" altLang="zh-CN" dirty="0" err="1"/>
              <a:t>tj</a:t>
            </a:r>
            <a:r>
              <a:rPr lang="en-US" altLang="zh-CN" dirty="0"/>
              <a:t> – </a:t>
            </a:r>
            <a:r>
              <a:rPr lang="en-US" altLang="zh-CN" dirty="0" err="1"/>
              <a:t>bj</a:t>
            </a:r>
            <a:r>
              <a:rPr lang="en-US" altLang="zh-CN" dirty="0"/>
              <a:t>) ε + (</a:t>
            </a:r>
            <a:r>
              <a:rPr lang="en-US" altLang="zh-CN" dirty="0" err="1"/>
              <a:t>ai+aj</a:t>
            </a:r>
            <a:r>
              <a:rPr lang="en-US" altLang="zh-CN" dirty="0"/>
              <a:t>)/2 Δ</a:t>
            </a:r>
            <a:r>
              <a:rPr lang="en-US" altLang="zh-CN" baseline="30000" dirty="0"/>
              <a:t>2 </a:t>
            </a:r>
            <a:r>
              <a:rPr lang="en-US" altLang="zh-CN" dirty="0"/>
              <a:t>&gt; 0.</a:t>
            </a:r>
          </a:p>
          <a:p>
            <a:pPr lvl="1"/>
            <a:r>
              <a:rPr lang="en-US" altLang="zh-CN" dirty="0"/>
              <a:t>So we can always adjust to make the answer better, which lead to conflict.</a:t>
            </a:r>
          </a:p>
          <a:p>
            <a:r>
              <a:rPr lang="en-US" altLang="zh-CN" dirty="0"/>
              <a:t>Corollary 5.1: For all exams she get full score, it will always have a 2 ai </a:t>
            </a:r>
            <a:r>
              <a:rPr lang="en-US" altLang="zh-CN" dirty="0" err="1"/>
              <a:t>ti</a:t>
            </a:r>
            <a:r>
              <a:rPr lang="en-US" altLang="zh-CN" dirty="0"/>
              <a:t> + bi greater than those who doesn't get full score.</a:t>
            </a:r>
          </a:p>
          <a:p>
            <a:r>
              <a:rPr lang="en-US" altLang="zh-CN" dirty="0"/>
              <a:t>Corollary 5.2: For all exams she doesn’t spend time, it will always have a 2 ai </a:t>
            </a:r>
            <a:r>
              <a:rPr lang="en-US" altLang="zh-CN" dirty="0" err="1"/>
              <a:t>ti</a:t>
            </a:r>
            <a:r>
              <a:rPr lang="en-US" altLang="zh-CN" dirty="0"/>
              <a:t> + bi greater than those who spends time.</a:t>
            </a:r>
          </a:p>
        </p:txBody>
      </p:sp>
    </p:spTree>
    <p:extLst>
      <p:ext uri="{BB962C8B-B14F-4D97-AF65-F5344CB8AC3E}">
        <p14:creationId xmlns:p14="http://schemas.microsoft.com/office/powerpoint/2010/main" val="41380679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CC9C7-A933-4E5D-BAFE-6955CF68CB6E}"/>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17B9146-E498-4D7E-8907-488AE2B117BD}"/>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D992E98F-32A1-45DF-8CCB-E262F3070806}"/>
              </a:ext>
            </a:extLst>
          </p:cNvPr>
          <p:cNvSpPr>
            <a:spLocks noGrp="1"/>
          </p:cNvSpPr>
          <p:nvPr>
            <p:ph type="sldNum" sz="quarter" idx="12"/>
          </p:nvPr>
        </p:nvSpPr>
        <p:spPr/>
        <p:txBody>
          <a:bodyPr/>
          <a:lstStyle/>
          <a:p>
            <a:fld id="{B33F7469-D28B-482F-B1B6-3B8E7CF51519}" type="slidenum">
              <a:rPr lang="zh-CN" altLang="en-US" smtClean="0"/>
              <a:pPr/>
              <a:t>5</a:t>
            </a:fld>
            <a:endParaRPr lang="zh-CN" altLang="en-US" dirty="0"/>
          </a:p>
        </p:txBody>
      </p:sp>
      <p:sp>
        <p:nvSpPr>
          <p:cNvPr id="5" name="内容占位符 4">
            <a:extLst>
              <a:ext uri="{FF2B5EF4-FFF2-40B4-BE49-F238E27FC236}">
                <a16:creationId xmlns:a16="http://schemas.microsoft.com/office/drawing/2014/main" id="{5D530AEB-00EB-4CF2-8D4E-13D56AE807C4}"/>
              </a:ext>
            </a:extLst>
          </p:cNvPr>
          <p:cNvSpPr>
            <a:spLocks noGrp="1"/>
          </p:cNvSpPr>
          <p:nvPr>
            <p:ph sz="quarter" idx="13"/>
          </p:nvPr>
        </p:nvSpPr>
        <p:spPr/>
        <p:txBody>
          <a:bodyPr>
            <a:normAutofit fontScale="77500" lnSpcReduction="20000"/>
          </a:bodyPr>
          <a:lstStyle/>
          <a:p>
            <a:r>
              <a:rPr lang="en-US" altLang="zh-CN" dirty="0"/>
              <a:t>Note that for any optimal solution, there may be two exams </a:t>
            </a:r>
            <a:r>
              <a:rPr lang="en-US" altLang="zh-CN" dirty="0" err="1"/>
              <a:t>i,j</a:t>
            </a:r>
            <a:r>
              <a:rPr lang="en-US" altLang="zh-CN" dirty="0"/>
              <a:t>, which satisfy ai&gt;0, </a:t>
            </a:r>
            <a:r>
              <a:rPr lang="en-US" altLang="zh-CN" dirty="0" err="1"/>
              <a:t>aj</a:t>
            </a:r>
            <a:r>
              <a:rPr lang="en-US" altLang="zh-CN" dirty="0"/>
              <a:t>&lt;0, and they all took time and didn't get full scores. For example:</a:t>
            </a:r>
          </a:p>
          <a:p>
            <a:pPr lvl="1"/>
            <a:r>
              <a:rPr lang="en-US" altLang="zh-CN" dirty="0"/>
              <a:t>2 4</a:t>
            </a:r>
          </a:p>
          <a:p>
            <a:pPr lvl="1"/>
            <a:r>
              <a:rPr lang="en-US" altLang="zh-CN" dirty="0"/>
              <a:t>1 0 0 1000</a:t>
            </a:r>
          </a:p>
          <a:p>
            <a:pPr lvl="1"/>
            <a:r>
              <a:rPr lang="en-US" altLang="zh-CN" dirty="0"/>
              <a:t>-2 12 0 1000</a:t>
            </a:r>
          </a:p>
          <a:p>
            <a:r>
              <a:rPr lang="en-US" altLang="zh-CN" dirty="0"/>
              <a:t>You can easily find that you can get the highest score 20 if you spend 2 minutes in both exams, and there is no other ways to get at least 20.</a:t>
            </a:r>
          </a:p>
          <a:p>
            <a:r>
              <a:rPr lang="en-US" altLang="zh-CN" dirty="0"/>
              <a:t>Because we have K </a:t>
            </a:r>
            <a:r>
              <a:rPr lang="zh-CN" altLang="en-US" dirty="0"/>
              <a:t>≤</a:t>
            </a:r>
            <a:r>
              <a:rPr lang="en-US" altLang="zh-CN" dirty="0"/>
              <a:t> 18, we can enumerate the subset with ai&gt;0 and full scores.</a:t>
            </a:r>
          </a:p>
          <a:p>
            <a:r>
              <a:rPr lang="en-US" altLang="zh-CN" dirty="0"/>
              <a:t>If she didn‘t spend time in any other exams with ai&gt;0, we can obtain the optimal solution if she can only spend time in the exams with ai </a:t>
            </a:r>
            <a:r>
              <a:rPr lang="zh-CN" altLang="en-US" dirty="0"/>
              <a:t>≤</a:t>
            </a:r>
            <a:r>
              <a:rPr lang="en-US" altLang="zh-CN" dirty="0"/>
              <a:t> 0. According to Lemma 5, we can show that the optimal solution can be regarded as a piecewise quadratic function with no more than 2n segments. Simply look up the table and we can use binary search to solve it.</a:t>
            </a:r>
          </a:p>
          <a:p>
            <a:r>
              <a:rPr lang="en-US" altLang="zh-CN" dirty="0"/>
              <a:t>In another case, we can always find exactly one exam with ai&gt;0, where she spends time on but does not get the full score. So we can firstly select the only exam, and update the answer. After enumerating the subset with ai&gt;0 and full scores, we can get 2^{K-1} quadratic function f(x) = ai x^2 + bi x + ci, where they always have the same ai. </a:t>
            </a:r>
          </a:p>
          <a:p>
            <a:endParaRPr lang="en-US" altLang="zh-CN" dirty="0"/>
          </a:p>
        </p:txBody>
      </p:sp>
    </p:spTree>
    <p:extLst>
      <p:ext uri="{BB962C8B-B14F-4D97-AF65-F5344CB8AC3E}">
        <p14:creationId xmlns:p14="http://schemas.microsoft.com/office/powerpoint/2010/main" val="28036142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5A31B-CCBD-4320-9F1D-B5AADC8FA0A3}"/>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EFD2FFEA-FBA0-4DE7-B682-7CB7B2C1B5C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9EFD88D0-4306-4A9B-93A2-D3F8E8CD7725}"/>
              </a:ext>
            </a:extLst>
          </p:cNvPr>
          <p:cNvSpPr>
            <a:spLocks noGrp="1"/>
          </p:cNvSpPr>
          <p:nvPr>
            <p:ph type="sldNum" sz="quarter" idx="12"/>
          </p:nvPr>
        </p:nvSpPr>
        <p:spPr/>
        <p:txBody>
          <a:bodyPr/>
          <a:lstStyle/>
          <a:p>
            <a:fld id="{B33F7469-D28B-482F-B1B6-3B8E7CF51519}" type="slidenum">
              <a:rPr lang="zh-CN" altLang="en-US" smtClean="0"/>
              <a:pPr/>
              <a:t>6</a:t>
            </a:fld>
            <a:endParaRPr lang="zh-CN" altLang="en-US" dirty="0"/>
          </a:p>
        </p:txBody>
      </p:sp>
      <p:sp>
        <p:nvSpPr>
          <p:cNvPr id="5" name="内容占位符 4">
            <a:extLst>
              <a:ext uri="{FF2B5EF4-FFF2-40B4-BE49-F238E27FC236}">
                <a16:creationId xmlns:a16="http://schemas.microsoft.com/office/drawing/2014/main" id="{D27C7B83-EC3A-48C4-B5EB-B28D2DF3A9DF}"/>
              </a:ext>
            </a:extLst>
          </p:cNvPr>
          <p:cNvSpPr>
            <a:spLocks noGrp="1"/>
          </p:cNvSpPr>
          <p:nvPr>
            <p:ph sz="quarter" idx="13"/>
          </p:nvPr>
        </p:nvSpPr>
        <p:spPr/>
        <p:txBody>
          <a:bodyPr>
            <a:normAutofit/>
          </a:bodyPr>
          <a:lstStyle/>
          <a:p>
            <a:r>
              <a:rPr lang="en-US" altLang="zh-CN" dirty="0"/>
              <a:t>Lemma 6: If there are n quadratic functions f1(x),f2(x),…,</a:t>
            </a:r>
            <a:r>
              <a:rPr lang="en-US" altLang="zh-CN" dirty="0" err="1"/>
              <a:t>fn</a:t>
            </a:r>
            <a:r>
              <a:rPr lang="en-US" altLang="zh-CN" dirty="0"/>
              <a:t>(x) with definition </a:t>
            </a:r>
            <a:r>
              <a:rPr lang="en-US" altLang="zh-CN" b="1" i="1" dirty="0"/>
              <a:t>R</a:t>
            </a:r>
            <a:r>
              <a:rPr lang="en-US" altLang="zh-CN" dirty="0"/>
              <a:t>, then max{f1(x),f2(x),…,</a:t>
            </a:r>
            <a:r>
              <a:rPr lang="en-US" altLang="zh-CN" dirty="0" err="1"/>
              <a:t>fn</a:t>
            </a:r>
            <a:r>
              <a:rPr lang="en-US" altLang="zh-CN" dirty="0"/>
              <a:t>(x)} can be regarded as a piecewise quadratic function with no more than 2n segments. </a:t>
            </a:r>
          </a:p>
          <a:p>
            <a:r>
              <a:rPr lang="en-US" altLang="zh-CN" dirty="0"/>
              <a:t>Proof 6</a:t>
            </a:r>
          </a:p>
          <a:p>
            <a:pPr lvl="1"/>
            <a:r>
              <a:rPr lang="en-US" altLang="zh-CN" dirty="0"/>
              <a:t>suggest max{f1(x),f2(x),…,</a:t>
            </a:r>
            <a:r>
              <a:rPr lang="en-US" altLang="zh-CN" dirty="0" err="1"/>
              <a:t>fn</a:t>
            </a:r>
            <a:r>
              <a:rPr lang="en-US" altLang="zh-CN" dirty="0"/>
              <a:t>(x)} has m segments, and in each segments [</a:t>
            </a:r>
            <a:r>
              <a:rPr lang="en-US" altLang="zh-CN" dirty="0" err="1"/>
              <a:t>li,ri</a:t>
            </a:r>
            <a:r>
              <a:rPr lang="en-US" altLang="zh-CN" dirty="0"/>
              <a:t>] we have max{f1(x),f2(x),…,</a:t>
            </a:r>
            <a:r>
              <a:rPr lang="en-US" altLang="zh-CN" dirty="0" err="1"/>
              <a:t>fn</a:t>
            </a:r>
            <a:r>
              <a:rPr lang="en-US" altLang="zh-CN" dirty="0"/>
              <a:t>(x)}=f {</a:t>
            </a:r>
            <a:r>
              <a:rPr lang="en-US" altLang="zh-CN" dirty="0" err="1"/>
              <a:t>id_i</a:t>
            </a:r>
            <a:r>
              <a:rPr lang="en-US" altLang="zh-CN" dirty="0"/>
              <a:t>}(x). Also we can ensure that the </a:t>
            </a:r>
            <a:r>
              <a:rPr lang="en-US" altLang="zh-CN" dirty="0" err="1"/>
              <a:t>id_i</a:t>
            </a:r>
            <a:r>
              <a:rPr lang="en-US" altLang="zh-CN" dirty="0"/>
              <a:t> in adjacent segments is different, otherwise we can simple merge them. So we can generate a sequence (may be infinity) according to she segment.</a:t>
            </a:r>
          </a:p>
          <a:p>
            <a:pPr lvl="1"/>
            <a:r>
              <a:rPr lang="en-US" altLang="zh-CN" dirty="0"/>
              <a:t>Notice that we don't have a subsequence a b a b in our sequence. So if we found a subsequence like  a … b a, we know that b will not occur in the following sequence anymore.</a:t>
            </a:r>
          </a:p>
          <a:p>
            <a:pPr lvl="1"/>
            <a:r>
              <a:rPr lang="en-US" altLang="zh-CN" dirty="0"/>
              <a:t>So if we have 2n-1 sequences, we can find at least n-1 pairs with different right endpoint, which ensures that we can use only one id in the following sequence. So the length of the sequence is always shorter than 2n.</a:t>
            </a:r>
          </a:p>
          <a:p>
            <a:endParaRPr lang="en-US" altLang="zh-CN" dirty="0"/>
          </a:p>
          <a:p>
            <a:endParaRPr lang="zh-CN" altLang="en-US" dirty="0"/>
          </a:p>
        </p:txBody>
      </p:sp>
    </p:spTree>
    <p:extLst>
      <p:ext uri="{BB962C8B-B14F-4D97-AF65-F5344CB8AC3E}">
        <p14:creationId xmlns:p14="http://schemas.microsoft.com/office/powerpoint/2010/main" val="1646134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6747C-92E9-4442-861A-2E81049A6430}"/>
              </a:ext>
            </a:extLst>
          </p:cNvPr>
          <p:cNvSpPr>
            <a:spLocks noGrp="1"/>
          </p:cNvSpPr>
          <p:nvPr>
            <p:ph type="title"/>
          </p:nvPr>
        </p:nvSpPr>
        <p:spPr/>
        <p:txBody>
          <a:bodyPr/>
          <a:lstStyle/>
          <a:p>
            <a:r>
              <a:rPr lang="en-US" altLang="zh-CN" dirty="0"/>
              <a:t>Problem A: Final Exam												Solution</a:t>
            </a:r>
            <a:endParaRPr lang="zh-CN" altLang="en-US" dirty="0"/>
          </a:p>
        </p:txBody>
      </p:sp>
      <p:sp>
        <p:nvSpPr>
          <p:cNvPr id="3" name="页脚占位符 2">
            <a:extLst>
              <a:ext uri="{FF2B5EF4-FFF2-40B4-BE49-F238E27FC236}">
                <a16:creationId xmlns:a16="http://schemas.microsoft.com/office/drawing/2014/main" id="{A6409EF7-EF5D-4161-A747-8F421E2C627E}"/>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CA21F5B9-2ACB-428F-BCAC-86828899EF6E}"/>
              </a:ext>
            </a:extLst>
          </p:cNvPr>
          <p:cNvSpPr>
            <a:spLocks noGrp="1"/>
          </p:cNvSpPr>
          <p:nvPr>
            <p:ph type="sldNum" sz="quarter" idx="12"/>
          </p:nvPr>
        </p:nvSpPr>
        <p:spPr/>
        <p:txBody>
          <a:bodyPr/>
          <a:lstStyle/>
          <a:p>
            <a:fld id="{B33F7469-D28B-482F-B1B6-3B8E7CF51519}" type="slidenum">
              <a:rPr lang="zh-CN" altLang="en-US" smtClean="0"/>
              <a:pPr/>
              <a:t>7</a:t>
            </a:fld>
            <a:endParaRPr lang="zh-CN" altLang="en-US" dirty="0"/>
          </a:p>
        </p:txBody>
      </p:sp>
      <p:sp>
        <p:nvSpPr>
          <p:cNvPr id="5" name="内容占位符 4">
            <a:extLst>
              <a:ext uri="{FF2B5EF4-FFF2-40B4-BE49-F238E27FC236}">
                <a16:creationId xmlns:a16="http://schemas.microsoft.com/office/drawing/2014/main" id="{A335872D-3E99-4553-8446-EA0375D4C0C9}"/>
              </a:ext>
            </a:extLst>
          </p:cNvPr>
          <p:cNvSpPr>
            <a:spLocks noGrp="1"/>
          </p:cNvSpPr>
          <p:nvPr>
            <p:ph sz="quarter" idx="13"/>
          </p:nvPr>
        </p:nvSpPr>
        <p:spPr/>
        <p:txBody>
          <a:bodyPr>
            <a:normAutofit fontScale="92500" lnSpcReduction="20000"/>
          </a:bodyPr>
          <a:lstStyle/>
          <a:p>
            <a:r>
              <a:rPr lang="en-US" altLang="zh-CN" dirty="0"/>
              <a:t>Lemma 7: If there are n quadratic functions f1(x), f2(x),…,</a:t>
            </a:r>
            <a:r>
              <a:rPr lang="en-US" altLang="zh-CN" dirty="0" err="1"/>
              <a:t>fn</a:t>
            </a:r>
            <a:r>
              <a:rPr lang="en-US" altLang="zh-CN" dirty="0"/>
              <a:t>(x) where the definitions of them are continuous subintervals of </a:t>
            </a:r>
            <a:r>
              <a:rPr lang="en-US" altLang="zh-CN" b="1" i="1" dirty="0"/>
              <a:t>R</a:t>
            </a:r>
            <a:r>
              <a:rPr lang="en-US" altLang="zh-CN" dirty="0"/>
              <a:t>, then max{f1(x),f2(x),…,</a:t>
            </a:r>
            <a:r>
              <a:rPr lang="en-US" altLang="zh-CN" dirty="0" err="1"/>
              <a:t>fn</a:t>
            </a:r>
            <a:r>
              <a:rPr lang="en-US" altLang="zh-CN" dirty="0"/>
              <a:t>(x)} can be regarded as a piecewise quadratic function with no more than 4n segments. </a:t>
            </a:r>
          </a:p>
          <a:p>
            <a:r>
              <a:rPr lang="en-US" altLang="zh-CN" dirty="0"/>
              <a:t>Proof 7</a:t>
            </a:r>
          </a:p>
          <a:p>
            <a:pPr lvl="1"/>
            <a:r>
              <a:rPr lang="en-US" altLang="zh-CN" dirty="0"/>
              <a:t>Similarly, we also use the sequence of index id to proof it. We don't have a subsequence a b a c a b in our sequence. So if we found an index a occurs 3 times in sequence, then we can always find a subsequence like  a … b a … c a, we know that b will not occur in the following sequence anymore</a:t>
            </a:r>
          </a:p>
          <a:p>
            <a:pPr lvl="1"/>
            <a:r>
              <a:rPr lang="en-US" altLang="zh-CN" dirty="0"/>
              <a:t>We can add a 0 before the sequence. If we found an index a such that there are 3 pairs of adjacent elements in the form of x a  we can always find an index b and exclude it in the following sequence.</a:t>
            </a:r>
          </a:p>
          <a:p>
            <a:pPr lvl="1"/>
            <a:r>
              <a:rPr lang="en-US" altLang="zh-CN" dirty="0"/>
              <a:t>Because b occurs at most twice, we can simply erase them in the sequence, and then merge the adjacent same elements. The length of the sequence decreases at most 4. So after 4n operations, we ensure that we can use only one id in the following sequence. So the length of the sequence is always shorter than 4n.</a:t>
            </a:r>
          </a:p>
          <a:p>
            <a:pPr lvl="1"/>
            <a:r>
              <a:rPr lang="en-US" altLang="zh-CN" dirty="0"/>
              <a:t>Because of this, we can use divide and conquer to solve it and merge them using the method like </a:t>
            </a:r>
            <a:r>
              <a:rPr lang="en-US" altLang="zh-CN" dirty="0" err="1"/>
              <a:t>mergesort</a:t>
            </a:r>
            <a:r>
              <a:rPr lang="en-US" altLang="zh-CN" dirty="0"/>
              <a:t>. And the time complexity of a single query is O(K 2^K+n).</a:t>
            </a:r>
            <a:endParaRPr lang="zh-CN" altLang="en-US" dirty="0"/>
          </a:p>
          <a:p>
            <a:r>
              <a:rPr lang="en-US" altLang="zh-CN" dirty="0"/>
              <a:t>We have to solve K different problems, so we can solve the whole problem in O(K^2 2^K + </a:t>
            </a:r>
            <a:r>
              <a:rPr lang="en-US" altLang="zh-CN" dirty="0" err="1"/>
              <a:t>nK</a:t>
            </a:r>
            <a:r>
              <a:rPr lang="en-US" altLang="zh-CN" dirty="0"/>
              <a:t> +n log n)</a:t>
            </a:r>
            <a:endParaRPr lang="zh-CN" altLang="en-US" dirty="0"/>
          </a:p>
          <a:p>
            <a:endParaRPr lang="zh-CN" altLang="en-US" dirty="0"/>
          </a:p>
        </p:txBody>
      </p:sp>
    </p:spTree>
    <p:extLst>
      <p:ext uri="{BB962C8B-B14F-4D97-AF65-F5344CB8AC3E}">
        <p14:creationId xmlns:p14="http://schemas.microsoft.com/office/powerpoint/2010/main" val="5076923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5CFAE-F85D-4A01-97C6-57DFA6B02B66}"/>
              </a:ext>
            </a:extLst>
          </p:cNvPr>
          <p:cNvSpPr>
            <a:spLocks noGrp="1"/>
          </p:cNvSpPr>
          <p:nvPr>
            <p:ph type="title"/>
          </p:nvPr>
        </p:nvSpPr>
        <p:spPr/>
        <p:txBody>
          <a:bodyPr/>
          <a:lstStyle/>
          <a:p>
            <a:r>
              <a:rPr lang="en-US" altLang="zh-CN" dirty="0"/>
              <a:t>Problem B: Travel around China						Statement</a:t>
            </a:r>
            <a:endParaRPr lang="zh-CN" altLang="en-US" dirty="0"/>
          </a:p>
        </p:txBody>
      </p:sp>
      <p:sp>
        <p:nvSpPr>
          <p:cNvPr id="3" name="页脚占位符 2">
            <a:extLst>
              <a:ext uri="{FF2B5EF4-FFF2-40B4-BE49-F238E27FC236}">
                <a16:creationId xmlns:a16="http://schemas.microsoft.com/office/drawing/2014/main" id="{06422668-3927-4B5B-9D00-21D2C760223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BDFC2764-96F5-4E8B-9EA6-1116E371C95C}"/>
              </a:ext>
            </a:extLst>
          </p:cNvPr>
          <p:cNvSpPr>
            <a:spLocks noGrp="1"/>
          </p:cNvSpPr>
          <p:nvPr>
            <p:ph type="sldNum" sz="quarter" idx="12"/>
          </p:nvPr>
        </p:nvSpPr>
        <p:spPr/>
        <p:txBody>
          <a:bodyPr/>
          <a:lstStyle/>
          <a:p>
            <a:fld id="{B33F7469-D28B-482F-B1B6-3B8E7CF51519}" type="slidenum">
              <a:rPr lang="zh-CN" altLang="en-US" smtClean="0"/>
              <a:pPr/>
              <a:t>8</a:t>
            </a:fld>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EE57801-8F48-454E-B973-5F74FED9FD04}"/>
                  </a:ext>
                </a:extLst>
              </p:cNvPr>
              <p:cNvSpPr>
                <a:spLocks noGrp="1"/>
              </p:cNvSpPr>
              <p:nvPr>
                <p:ph sz="quarter" idx="13"/>
              </p:nvPr>
            </p:nvSpPr>
            <p:spPr/>
            <p:txBody>
              <a:bodyPr/>
              <a:lstStyle/>
              <a:p>
                <a:r>
                  <a:rPr lang="en-US" altLang="zh-CN" dirty="0"/>
                  <a:t>Cities and expressways form a </a:t>
                </a:r>
                <a14:m>
                  <m:oMath xmlns:m="http://schemas.openxmlformats.org/officeDocument/2006/math">
                    <m:r>
                      <a:rPr lang="en-US" altLang="zh-CN" dirty="0" smtClean="0">
                        <a:latin typeface="Cambria Math" panose="02040503050406030204" pitchFamily="18" charset="0"/>
                      </a:rPr>
                      <m:t>𝑛</m:t>
                    </m:r>
                    <m:r>
                      <a:rPr lang="en-US" altLang="zh-CN" dirty="0" smtClean="0">
                        <a:latin typeface="Cambria Math" panose="02040503050406030204" pitchFamily="18" charset="0"/>
                      </a:rPr>
                      <m:t>×</m:t>
                    </m:r>
                    <m:r>
                      <a:rPr lang="en-US" altLang="zh-CN" dirty="0" smtClean="0">
                        <a:latin typeface="Cambria Math" panose="02040503050406030204" pitchFamily="18" charset="0"/>
                      </a:rPr>
                      <m:t>𝑚</m:t>
                    </m:r>
                  </m:oMath>
                </a14:m>
                <a:r>
                  <a:rPr lang="en-US" altLang="zh-CN" dirty="0"/>
                  <a:t> grid graph with node costs</a:t>
                </a:r>
              </a:p>
              <a:p>
                <a:r>
                  <a:rPr lang="en-US" altLang="zh-CN" dirty="0"/>
                  <a:t>Compute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𝑝</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a:rPr lang="en-US" altLang="zh-CN" smtClean="0">
                                <a:latin typeface="Cambria Math" panose="02040503050406030204" pitchFamily="18" charset="0"/>
                              </a:rPr>
                              <m:t>𝑥</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𝑞</m:t>
                                </m:r>
                                <m:r>
                                  <a:rPr lang="en-US" altLang="zh-CN" smtClean="0">
                                    <a:latin typeface="Cambria Math" panose="02040503050406030204" pitchFamily="18" charset="0"/>
                                  </a:rPr>
                                  <m:t>=1</m:t>
                                </m:r>
                              </m:sub>
                              <m:sup>
                                <m:r>
                                  <a:rPr lang="en-US" altLang="zh-CN" smtClean="0">
                                    <a:latin typeface="Cambria Math" panose="02040503050406030204" pitchFamily="18" charset="0"/>
                                  </a:rPr>
                                  <m:t>𝑚</m:t>
                                </m:r>
                              </m:sup>
                              <m:e>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𝑦</m:t>
                                    </m:r>
                                    <m:r>
                                      <a:rPr lang="en-US" altLang="zh-CN" smtClean="0">
                                        <a:latin typeface="Cambria Math" panose="02040503050406030204" pitchFamily="18" charset="0"/>
                                      </a:rPr>
                                      <m:t>=1</m:t>
                                    </m:r>
                                  </m:sub>
                                  <m:sup>
                                    <m:r>
                                      <a:rPr lang="en-US" altLang="zh-CN" smtClean="0">
                                        <a:latin typeface="Cambria Math" panose="02040503050406030204" pitchFamily="18" charset="0"/>
                                      </a:rPr>
                                      <m:t>𝑚</m:t>
                                    </m:r>
                                  </m:sup>
                                  <m:e>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𝑝</m:t>
                                            </m:r>
                                            <m:r>
                                              <a:rPr lang="en-US" altLang="zh-CN" smtClean="0">
                                                <a:latin typeface="Cambria Math" panose="02040503050406030204" pitchFamily="18" charset="0"/>
                                              </a:rPr>
                                              <m:t>,</m:t>
                                            </m:r>
                                            <m:r>
                                              <a:rPr lang="en-US" altLang="zh-CN" smtClean="0">
                                                <a:latin typeface="Cambria Math" panose="02040503050406030204" pitchFamily="18" charset="0"/>
                                              </a:rPr>
                                              <m:t>𝑞</m:t>
                                            </m:r>
                                          </m:e>
                                        </m:d>
                                        <m:r>
                                          <a:rPr lang="en-US" altLang="zh-CN"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d>
                                    <m:r>
                                      <a:rPr lang="en-US" altLang="zh-CN" smtClean="0">
                                        <a:latin typeface="Cambria Math" panose="02040503050406030204" pitchFamily="18" charset="0"/>
                                      </a:rPr>
                                      <m:t>∙</m:t>
                                    </m:r>
                                    <m:r>
                                      <m:rPr>
                                        <m:nor/>
                                      </m:rPr>
                                      <a:rPr lang="en-US" altLang="zh-CN" smtClean="0"/>
                                      <m:t>distance</m:t>
                                    </m:r>
                                    <m:d>
                                      <m:dPr>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𝑝</m:t>
                                            </m:r>
                                            <m:r>
                                              <a:rPr lang="en-US" altLang="zh-CN" smtClean="0">
                                                <a:latin typeface="Cambria Math" panose="02040503050406030204" pitchFamily="18" charset="0"/>
                                              </a:rPr>
                                              <m:t>,</m:t>
                                            </m:r>
                                            <m:r>
                                              <a:rPr lang="en-US" altLang="zh-CN" smtClean="0">
                                                <a:latin typeface="Cambria Math" panose="02040503050406030204" pitchFamily="18" charset="0"/>
                                              </a:rPr>
                                              <m:t>𝑞</m:t>
                                            </m:r>
                                          </m:e>
                                        </m:d>
                                        <m:r>
                                          <a:rPr lang="en-US" altLang="zh-CN"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𝑥</m:t>
                                            </m:r>
                                            <m:r>
                                              <a:rPr lang="en-US" altLang="zh-CN" smtClean="0">
                                                <a:latin typeface="Cambria Math" panose="02040503050406030204" pitchFamily="18" charset="0"/>
                                              </a:rPr>
                                              <m:t>,</m:t>
                                            </m:r>
                                            <m:r>
                                              <a:rPr lang="en-US" altLang="zh-CN" smtClean="0">
                                                <a:latin typeface="Cambria Math" panose="02040503050406030204" pitchFamily="18" charset="0"/>
                                              </a:rPr>
                                              <m:t>𝑦</m:t>
                                            </m:r>
                                          </m:e>
                                        </m:d>
                                      </m:e>
                                    </m:d>
                                  </m:e>
                                </m:nary>
                              </m:e>
                            </m:nary>
                          </m:e>
                        </m:nary>
                      </m:e>
                    </m:nary>
                  </m:oMath>
                </a14:m>
                <a:endParaRPr lang="en-US" altLang="zh-CN" dirty="0"/>
              </a:p>
              <a:p>
                <a:pPr lvl="1"/>
                <a:endParaRPr lang="en-US" altLang="zh-CN" dirty="0"/>
              </a:p>
              <a:p>
                <a:r>
                  <a:rPr lang="en-US" altLang="zh-CN" dirty="0"/>
                  <a:t>Input value ranges</a:t>
                </a:r>
              </a:p>
              <a:p>
                <a:pPr lvl="1"/>
                <a14:m>
                  <m:oMath xmlns:m="http://schemas.openxmlformats.org/officeDocument/2006/math">
                    <m:r>
                      <a:rPr lang="en-US" altLang="zh-CN">
                        <a:latin typeface="Cambria Math" panose="02040503050406030204" pitchFamily="18" charset="0"/>
                      </a:rPr>
                      <m:t>𝑛</m:t>
                    </m:r>
                    <m:r>
                      <a:rPr lang="en-US" altLang="zh-CN">
                        <a:latin typeface="Cambria Math" panose="02040503050406030204" pitchFamily="18" charset="0"/>
                      </a:rPr>
                      <m:t>=3</m:t>
                    </m:r>
                  </m:oMath>
                </a14:m>
                <a:r>
                  <a:rPr lang="zh-CN" altLang="en-US" dirty="0"/>
                  <a:t> </a:t>
                </a:r>
                <a:r>
                  <a:rPr lang="en-US" altLang="zh-CN" dirty="0"/>
                  <a:t>and </a:t>
                </a:r>
                <a14:m>
                  <m:oMath xmlns:m="http://schemas.openxmlformats.org/officeDocument/2006/math">
                    <m:r>
                      <a:rPr lang="en-US" altLang="zh-CN">
                        <a:latin typeface="Cambria Math" panose="02040503050406030204" pitchFamily="18" charset="0"/>
                      </a:rPr>
                      <m:t>1≤</m:t>
                    </m:r>
                    <m:r>
                      <a:rPr lang="en-US" altLang="zh-CN">
                        <a:latin typeface="Cambria Math" panose="02040503050406030204" pitchFamily="18" charset="0"/>
                      </a:rPr>
                      <m:t>𝑚</m:t>
                    </m:r>
                    <m:r>
                      <a:rPr lang="en-US" altLang="zh-CN">
                        <a:latin typeface="Cambria Math" panose="02040503050406030204" pitchFamily="18" charset="0"/>
                      </a:rPr>
                      <m:t>≤1.5×</m:t>
                    </m:r>
                    <m:sSup>
                      <m:sSupPr>
                        <m:ctrlPr>
                          <a:rPr lang="en-US"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5</m:t>
                        </m:r>
                      </m:sup>
                    </m:sSup>
                  </m:oMath>
                </a14:m>
                <a:endParaRPr lang="en-US" altLang="zh-CN" dirty="0"/>
              </a:p>
              <a:p>
                <a:pPr lvl="1"/>
                <a:r>
                  <a:rPr lang="en-US" altLang="zh-CN" dirty="0"/>
                  <a:t>node cost </a:t>
                </a:r>
                <a14:m>
                  <m:oMath xmlns:m="http://schemas.openxmlformats.org/officeDocument/2006/math">
                    <m:r>
                      <a:rPr lang="en-US" altLang="zh-CN">
                        <a:latin typeface="Cambria Math" panose="02040503050406030204" pitchFamily="18" charset="0"/>
                      </a:rPr>
                      <m:t>1≤</m:t>
                    </m:r>
                    <m:sSub>
                      <m:sSubPr>
                        <m:ctrlPr>
                          <a:rPr lang="en-US" altLang="zh-CN" i="1">
                            <a:latin typeface="Cambria Math" panose="02040503050406030204" pitchFamily="18" charset="0"/>
                          </a:rPr>
                        </m:ctrlPr>
                      </m:sSubPr>
                      <m:e>
                        <m:r>
                          <a:rPr lang="en-US" altLang="zh-CN">
                            <a:latin typeface="Cambria Math" panose="02040503050406030204" pitchFamily="18" charset="0"/>
                          </a:rPr>
                          <m:t>𝑎</m:t>
                        </m:r>
                      </m:e>
                      <m:sub>
                        <m:r>
                          <a:rPr lang="en-US" altLang="zh-CN">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𝑗</m:t>
                        </m:r>
                      </m:sub>
                    </m:sSub>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9</m:t>
                        </m:r>
                      </m:sup>
                    </m:sSup>
                  </m:oMath>
                </a14:m>
                <a:endParaRPr lang="zh-CN" altLang="en-US" dirty="0"/>
              </a:p>
            </p:txBody>
          </p:sp>
        </mc:Choice>
        <mc:Fallback xmlns="">
          <p:sp>
            <p:nvSpPr>
              <p:cNvPr id="5" name="内容占位符 4">
                <a:extLst>
                  <a:ext uri="{FF2B5EF4-FFF2-40B4-BE49-F238E27FC236}">
                    <a16:creationId xmlns:a16="http://schemas.microsoft.com/office/drawing/2014/main" id="{5EE57801-8F48-454E-B973-5F74FED9FD04}"/>
                  </a:ext>
                </a:extLst>
              </p:cNvPr>
              <p:cNvSpPr>
                <a:spLocks noGrp="1" noRot="1" noChangeAspect="1" noMove="1" noResize="1" noEditPoints="1" noAdjustHandles="1" noChangeArrowheads="1" noChangeShapeType="1" noTextEdit="1"/>
              </p:cNvSpPr>
              <p:nvPr>
                <p:ph sz="quarter" idx="13"/>
              </p:nvPr>
            </p:nvSpPr>
            <p:spPr>
              <a:blipFill>
                <a:blip r:embed="rId2"/>
                <a:stretch>
                  <a:fillRect l="-757" t="-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3882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C7CCD-59E4-4002-BE53-D71E7FD97D29}"/>
              </a:ext>
            </a:extLst>
          </p:cNvPr>
          <p:cNvSpPr>
            <a:spLocks noGrp="1"/>
          </p:cNvSpPr>
          <p:nvPr>
            <p:ph type="title"/>
          </p:nvPr>
        </p:nvSpPr>
        <p:spPr/>
        <p:txBody>
          <a:bodyPr/>
          <a:lstStyle/>
          <a:p>
            <a:r>
              <a:rPr lang="en-US" altLang="zh-CN" dirty="0"/>
              <a:t>Problem B: Travel around China								Solution</a:t>
            </a:r>
            <a:endParaRPr lang="zh-CN" altLang="en-US" dirty="0"/>
          </a:p>
        </p:txBody>
      </p:sp>
      <p:sp>
        <p:nvSpPr>
          <p:cNvPr id="3" name="页脚占位符 2">
            <a:extLst>
              <a:ext uri="{FF2B5EF4-FFF2-40B4-BE49-F238E27FC236}">
                <a16:creationId xmlns:a16="http://schemas.microsoft.com/office/drawing/2014/main" id="{DB5E7BC1-A7A9-44AB-8868-E21BDFFAC09F}"/>
              </a:ext>
            </a:extLst>
          </p:cNvPr>
          <p:cNvSpPr>
            <a:spLocks noGrp="1"/>
          </p:cNvSpPr>
          <p:nvPr>
            <p:ph type="ftr" sz="quarter" idx="11"/>
          </p:nvPr>
        </p:nvSpPr>
        <p:spPr/>
        <p:txBody>
          <a:bodyPr/>
          <a:lstStyle/>
          <a:p>
            <a:endParaRPr lang="zh-CN" altLang="en-US" dirty="0"/>
          </a:p>
        </p:txBody>
      </p:sp>
      <p:sp>
        <p:nvSpPr>
          <p:cNvPr id="4" name="灯片编号占位符 3">
            <a:extLst>
              <a:ext uri="{FF2B5EF4-FFF2-40B4-BE49-F238E27FC236}">
                <a16:creationId xmlns:a16="http://schemas.microsoft.com/office/drawing/2014/main" id="{5A9D0C34-8F3F-4DCB-A308-8E4A6D060132}"/>
              </a:ext>
            </a:extLst>
          </p:cNvPr>
          <p:cNvSpPr>
            <a:spLocks noGrp="1"/>
          </p:cNvSpPr>
          <p:nvPr>
            <p:ph type="sldNum" sz="quarter" idx="12"/>
          </p:nvPr>
        </p:nvSpPr>
        <p:spPr/>
        <p:txBody>
          <a:bodyPr/>
          <a:lstStyle/>
          <a:p>
            <a:fld id="{B33F7469-D28B-482F-B1B6-3B8E7CF51519}" type="slidenum">
              <a:rPr lang="zh-CN" altLang="en-US" smtClean="0"/>
              <a:pPr/>
              <a:t>9</a:t>
            </a:fld>
            <a:endParaRPr lang="zh-CN" altLang="en-US" dirty="0"/>
          </a:p>
        </p:txBody>
      </p:sp>
      <p:sp>
        <p:nvSpPr>
          <p:cNvPr id="5" name="内容占位符 4">
            <a:extLst>
              <a:ext uri="{FF2B5EF4-FFF2-40B4-BE49-F238E27FC236}">
                <a16:creationId xmlns:a16="http://schemas.microsoft.com/office/drawing/2014/main" id="{7F287F2B-F1D3-45AE-AE75-0F4FE820FCAA}"/>
              </a:ext>
            </a:extLst>
          </p:cNvPr>
          <p:cNvSpPr>
            <a:spLocks noGrp="1"/>
          </p:cNvSpPr>
          <p:nvPr>
            <p:ph sz="quarter" idx="13"/>
          </p:nvPr>
        </p:nvSpPr>
        <p:spPr/>
        <p:txBody>
          <a:bodyPr>
            <a:normAutofit lnSpcReduction="10000"/>
          </a:bodyPr>
          <a:lstStyle/>
          <a:p>
            <a:r>
              <a:rPr lang="en-US" altLang="zh-CN" dirty="0"/>
              <a:t>Divide-and-conquer can solve a simpler problem when n=2</a:t>
            </a:r>
          </a:p>
          <a:p>
            <a:pPr lvl="1"/>
            <a:r>
              <a:rPr lang="en-US" altLang="zh-CN" dirty="0"/>
              <a:t>The shortest path will stay inside the bounding box of [1, L]×[2, R]</a:t>
            </a:r>
          </a:p>
          <a:p>
            <a:pPr lvl="2"/>
            <a:r>
              <a:rPr lang="en-US" altLang="zh-CN" dirty="0"/>
              <a:t>L = min{q, y} and R = max{q, y} at the beginning</a:t>
            </a:r>
          </a:p>
          <a:p>
            <a:pPr lvl="1"/>
            <a:r>
              <a:rPr lang="en-US" altLang="zh-CN" dirty="0"/>
              <a:t>Use column “mid” to divide the problem, and merge using paths via (1,mid) or (2,mid)</a:t>
            </a:r>
          </a:p>
          <a:p>
            <a:pPr lvl="1"/>
            <a:r>
              <a:rPr lang="en-US" altLang="zh-CN" dirty="0"/>
              <a:t>Time complexity O(m log</a:t>
            </a:r>
            <a:r>
              <a:rPr lang="en-US" altLang="zh-CN" baseline="30000" dirty="0"/>
              <a:t>2</a:t>
            </a:r>
            <a:r>
              <a:rPr lang="en-US" altLang="zh-CN" dirty="0"/>
              <a:t>m)</a:t>
            </a:r>
          </a:p>
          <a:p>
            <a:r>
              <a:rPr lang="en-US" altLang="zh-CN" dirty="0"/>
              <a:t>Can we extend the idea for the case n=3?</a:t>
            </a:r>
          </a:p>
          <a:p>
            <a:pPr lvl="1"/>
            <a:r>
              <a:rPr lang="en-US" altLang="zh-CN" dirty="0"/>
              <a:t>The sample input tells us a detour may be needed</a:t>
            </a:r>
          </a:p>
          <a:p>
            <a:r>
              <a:rPr lang="en-US" altLang="zh-CN" dirty="0"/>
              <a:t>Divide-and-conquer-like approach for n=3</a:t>
            </a:r>
          </a:p>
          <a:p>
            <a:pPr lvl="1"/>
            <a:r>
              <a:rPr lang="en-US" altLang="zh-CN" dirty="0"/>
              <a:t>Not necessarily stay in the bounding box [1,L]×[3,R]</a:t>
            </a:r>
          </a:p>
          <a:p>
            <a:pPr lvl="1"/>
            <a:r>
              <a:rPr lang="en-US" altLang="zh-CN" dirty="0"/>
              <a:t>Compute </a:t>
            </a:r>
            <a:r>
              <a:rPr lang="en-US" altLang="zh-CN" dirty="0" err="1"/>
              <a:t>dist</a:t>
            </a:r>
            <a:r>
              <a:rPr lang="en-US" altLang="zh-CN" dirty="0"/>
              <a:t>((1,L), (3,L)) and </a:t>
            </a:r>
            <a:r>
              <a:rPr lang="en-US" altLang="zh-CN" dirty="0" err="1"/>
              <a:t>dist</a:t>
            </a:r>
            <a:r>
              <a:rPr lang="en-US" altLang="zh-CN" dirty="0"/>
              <a:t>((1,R), (3,R)) using shortest path algorithm for the detours</a:t>
            </a:r>
          </a:p>
          <a:p>
            <a:pPr lvl="1"/>
            <a:r>
              <a:rPr lang="en-US" altLang="zh-CN" dirty="0"/>
              <a:t>Use column “mid” to divide the problem, and merge using (1,mid), (2,mid), and (3,mid)</a:t>
            </a:r>
          </a:p>
          <a:p>
            <a:pPr lvl="1"/>
            <a:r>
              <a:rPr lang="en-US" altLang="zh-CN" dirty="0"/>
              <a:t>Time complexity O(m log</a:t>
            </a:r>
            <a:r>
              <a:rPr lang="en-US" altLang="zh-CN" baseline="30000" dirty="0"/>
              <a:t>2</a:t>
            </a:r>
            <a:r>
              <a:rPr lang="en-US" altLang="zh-CN" dirty="0"/>
              <a:t>m)</a:t>
            </a:r>
          </a:p>
        </p:txBody>
      </p:sp>
    </p:spTree>
    <p:extLst>
      <p:ext uri="{BB962C8B-B14F-4D97-AF65-F5344CB8AC3E}">
        <p14:creationId xmlns:p14="http://schemas.microsoft.com/office/powerpoint/2010/main" val="264135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封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ECA.potx" id="{60CADDE0-9BDF-2C4E-8938-AD1D07D3C73D}" vid="{EA05D162-12CC-E643-BE11-A29A9EF26D38}"/>
    </a:ext>
  </a:extLst>
</a:theme>
</file>

<file path=ppt/theme/theme2.xml><?xml version="1.0" encoding="utf-8"?>
<a:theme xmlns:a="http://schemas.openxmlformats.org/drawingml/2006/main" name="内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Arial">
      <a:majorFont>
        <a:latin typeface="Arial"/>
        <a:ea typeface="微软雅黑"/>
        <a:cs typeface=""/>
      </a:majorFont>
      <a:minorFont>
        <a:latin typeface="Arial"/>
        <a:ea typeface="微软雅黑"/>
        <a:cs typeface=""/>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ECA.potx" id="{60CADDE0-9BDF-2C4E-8938-AD1D07D3C73D}" vid="{4AAE0593-8A81-3C46-872C-7488DB8403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CECA</Template>
  <TotalTime>5629</TotalTime>
  <Words>4274</Words>
  <Application>Microsoft Office PowerPoint</Application>
  <PresentationFormat>Widescreen</PresentationFormat>
  <Paragraphs>310</Paragraphs>
  <Slides>29</Slides>
  <Notes>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29</vt:i4>
      </vt:variant>
    </vt:vector>
  </HeadingPairs>
  <TitlesOfParts>
    <vt:vector size="44" baseType="lpstr">
      <vt:lpstr>等线</vt:lpstr>
      <vt:lpstr>Microsoft YaHei</vt:lpstr>
      <vt:lpstr>Arial</vt:lpstr>
      <vt:lpstr>Calibri</vt:lpstr>
      <vt:lpstr>Calibri Light</vt:lpstr>
      <vt:lpstr>Cambria Math</vt:lpstr>
      <vt:lpstr>FZFangSong-Z02S</vt:lpstr>
      <vt:lpstr>Garamond</vt:lpstr>
      <vt:lpstr>Optima</vt:lpstr>
      <vt:lpstr>Source Han Sans CN</vt:lpstr>
      <vt:lpstr>Times New Roman</vt:lpstr>
      <vt:lpstr>Wingdings</vt:lpstr>
      <vt:lpstr>Wingdings 3</vt:lpstr>
      <vt:lpstr>封面</vt:lpstr>
      <vt:lpstr>内容</vt:lpstr>
      <vt:lpstr>Problem Analysis – Common Contest 1 ICPC Training Camp powered by Huawei  contributors: zhouyuyang, skeydec, jiry, scape, shanquan2</vt:lpstr>
      <vt:lpstr>Problem A: Final Exam          Statement</vt:lpstr>
      <vt:lpstr>Problem A: Final Exam            Solution</vt:lpstr>
      <vt:lpstr>Problem A: Final Exam            Solution</vt:lpstr>
      <vt:lpstr>Problem A: Final Exam            Solution</vt:lpstr>
      <vt:lpstr>Problem A: Final Exam            Solution</vt:lpstr>
      <vt:lpstr>Problem A: Final Exam            Solution</vt:lpstr>
      <vt:lpstr>Problem B: Travel around China      Statement</vt:lpstr>
      <vt:lpstr>Problem B: Travel around China        Solution</vt:lpstr>
      <vt:lpstr>Problem C: Wandering          Statement</vt:lpstr>
      <vt:lpstr>Problem C: Wandering            Solution</vt:lpstr>
      <vt:lpstr>Problem D: Insects            Statement</vt:lpstr>
      <vt:lpstr>Problem D: Insects              Solution</vt:lpstr>
      <vt:lpstr>Problem E: Minimum Spanning Tree   Statement</vt:lpstr>
      <vt:lpstr>Problem E: Minimum Spanning Tree     Solution</vt:lpstr>
      <vt:lpstr>Problem F: Flow              Statement</vt:lpstr>
      <vt:lpstr>Problem F: Flow             Solution 1/2</vt:lpstr>
      <vt:lpstr>Problem F: Flow             Solution 2/2</vt:lpstr>
      <vt:lpstr>Problem G: Revenue           Statement</vt:lpstr>
      <vt:lpstr>Problem G: Revenue          Solution 1/2</vt:lpstr>
      <vt:lpstr>Problem G: Revenue          Solution 2/2</vt:lpstr>
      <vt:lpstr>Problem H: Segment           Statement</vt:lpstr>
      <vt:lpstr>Problem H: Segment            Solution</vt:lpstr>
      <vt:lpstr>Problem I: Color              Statement</vt:lpstr>
      <vt:lpstr>Problem I: Color               Solution</vt:lpstr>
      <vt:lpstr>Problem I: Color               Solution</vt:lpstr>
      <vt:lpstr>Problem J: Horses             Statement</vt:lpstr>
      <vt:lpstr>Problem J: Horses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Guojie</dc:creator>
  <cp:lastModifiedBy>#TRAN ANH TAI#</cp:lastModifiedBy>
  <cp:revision>750</cp:revision>
  <dcterms:created xsi:type="dcterms:W3CDTF">2019-10-15T02:50:40Z</dcterms:created>
  <dcterms:modified xsi:type="dcterms:W3CDTF">2021-02-03T05:27:20Z</dcterms:modified>
</cp:coreProperties>
</file>