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22"/>
  </p:notesMasterIdLst>
  <p:sldIdLst>
    <p:sldId id="263" r:id="rId5"/>
    <p:sldId id="258" r:id="rId6"/>
    <p:sldId id="280" r:id="rId7"/>
    <p:sldId id="354" r:id="rId8"/>
    <p:sldId id="380" r:id="rId9"/>
    <p:sldId id="373" r:id="rId10"/>
    <p:sldId id="376" r:id="rId11"/>
    <p:sldId id="381" r:id="rId12"/>
    <p:sldId id="382" r:id="rId13"/>
    <p:sldId id="372" r:id="rId14"/>
    <p:sldId id="378" r:id="rId15"/>
    <p:sldId id="379" r:id="rId16"/>
    <p:sldId id="383" r:id="rId17"/>
    <p:sldId id="355" r:id="rId18"/>
    <p:sldId id="350" r:id="rId19"/>
    <p:sldId id="348" r:id="rId20"/>
    <p:sldId id="34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9FE3"/>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16" autoAdjust="0"/>
  </p:normalViewPr>
  <p:slideViewPr>
    <p:cSldViewPr snapToGrid="0">
      <p:cViewPr varScale="1">
        <p:scale>
          <a:sx n="42" d="100"/>
          <a:sy n="42" d="100"/>
        </p:scale>
        <p:origin x="60" y="42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y Boutin" userId="S::scotty.boutin@fdmgroup.com::96bd3e8f-2d0f-431c-bc74-a70937882631" providerId="AD" clId="Web-{3195DC6F-88D7-2034-2B9C-5B1861DAE45E}"/>
    <pc:docChg chg="">
      <pc:chgData name="Scotty Boutin" userId="S::scotty.boutin@fdmgroup.com::96bd3e8f-2d0f-431c-bc74-a70937882631" providerId="AD" clId="Web-{3195DC6F-88D7-2034-2B9C-5B1861DAE45E}" dt="2019-07-12T14:48:07.201" v="5"/>
      <pc:docMkLst>
        <pc:docMk/>
      </pc:docMkLst>
      <pc:sldChg chg="addCm">
        <pc:chgData name="Scotty Boutin" userId="S::scotty.boutin@fdmgroup.com::96bd3e8f-2d0f-431c-bc74-a70937882631" providerId="AD" clId="Web-{3195DC6F-88D7-2034-2B9C-5B1861DAE45E}" dt="2019-07-12T14:48:07.201" v="5"/>
        <pc:sldMkLst>
          <pc:docMk/>
          <pc:sldMk cId="1008071460" sldId="269"/>
        </pc:sldMkLst>
      </pc:sldChg>
      <pc:sldChg chg="addCm">
        <pc:chgData name="Scotty Boutin" userId="S::scotty.boutin@fdmgroup.com::96bd3e8f-2d0f-431c-bc74-a70937882631" providerId="AD" clId="Web-{3195DC6F-88D7-2034-2B9C-5B1861DAE45E}" dt="2019-07-12T14:42:57.766" v="1"/>
        <pc:sldMkLst>
          <pc:docMk/>
          <pc:sldMk cId="3745782258" sldId="310"/>
        </pc:sldMkLst>
      </pc:sldChg>
      <pc:sldChg chg="addCm modCm">
        <pc:chgData name="Scotty Boutin" userId="S::scotty.boutin@fdmgroup.com::96bd3e8f-2d0f-431c-bc74-a70937882631" providerId="AD" clId="Web-{3195DC6F-88D7-2034-2B9C-5B1861DAE45E}" dt="2019-07-12T14:46:12.405" v="4"/>
        <pc:sldMkLst>
          <pc:docMk/>
          <pc:sldMk cId="1437946909" sldId="312"/>
        </pc:sldMkLst>
      </pc:sldChg>
    </pc:docChg>
  </pc:docChgLst>
  <pc:docChgLst>
    <pc:chgData name="Cullen Grover" userId="S::cullen.grover@fdmgroup.com::db501506-136d-412a-a424-6f71bc61cfba" providerId="AD" clId="Web-{4796A6F0-E298-45D2-8A20-61266EC174C5}"/>
    <pc:docChg chg="">
      <pc:chgData name="Cullen Grover" userId="S::cullen.grover@fdmgroup.com::db501506-136d-412a-a424-6f71bc61cfba" providerId="AD" clId="Web-{4796A6F0-E298-45D2-8A20-61266EC174C5}" dt="2019-08-06T14:55:08.656" v="5"/>
      <pc:docMkLst>
        <pc:docMk/>
      </pc:docMkLst>
      <pc:sldChg chg="addCm">
        <pc:chgData name="Cullen Grover" userId="S::cullen.grover@fdmgroup.com::db501506-136d-412a-a424-6f71bc61cfba" providerId="AD" clId="Web-{4796A6F0-E298-45D2-8A20-61266EC174C5}" dt="2019-08-06T14:32:00.155" v="0"/>
        <pc:sldMkLst>
          <pc:docMk/>
          <pc:sldMk cId="2595467257" sldId="258"/>
        </pc:sldMkLst>
      </pc:sldChg>
      <pc:sldChg chg="addCm">
        <pc:chgData name="Cullen Grover" userId="S::cullen.grover@fdmgroup.com::db501506-136d-412a-a424-6f71bc61cfba" providerId="AD" clId="Web-{4796A6F0-E298-45D2-8A20-61266EC174C5}" dt="2019-08-06T14:55:08.656" v="5"/>
        <pc:sldMkLst>
          <pc:docMk/>
          <pc:sldMk cId="1003820607" sldId="303"/>
        </pc:sldMkLst>
      </pc:sldChg>
      <pc:sldChg chg="addCm modCm">
        <pc:chgData name="Cullen Grover" userId="S::cullen.grover@fdmgroup.com::db501506-136d-412a-a424-6f71bc61cfba" providerId="AD" clId="Web-{4796A6F0-E298-45D2-8A20-61266EC174C5}" dt="2019-08-06T14:37:10.358" v="2"/>
        <pc:sldMkLst>
          <pc:docMk/>
          <pc:sldMk cId="4062239638" sldId="320"/>
        </pc:sldMkLst>
      </pc:sldChg>
    </pc:docChg>
  </pc:docChgLst>
  <pc:docChgLst>
    <pc:chgData name="Scotty Boutin" userId="S::scotty.boutin@fdmgroup.com::96bd3e8f-2d0f-431c-bc74-a70937882631" providerId="AD" clId="Web-{5060A692-3A15-E64A-D896-077E936ADEDC}"/>
    <pc:docChg chg="modSld">
      <pc:chgData name="Scotty Boutin" userId="S::scotty.boutin@fdmgroup.com::96bd3e8f-2d0f-431c-bc74-a70937882631" providerId="AD" clId="Web-{5060A692-3A15-E64A-D896-077E936ADEDC}" dt="2019-08-06T14:28:33.383" v="8"/>
      <pc:docMkLst>
        <pc:docMk/>
      </pc:docMkLst>
      <pc:sldChg chg="addCm">
        <pc:chgData name="Scotty Boutin" userId="S::scotty.boutin@fdmgroup.com::96bd3e8f-2d0f-431c-bc74-a70937882631" providerId="AD" clId="Web-{5060A692-3A15-E64A-D896-077E936ADEDC}" dt="2019-08-06T14:28:33.383" v="8"/>
        <pc:sldMkLst>
          <pc:docMk/>
          <pc:sldMk cId="2595467257" sldId="258"/>
        </pc:sldMkLst>
      </pc:sldChg>
      <pc:sldChg chg="addCm">
        <pc:chgData name="Scotty Boutin" userId="S::scotty.boutin@fdmgroup.com::96bd3e8f-2d0f-431c-bc74-a70937882631" providerId="AD" clId="Web-{5060A692-3A15-E64A-D896-077E936ADEDC}" dt="2019-08-06T14:24:38.710" v="0"/>
        <pc:sldMkLst>
          <pc:docMk/>
          <pc:sldMk cId="4253225649" sldId="316"/>
        </pc:sldMkLst>
      </pc:sldChg>
      <pc:sldChg chg="addCm">
        <pc:chgData name="Scotty Boutin" userId="S::scotty.boutin@fdmgroup.com::96bd3e8f-2d0f-431c-bc74-a70937882631" providerId="AD" clId="Web-{5060A692-3A15-E64A-D896-077E936ADEDC}" dt="2019-08-06T14:27:00.882" v="7"/>
        <pc:sldMkLst>
          <pc:docMk/>
          <pc:sldMk cId="4062239638" sldId="320"/>
        </pc:sldMkLst>
      </pc:sldChg>
      <pc:sldChg chg="modSp">
        <pc:chgData name="Scotty Boutin" userId="S::scotty.boutin@fdmgroup.com::96bd3e8f-2d0f-431c-bc74-a70937882631" providerId="AD" clId="Web-{5060A692-3A15-E64A-D896-077E936ADEDC}" dt="2019-08-06T14:26:34.820" v="5" actId="20577"/>
        <pc:sldMkLst>
          <pc:docMk/>
          <pc:sldMk cId="14481846" sldId="321"/>
        </pc:sldMkLst>
        <pc:spChg chg="mod">
          <ac:chgData name="Scotty Boutin" userId="S::scotty.boutin@fdmgroup.com::96bd3e8f-2d0f-431c-bc74-a70937882631" providerId="AD" clId="Web-{5060A692-3A15-E64A-D896-077E936ADEDC}" dt="2019-08-06T14:26:21.226" v="1" actId="1076"/>
          <ac:spMkLst>
            <pc:docMk/>
            <pc:sldMk cId="14481846" sldId="321"/>
            <ac:spMk id="4" creationId="{00000000-0000-0000-0000-000000000000}"/>
          </ac:spMkLst>
        </pc:spChg>
        <pc:spChg chg="mod">
          <ac:chgData name="Scotty Boutin" userId="S::scotty.boutin@fdmgroup.com::96bd3e8f-2d0f-431c-bc74-a70937882631" providerId="AD" clId="Web-{5060A692-3A15-E64A-D896-077E936ADEDC}" dt="2019-08-06T14:26:26.195" v="2" actId="1076"/>
          <ac:spMkLst>
            <pc:docMk/>
            <pc:sldMk cId="14481846" sldId="321"/>
            <ac:spMk id="6" creationId="{00000000-0000-0000-0000-000000000000}"/>
          </ac:spMkLst>
        </pc:spChg>
        <pc:spChg chg="mod">
          <ac:chgData name="Scotty Boutin" userId="S::scotty.boutin@fdmgroup.com::96bd3e8f-2d0f-431c-bc74-a70937882631" providerId="AD" clId="Web-{5060A692-3A15-E64A-D896-077E936ADEDC}" dt="2019-08-06T14:26:34.820" v="5" actId="20577"/>
          <ac:spMkLst>
            <pc:docMk/>
            <pc:sldMk cId="14481846" sldId="321"/>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28/09/2020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a:t>
            </a:fld>
            <a:endParaRPr lang="en-GB"/>
          </a:p>
        </p:txBody>
      </p:sp>
    </p:spTree>
    <p:extLst>
      <p:ext uri="{BB962C8B-B14F-4D97-AF65-F5344CB8AC3E}">
        <p14:creationId xmlns:p14="http://schemas.microsoft.com/office/powerpoint/2010/main" val="2584743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a:p>
        </p:txBody>
      </p:sp>
    </p:spTree>
    <p:extLst>
      <p:ext uri="{BB962C8B-B14F-4D97-AF65-F5344CB8AC3E}">
        <p14:creationId xmlns:p14="http://schemas.microsoft.com/office/powerpoint/2010/main" val="1817214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a:p>
        </p:txBody>
      </p:sp>
    </p:spTree>
    <p:extLst>
      <p:ext uri="{BB962C8B-B14F-4D97-AF65-F5344CB8AC3E}">
        <p14:creationId xmlns:p14="http://schemas.microsoft.com/office/powerpoint/2010/main" val="11249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a:p>
        </p:txBody>
      </p:sp>
    </p:spTree>
    <p:extLst>
      <p:ext uri="{BB962C8B-B14F-4D97-AF65-F5344CB8AC3E}">
        <p14:creationId xmlns:p14="http://schemas.microsoft.com/office/powerpoint/2010/main" val="274990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a:p>
        </p:txBody>
      </p:sp>
    </p:spTree>
    <p:extLst>
      <p:ext uri="{BB962C8B-B14F-4D97-AF65-F5344CB8AC3E}">
        <p14:creationId xmlns:p14="http://schemas.microsoft.com/office/powerpoint/2010/main" val="2902070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a:p>
        </p:txBody>
      </p:sp>
    </p:spTree>
    <p:extLst>
      <p:ext uri="{BB962C8B-B14F-4D97-AF65-F5344CB8AC3E}">
        <p14:creationId xmlns:p14="http://schemas.microsoft.com/office/powerpoint/2010/main" val="1703323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a:p>
        </p:txBody>
      </p:sp>
    </p:spTree>
    <p:extLst>
      <p:ext uri="{BB962C8B-B14F-4D97-AF65-F5344CB8AC3E}">
        <p14:creationId xmlns:p14="http://schemas.microsoft.com/office/powerpoint/2010/main" val="386567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169114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a:p>
        </p:txBody>
      </p:sp>
    </p:spTree>
    <p:extLst>
      <p:ext uri="{BB962C8B-B14F-4D97-AF65-F5344CB8AC3E}">
        <p14:creationId xmlns:p14="http://schemas.microsoft.com/office/powerpoint/2010/main" val="19360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a:p>
        </p:txBody>
      </p:sp>
    </p:spTree>
    <p:extLst>
      <p:ext uri="{BB962C8B-B14F-4D97-AF65-F5344CB8AC3E}">
        <p14:creationId xmlns:p14="http://schemas.microsoft.com/office/powerpoint/2010/main" val="220678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a:p>
        </p:txBody>
      </p:sp>
    </p:spTree>
    <p:extLst>
      <p:ext uri="{BB962C8B-B14F-4D97-AF65-F5344CB8AC3E}">
        <p14:creationId xmlns:p14="http://schemas.microsoft.com/office/powerpoint/2010/main" val="121163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Auto commit is turned off in order to create</a:t>
            </a:r>
            <a:r>
              <a:rPr lang="en-US" baseline="0" dirty="0" smtClean="0"/>
              <a:t> a true transaction. This will guarantee that no statements will be sent to the database before we are done constructing our batch, and that the batch either succeeds or fails in its entirety.</a:t>
            </a:r>
            <a:endParaRPr lang="en-GB" dirty="0" smtClean="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a:p>
        </p:txBody>
      </p:sp>
    </p:spTree>
    <p:extLst>
      <p:ext uri="{BB962C8B-B14F-4D97-AF65-F5344CB8AC3E}">
        <p14:creationId xmlns:p14="http://schemas.microsoft.com/office/powerpoint/2010/main" val="175916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a:p>
        </p:txBody>
      </p:sp>
    </p:spTree>
    <p:extLst>
      <p:ext uri="{BB962C8B-B14F-4D97-AF65-F5344CB8AC3E}">
        <p14:creationId xmlns:p14="http://schemas.microsoft.com/office/powerpoint/2010/main" val="17571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a:p>
        </p:txBody>
      </p:sp>
    </p:spTree>
    <p:extLst>
      <p:ext uri="{BB962C8B-B14F-4D97-AF65-F5344CB8AC3E}">
        <p14:creationId xmlns:p14="http://schemas.microsoft.com/office/powerpoint/2010/main" val="174464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Java</a:t>
            </a:r>
          </a:p>
        </p:txBody>
      </p:sp>
      <p:sp>
        <p:nvSpPr>
          <p:cNvPr id="3" name="Text Placeholder 2"/>
          <p:cNvSpPr>
            <a:spLocks noGrp="1"/>
          </p:cNvSpPr>
          <p:nvPr>
            <p:ph type="body" sz="quarter" idx="10"/>
          </p:nvPr>
        </p:nvSpPr>
        <p:spPr/>
        <p:txBody>
          <a:bodyPr/>
          <a:lstStyle/>
          <a:p>
            <a:r>
              <a:rPr lang="en-GB" b="1" dirty="0">
                <a:solidFill>
                  <a:schemeClr val="accent1"/>
                </a:solidFill>
                <a:latin typeface="Arial"/>
                <a:cs typeface="Arial"/>
              </a:rPr>
              <a:t>JDBC Part 2</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439524"/>
            <a:ext cx="9949542" cy="914400"/>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Batching</a:t>
            </a:r>
          </a:p>
        </p:txBody>
      </p:sp>
      <p:sp>
        <p:nvSpPr>
          <p:cNvPr id="4" name="Rectangle 3">
            <a:extLst>
              <a:ext uri="{FF2B5EF4-FFF2-40B4-BE49-F238E27FC236}">
                <a16:creationId xmlns:a16="http://schemas.microsoft.com/office/drawing/2014/main" id="{D1171360-702D-4697-AB55-0464F5CA889F}"/>
              </a:ext>
            </a:extLst>
          </p:cNvPr>
          <p:cNvSpPr/>
          <p:nvPr/>
        </p:nvSpPr>
        <p:spPr>
          <a:xfrm>
            <a:off x="1121229" y="762562"/>
            <a:ext cx="9949542" cy="9144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latin typeface="Arial" panose="020B0604020202020204" pitchFamily="34" charset="0"/>
                <a:cs typeface="Arial" panose="020B0604020202020204" pitchFamily="34" charset="0"/>
              </a:rPr>
              <a:t>PreparedStatement</a:t>
            </a:r>
            <a:endParaRPr lang="en-US" sz="4000" dirty="0">
              <a:latin typeface="Arial" panose="020B0604020202020204" pitchFamily="34" charset="0"/>
              <a:cs typeface="Arial" panose="020B0604020202020204" pitchFamily="34" charset="0"/>
            </a:endParaRP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10</a:t>
            </a:fld>
            <a:endParaRPr lang="zh-TW" altLang="en-US" sz="140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D1171360-702D-4697-AB55-0464F5CA889F}"/>
              </a:ext>
            </a:extLst>
          </p:cNvPr>
          <p:cNvSpPr/>
          <p:nvPr/>
        </p:nvSpPr>
        <p:spPr>
          <a:xfrm>
            <a:off x="1121229" y="4116486"/>
            <a:ext cx="9949542" cy="914400"/>
          </a:xfrm>
          <a:prstGeom prst="rect">
            <a:avLst/>
          </a:prstGeom>
          <a:solidFill>
            <a:srgbClr val="009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latin typeface="Arial" panose="020B0604020202020204" pitchFamily="34" charset="0"/>
                <a:cs typeface="Arial" panose="020B0604020202020204" pitchFamily="34" charset="0"/>
              </a:rPr>
              <a:t>CallableStatement</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141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CallableStatement</a:t>
            </a:r>
            <a:endParaRPr lang="en-GB" dirty="0"/>
          </a:p>
        </p:txBody>
      </p:sp>
      <p:sp>
        <p:nvSpPr>
          <p:cNvPr id="3" name="Content Placeholder 2"/>
          <p:cNvSpPr>
            <a:spLocks noGrp="1"/>
          </p:cNvSpPr>
          <p:nvPr>
            <p:ph sz="quarter" idx="10"/>
          </p:nvPr>
        </p:nvSpPr>
        <p:spPr/>
        <p:txBody>
          <a:bodyPr/>
          <a:lstStyle/>
          <a:p>
            <a:pPr marL="0" indent="0">
              <a:buNone/>
            </a:pPr>
            <a:r>
              <a:rPr lang="en-GB" b="1" dirty="0" err="1"/>
              <a:t>CallableStatement</a:t>
            </a:r>
            <a:r>
              <a:rPr lang="en-GB" b="1" dirty="0"/>
              <a:t> </a:t>
            </a:r>
            <a:r>
              <a:rPr lang="en-GB" dirty="0"/>
              <a:t>extends </a:t>
            </a:r>
            <a:r>
              <a:rPr lang="en-GB" dirty="0" err="1"/>
              <a:t>PreparedStatement</a:t>
            </a:r>
            <a:endParaRPr lang="en-GB" dirty="0"/>
          </a:p>
          <a:p>
            <a:pPr marL="0" indent="0">
              <a:buNone/>
            </a:pPr>
            <a:r>
              <a:rPr lang="en-GB" dirty="0"/>
              <a:t/>
            </a:r>
            <a:br>
              <a:rPr lang="en-GB" dirty="0"/>
            </a:br>
            <a:r>
              <a:rPr lang="en-GB" dirty="0"/>
              <a:t>It is used for calling stored procedures in the database.</a:t>
            </a:r>
          </a:p>
          <a:p>
            <a:pPr marL="0" indent="0">
              <a:buNone/>
            </a:pPr>
            <a:endParaRPr lang="en-GB" dirty="0"/>
          </a:p>
          <a:p>
            <a:pPr marL="0" indent="0">
              <a:buNone/>
            </a:pPr>
            <a:r>
              <a:rPr lang="en-GB" dirty="0"/>
              <a:t>Stored procedures are created for intensive database processes.</a:t>
            </a:r>
          </a:p>
          <a:p>
            <a:pPr marL="0" indent="0">
              <a:buNone/>
            </a:pPr>
            <a:endParaRPr lang="en-GB" dirty="0"/>
          </a:p>
          <a:p>
            <a:pPr marL="0" indent="0">
              <a:buNone/>
            </a:pPr>
            <a:r>
              <a:rPr lang="en-GB" dirty="0"/>
              <a:t>This reduces network bandwidth consumption by sending less data over the network.</a:t>
            </a:r>
          </a:p>
        </p:txBody>
      </p:sp>
    </p:spTree>
    <p:extLst>
      <p:ext uri="{BB962C8B-B14F-4D97-AF65-F5344CB8AC3E}">
        <p14:creationId xmlns:p14="http://schemas.microsoft.com/office/powerpoint/2010/main" val="294777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Stored Procedures</a:t>
            </a:r>
          </a:p>
        </p:txBody>
      </p:sp>
      <p:sp>
        <p:nvSpPr>
          <p:cNvPr id="4" name="Rectangle 3"/>
          <p:cNvSpPr/>
          <p:nvPr/>
        </p:nvSpPr>
        <p:spPr>
          <a:xfrm>
            <a:off x="2200275" y="1591989"/>
            <a:ext cx="7829550"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a:latin typeface="Consolas" panose="020B0609020204030204" pitchFamily="49" charset="0"/>
                <a:cs typeface="Consolas" panose="020B0609020204030204" pitchFamily="49" charset="0"/>
              </a:rPr>
              <a:t>CREATE OR REPLACE PROCEDURE </a:t>
            </a:r>
            <a:r>
              <a:rPr lang="en-GB" sz="2000" b="1" dirty="0" err="1">
                <a:latin typeface="Consolas" panose="020B0609020204030204" pitchFamily="49" charset="0"/>
                <a:cs typeface="Consolas" panose="020B0609020204030204" pitchFamily="49" charset="0"/>
              </a:rPr>
              <a:t>insertUser</a:t>
            </a:r>
            <a:r>
              <a:rPr lang="en-GB" sz="2000" b="1" dirty="0">
                <a:latin typeface="Consolas" panose="020B0609020204030204" pitchFamily="49" charset="0"/>
                <a:cs typeface="Consolas" panose="020B0609020204030204" pitchFamily="49" charset="0"/>
              </a:rPr>
              <a:t>(</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p_userId</a:t>
            </a:r>
            <a:r>
              <a:rPr lang="en-GB" sz="2000" b="1" dirty="0">
                <a:latin typeface="Consolas" panose="020B0609020204030204" pitchFamily="49" charset="0"/>
                <a:cs typeface="Consolas" panose="020B0609020204030204" pitchFamily="49" charset="0"/>
              </a:rPr>
              <a:t> IN </a:t>
            </a:r>
            <a:r>
              <a:rPr lang="en-GB" sz="2000" b="1" dirty="0" err="1">
                <a:latin typeface="Consolas" panose="020B0609020204030204" pitchFamily="49" charset="0"/>
                <a:cs typeface="Consolas" panose="020B0609020204030204" pitchFamily="49" charset="0"/>
              </a:rPr>
              <a:t>User.user_id%TYPE</a:t>
            </a:r>
            <a:r>
              <a:rPr lang="en-GB" sz="2000" b="1" dirty="0">
                <a:latin typeface="Consolas" panose="020B0609020204030204" pitchFamily="49" charset="0"/>
                <a:cs typeface="Consolas" panose="020B0609020204030204" pitchFamily="49" charset="0"/>
              </a:rPr>
              <a:t>,</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p_first_name</a:t>
            </a:r>
            <a:r>
              <a:rPr lang="en-GB" sz="2000" b="1" dirty="0">
                <a:latin typeface="Consolas" panose="020B0609020204030204" pitchFamily="49" charset="0"/>
                <a:cs typeface="Consolas" panose="020B0609020204030204" pitchFamily="49" charset="0"/>
              </a:rPr>
              <a:t> IN </a:t>
            </a:r>
            <a:r>
              <a:rPr lang="en-GB" sz="2000" b="1" dirty="0" err="1">
                <a:latin typeface="Consolas" panose="020B0609020204030204" pitchFamily="49" charset="0"/>
                <a:cs typeface="Consolas" panose="020B0609020204030204" pitchFamily="49" charset="0"/>
              </a:rPr>
              <a:t>User.first_name%TYPE</a:t>
            </a:r>
            <a:r>
              <a:rPr lang="en-GB" sz="2000" b="1" dirty="0">
                <a:latin typeface="Consolas" panose="020B0609020204030204" pitchFamily="49" charset="0"/>
                <a:cs typeface="Consolas" panose="020B0609020204030204" pitchFamily="49" charset="0"/>
              </a:rPr>
              <a:t>,</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p_last_name</a:t>
            </a:r>
            <a:r>
              <a:rPr lang="en-GB" sz="2000" b="1" dirty="0">
                <a:latin typeface="Consolas" panose="020B0609020204030204" pitchFamily="49" charset="0"/>
                <a:cs typeface="Consolas" panose="020B0609020204030204" pitchFamily="49" charset="0"/>
              </a:rPr>
              <a:t> IN </a:t>
            </a:r>
            <a:r>
              <a:rPr lang="en-GB" sz="2000" b="1" dirty="0" err="1">
                <a:latin typeface="Consolas" panose="020B0609020204030204" pitchFamily="49" charset="0"/>
                <a:cs typeface="Consolas" panose="020B0609020204030204" pitchFamily="49" charset="0"/>
              </a:rPr>
              <a:t>User.last_name%TYPE</a:t>
            </a:r>
            <a:r>
              <a:rPr lang="en-GB" sz="2000" b="1" dirty="0">
                <a:latin typeface="Consolas" panose="020B0609020204030204" pitchFamily="49" charset="0"/>
                <a:cs typeface="Consolas" panose="020B0609020204030204" pitchFamily="49" charset="0"/>
              </a:rPr>
              <a:t>)</a:t>
            </a:r>
          </a:p>
          <a:p>
            <a:r>
              <a:rPr lang="en-GB" sz="2000" b="1" dirty="0">
                <a:latin typeface="Consolas" panose="020B0609020204030204" pitchFamily="49" charset="0"/>
                <a:cs typeface="Consolas" panose="020B0609020204030204" pitchFamily="49" charset="0"/>
              </a:rPr>
              <a:t>IS</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BEGIN</a:t>
            </a:r>
            <a:br>
              <a:rPr lang="en-GB" sz="2000" b="1" dirty="0">
                <a:latin typeface="Consolas" panose="020B0609020204030204" pitchFamily="49" charset="0"/>
                <a:cs typeface="Consolas" panose="020B0609020204030204" pitchFamily="49" charset="0"/>
              </a:rPr>
            </a:br>
            <a:endParaRPr lang="en-GB" sz="2000" b="1" dirty="0">
              <a:latin typeface="Consolas" panose="020B0609020204030204" pitchFamily="49" charset="0"/>
              <a:cs typeface="Consolas" panose="020B0609020204030204" pitchFamily="49" charset="0"/>
            </a:endParaRPr>
          </a:p>
          <a:p>
            <a:r>
              <a:rPr lang="en-GB" sz="2000" b="1" dirty="0">
                <a:latin typeface="Consolas" panose="020B0609020204030204" pitchFamily="49" charset="0"/>
                <a:cs typeface="Consolas" panose="020B0609020204030204" pitchFamily="49" charset="0"/>
              </a:rPr>
              <a:t>    INSERT INTO User</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VALUES (</a:t>
            </a:r>
            <a:r>
              <a:rPr lang="en-GB" sz="2000" b="1" dirty="0" err="1">
                <a:latin typeface="Consolas" panose="020B0609020204030204" pitchFamily="49" charset="0"/>
                <a:cs typeface="Consolas" panose="020B0609020204030204" pitchFamily="49" charset="0"/>
              </a:rPr>
              <a:t>p_userId</a:t>
            </a: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p_first_name</a:t>
            </a: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p_last_name</a:t>
            </a:r>
            <a:r>
              <a:rPr lang="en-GB" sz="2000" b="1" dirty="0">
                <a:latin typeface="Consolas" panose="020B0609020204030204" pitchFamily="49" charset="0"/>
                <a:cs typeface="Consolas" panose="020B0609020204030204" pitchFamily="49" charset="0"/>
              </a:rPr>
              <a:t>);</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COMMIT;</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END;</a:t>
            </a:r>
            <a:br>
              <a:rPr lang="en-GB" sz="2000" b="1" dirty="0">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421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CallableStatement</a:t>
            </a:r>
            <a:endParaRPr lang="en-GB" dirty="0"/>
          </a:p>
        </p:txBody>
      </p:sp>
      <p:sp>
        <p:nvSpPr>
          <p:cNvPr id="3" name="Content Placeholder 2"/>
          <p:cNvSpPr>
            <a:spLocks noGrp="1"/>
          </p:cNvSpPr>
          <p:nvPr>
            <p:ph sz="quarter" idx="10"/>
          </p:nvPr>
        </p:nvSpPr>
        <p:spPr/>
        <p:txBody>
          <a:bodyPr/>
          <a:lstStyle/>
          <a:p>
            <a:pPr marL="0" indent="0">
              <a:buNone/>
            </a:pPr>
            <a:r>
              <a:rPr lang="en-GB" dirty="0"/>
              <a:t>The code to create a </a:t>
            </a:r>
            <a:r>
              <a:rPr lang="en-GB" dirty="0" err="1"/>
              <a:t>CallableStatement</a:t>
            </a:r>
            <a:r>
              <a:rPr lang="en-GB" dirty="0"/>
              <a:t> is:</a:t>
            </a:r>
          </a:p>
          <a:p>
            <a:pPr marL="0" indent="0">
              <a:buNone/>
            </a:pPr>
            <a:endParaRPr lang="en-US" dirty="0"/>
          </a:p>
          <a:p>
            <a:pPr marL="0" indent="0">
              <a:buNone/>
            </a:pPr>
            <a:r>
              <a:rPr lang="en-US" dirty="0"/>
              <a:t/>
            </a:r>
            <a:br>
              <a:rPr lang="en-US" dirty="0"/>
            </a:br>
            <a:endParaRPr lang="en-US" dirty="0"/>
          </a:p>
          <a:p>
            <a:pPr marL="0" lvl="0" indent="0">
              <a:buNone/>
            </a:pPr>
            <a:r>
              <a:rPr lang="en-GB" dirty="0"/>
              <a:t>S</a:t>
            </a:r>
            <a:r>
              <a:rPr lang="en-GB" kern="0" dirty="0"/>
              <a:t>etting parameters is done the same way as a </a:t>
            </a:r>
            <a:r>
              <a:rPr lang="en-GB" kern="0" dirty="0" err="1"/>
              <a:t>PreparedStatement</a:t>
            </a:r>
            <a:r>
              <a:rPr lang="en-GB" kern="0" dirty="0"/>
              <a:t>:</a:t>
            </a:r>
          </a:p>
          <a:p>
            <a:pPr marL="0" lvl="0" indent="0">
              <a:buNone/>
            </a:pPr>
            <a:endParaRPr lang="en-US" kern="0" dirty="0"/>
          </a:p>
          <a:p>
            <a:pPr marL="0" lvl="0" indent="0">
              <a:buNone/>
            </a:pPr>
            <a:endParaRPr lang="en-US" kern="0" dirty="0"/>
          </a:p>
          <a:p>
            <a:pPr marL="0" lvl="0" indent="0">
              <a:buNone/>
            </a:pPr>
            <a:endParaRPr lang="en-US" kern="0" dirty="0"/>
          </a:p>
          <a:p>
            <a:pPr marL="0" lvl="0" indent="0">
              <a:buNone/>
            </a:pPr>
            <a:endParaRPr lang="en-US" kern="0" dirty="0"/>
          </a:p>
          <a:p>
            <a:pPr marL="0" indent="0">
              <a:buNone/>
            </a:pPr>
            <a:r>
              <a:rPr lang="en-GB" kern="0" dirty="0"/>
              <a:t>Once parameters are set and you want to execute it:</a:t>
            </a:r>
          </a:p>
          <a:p>
            <a:pPr marL="0" lvl="0" indent="0">
              <a:buNone/>
            </a:pPr>
            <a:endParaRPr lang="en-GB" kern="0" dirty="0"/>
          </a:p>
          <a:p>
            <a:pPr marL="0" indent="0">
              <a:buNone/>
            </a:pPr>
            <a:endParaRPr lang="en-GB" dirty="0"/>
          </a:p>
          <a:p>
            <a:endParaRPr lang="en-GB" dirty="0"/>
          </a:p>
        </p:txBody>
      </p:sp>
      <p:sp>
        <p:nvSpPr>
          <p:cNvPr id="4" name="Rectangle 3"/>
          <p:cNvSpPr/>
          <p:nvPr/>
        </p:nvSpPr>
        <p:spPr>
          <a:xfrm>
            <a:off x="1103041" y="2841427"/>
            <a:ext cx="10000034" cy="41190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err="1">
                <a:latin typeface="Consolas" panose="020B0609020204030204" pitchFamily="49" charset="0"/>
                <a:cs typeface="Consolas" panose="020B0609020204030204" pitchFamily="49" charset="0"/>
              </a:rPr>
              <a:t>CallableStatement</a:t>
            </a: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cs</a:t>
            </a:r>
            <a:r>
              <a:rPr lang="en-GB" sz="2000" b="1" dirty="0">
                <a:latin typeface="Consolas" panose="020B0609020204030204" pitchFamily="49" charset="0"/>
                <a:cs typeface="Consolas" panose="020B0609020204030204" pitchFamily="49" charset="0"/>
              </a:rPr>
              <a:t> = </a:t>
            </a:r>
            <a:r>
              <a:rPr lang="en-GB" sz="2000" b="1" dirty="0" err="1" smtClean="0">
                <a:latin typeface="Consolas" panose="020B0609020204030204" pitchFamily="49" charset="0"/>
                <a:cs typeface="Consolas" panose="020B0609020204030204" pitchFamily="49" charset="0"/>
              </a:rPr>
              <a:t>conn.prepareCall</a:t>
            </a:r>
            <a:r>
              <a:rPr lang="en-GB" sz="2000" b="1" dirty="0" smtClean="0">
                <a:latin typeface="Consolas" panose="020B0609020204030204" pitchFamily="49" charset="0"/>
                <a:cs typeface="Consolas" panose="020B0609020204030204" pitchFamily="49" charset="0"/>
              </a:rPr>
              <a:t>("{</a:t>
            </a:r>
            <a:r>
              <a:rPr lang="en-GB" sz="2000" b="1" dirty="0">
                <a:latin typeface="Consolas" panose="020B0609020204030204" pitchFamily="49" charset="0"/>
                <a:cs typeface="Consolas" panose="020B0609020204030204" pitchFamily="49" charset="0"/>
              </a:rPr>
              <a:t>call </a:t>
            </a:r>
            <a:r>
              <a:rPr lang="en-GB" sz="2000" b="1" dirty="0" err="1">
                <a:latin typeface="Consolas" panose="020B0609020204030204" pitchFamily="49" charset="0"/>
                <a:cs typeface="Consolas" panose="020B0609020204030204" pitchFamily="49" charset="0"/>
              </a:rPr>
              <a:t>insertUser</a:t>
            </a:r>
            <a:r>
              <a:rPr lang="en-GB" sz="2000" b="1" dirty="0">
                <a:latin typeface="Consolas" panose="020B0609020204030204" pitchFamily="49" charset="0"/>
                <a:cs typeface="Consolas" panose="020B0609020204030204" pitchFamily="49" charset="0"/>
              </a:rPr>
              <a:t>(?, ?, </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p:txBody>
      </p:sp>
      <p:sp>
        <p:nvSpPr>
          <p:cNvPr id="5" name="Rectangle 4"/>
          <p:cNvSpPr/>
          <p:nvPr/>
        </p:nvSpPr>
        <p:spPr>
          <a:xfrm>
            <a:off x="1103041" y="4206523"/>
            <a:ext cx="10000034" cy="101566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err="1">
                <a:latin typeface="Consolas" panose="020B0609020204030204" pitchFamily="49" charset="0"/>
                <a:cs typeface="Consolas" panose="020B0609020204030204" pitchFamily="49" charset="0"/>
              </a:rPr>
              <a:t>cs.setInt</a:t>
            </a:r>
            <a:r>
              <a:rPr lang="en-GB" sz="2000" b="1" dirty="0">
                <a:latin typeface="Consolas" panose="020B0609020204030204" pitchFamily="49" charset="0"/>
                <a:cs typeface="Consolas" panose="020B0609020204030204" pitchFamily="49" charset="0"/>
              </a:rPr>
              <a:t>(1, 1);</a:t>
            </a:r>
          </a:p>
          <a:p>
            <a:r>
              <a:rPr lang="en-GB" sz="2000" b="1" dirty="0" err="1">
                <a:latin typeface="Consolas" panose="020B0609020204030204" pitchFamily="49" charset="0"/>
                <a:cs typeface="Consolas" panose="020B0609020204030204" pitchFamily="49" charset="0"/>
              </a:rPr>
              <a:t>cs.setString</a:t>
            </a:r>
            <a:r>
              <a:rPr lang="en-GB" sz="2000" b="1" dirty="0">
                <a:latin typeface="Consolas" panose="020B0609020204030204" pitchFamily="49" charset="0"/>
                <a:cs typeface="Consolas" panose="020B0609020204030204" pitchFamily="49" charset="0"/>
              </a:rPr>
              <a:t>(2, </a:t>
            </a:r>
            <a:r>
              <a:rPr lang="en-GB" sz="2000" b="1" dirty="0" smtClean="0">
                <a:latin typeface="Consolas" panose="020B0609020204030204" pitchFamily="49" charset="0"/>
                <a:cs typeface="Consolas" panose="020B0609020204030204" pitchFamily="49" charset="0"/>
              </a:rPr>
              <a:t>"John");</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cs.setString</a:t>
            </a:r>
            <a:r>
              <a:rPr lang="en-GB" sz="2000" b="1" dirty="0">
                <a:latin typeface="Consolas" panose="020B0609020204030204" pitchFamily="49" charset="0"/>
                <a:cs typeface="Consolas" panose="020B0609020204030204" pitchFamily="49" charset="0"/>
              </a:rPr>
              <a:t>(3, </a:t>
            </a:r>
            <a:r>
              <a:rPr lang="en-GB" sz="2000" b="1" dirty="0" smtClean="0">
                <a:latin typeface="Consolas" panose="020B0609020204030204" pitchFamily="49" charset="0"/>
                <a:cs typeface="Consolas" panose="020B0609020204030204" pitchFamily="49" charset="0"/>
              </a:rPr>
              <a:t>"Jones");</a:t>
            </a:r>
            <a:endParaRPr lang="en-GB" sz="2000" b="1" dirty="0">
              <a:latin typeface="Consolas" panose="020B0609020204030204" pitchFamily="49" charset="0"/>
              <a:cs typeface="Consolas" panose="020B0609020204030204" pitchFamily="49" charset="0"/>
            </a:endParaRPr>
          </a:p>
        </p:txBody>
      </p:sp>
      <p:sp>
        <p:nvSpPr>
          <p:cNvPr id="6" name="Rectangle 5"/>
          <p:cNvSpPr/>
          <p:nvPr/>
        </p:nvSpPr>
        <p:spPr>
          <a:xfrm>
            <a:off x="1103041" y="5872103"/>
            <a:ext cx="10000034"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err="1">
                <a:latin typeface="Consolas" panose="020B0609020204030204" pitchFamily="49" charset="0"/>
                <a:cs typeface="Consolas" panose="020B0609020204030204" pitchFamily="49" charset="0"/>
              </a:rPr>
              <a:t>cs.executeUpdate</a:t>
            </a:r>
            <a:r>
              <a:rPr lang="en-GB" sz="20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351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CallableStatement</a:t>
            </a:r>
            <a:r>
              <a:rPr lang="en-US" dirty="0"/>
              <a:t>: OUT Parameters</a:t>
            </a:r>
            <a:endParaRPr lang="en-GB" dirty="0"/>
          </a:p>
        </p:txBody>
      </p:sp>
      <p:sp>
        <p:nvSpPr>
          <p:cNvPr id="3" name="Content Placeholder 2"/>
          <p:cNvSpPr>
            <a:spLocks noGrp="1"/>
          </p:cNvSpPr>
          <p:nvPr>
            <p:ph sz="quarter" idx="10"/>
          </p:nvPr>
        </p:nvSpPr>
        <p:spPr>
          <a:xfrm>
            <a:off x="601490" y="1575881"/>
            <a:ext cx="11003136" cy="4696332"/>
          </a:xfrm>
        </p:spPr>
        <p:txBody>
          <a:bodyPr/>
          <a:lstStyle/>
          <a:p>
            <a:pPr marL="0" indent="0">
              <a:buNone/>
            </a:pPr>
            <a:r>
              <a:rPr lang="en-GB" dirty="0"/>
              <a:t>A stored procedure may return OUT parameters – values returned instead of, or as well as, a </a:t>
            </a:r>
            <a:r>
              <a:rPr lang="en-GB" dirty="0" err="1"/>
              <a:t>ResultSet</a:t>
            </a:r>
            <a:r>
              <a:rPr lang="en-GB" dirty="0"/>
              <a:t>.</a:t>
            </a:r>
            <a:br>
              <a:rPr lang="en-GB" dirty="0"/>
            </a:br>
            <a:endParaRPr lang="en-GB" dirty="0"/>
          </a:p>
          <a:p>
            <a:pPr marL="0" indent="0">
              <a:buNone/>
            </a:pPr>
            <a:r>
              <a:rPr lang="en-GB" dirty="0"/>
              <a:t>After executing the </a:t>
            </a:r>
            <a:r>
              <a:rPr lang="en-GB" dirty="0" err="1"/>
              <a:t>CallableStatement</a:t>
            </a:r>
            <a:r>
              <a:rPr lang="en-GB" dirty="0"/>
              <a:t>, you can access them from the </a:t>
            </a:r>
            <a:r>
              <a:rPr lang="en-GB" dirty="0" err="1"/>
              <a:t>CallableStatement</a:t>
            </a:r>
            <a:r>
              <a:rPr lang="en-GB" dirty="0"/>
              <a:t> object:</a:t>
            </a:r>
          </a:p>
        </p:txBody>
      </p:sp>
      <p:sp>
        <p:nvSpPr>
          <p:cNvPr id="5" name="Rectangle 4"/>
          <p:cNvSpPr/>
          <p:nvPr/>
        </p:nvSpPr>
        <p:spPr>
          <a:xfrm>
            <a:off x="1590252" y="2693813"/>
            <a:ext cx="9025612"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err="1">
                <a:latin typeface="Consolas" panose="020B0609020204030204" pitchFamily="49" charset="0"/>
                <a:cs typeface="Consolas" panose="020B0609020204030204" pitchFamily="49" charset="0"/>
              </a:rPr>
              <a:t>CallableStatement</a:t>
            </a: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cs</a:t>
            </a:r>
            <a:r>
              <a:rPr lang="en-GB" sz="2000" b="1" dirty="0">
                <a:latin typeface="Consolas" panose="020B0609020204030204" pitchFamily="49" charset="0"/>
                <a:cs typeface="Consolas" panose="020B0609020204030204" pitchFamily="49" charset="0"/>
              </a:rPr>
              <a:t> = </a:t>
            </a:r>
            <a:r>
              <a:rPr lang="en-GB" sz="2000" b="1" dirty="0" err="1">
                <a:latin typeface="Consolas" panose="020B0609020204030204" pitchFamily="49" charset="0"/>
                <a:cs typeface="Consolas" panose="020B0609020204030204" pitchFamily="49" charset="0"/>
              </a:rPr>
              <a:t>conn.prepareCall</a:t>
            </a:r>
            <a:r>
              <a:rPr lang="en-GB" sz="2000" b="1" dirty="0" smtClean="0">
                <a:latin typeface="Consolas" panose="020B0609020204030204" pitchFamily="49" charset="0"/>
                <a:cs typeface="Consolas" panose="020B0609020204030204" pitchFamily="49" charset="0"/>
              </a:rPr>
              <a:t>("{</a:t>
            </a:r>
            <a:r>
              <a:rPr lang="en-GB" sz="2000" b="1" dirty="0">
                <a:latin typeface="Consolas" panose="020B0609020204030204" pitchFamily="49" charset="0"/>
                <a:cs typeface="Consolas" panose="020B0609020204030204" pitchFamily="49" charset="0"/>
              </a:rPr>
              <a:t>call </a:t>
            </a:r>
            <a:r>
              <a:rPr lang="en-GB" sz="2000" b="1" dirty="0" err="1">
                <a:latin typeface="Consolas" panose="020B0609020204030204" pitchFamily="49" charset="0"/>
                <a:cs typeface="Consolas" panose="020B0609020204030204" pitchFamily="49" charset="0"/>
              </a:rPr>
              <a:t>getUsers</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cs.setString</a:t>
            </a:r>
            <a:r>
              <a:rPr lang="en-GB" sz="2000" b="1" dirty="0">
                <a:latin typeface="Consolas" panose="020B0609020204030204" pitchFamily="49" charset="0"/>
                <a:cs typeface="Consolas" panose="020B0609020204030204" pitchFamily="49" charset="0"/>
              </a:rPr>
              <a:t>(1, </a:t>
            </a:r>
            <a:r>
              <a:rPr lang="en-GB" sz="2000" b="1" dirty="0" smtClean="0">
                <a:latin typeface="Consolas" panose="020B0609020204030204" pitchFamily="49" charset="0"/>
                <a:cs typeface="Consolas" panose="020B0609020204030204" pitchFamily="49" charset="0"/>
              </a:rPr>
              <a:t>"John");</a:t>
            </a:r>
            <a:endParaRPr lang="en-GB" sz="2000" b="1" dirty="0">
              <a:latin typeface="Consolas" panose="020B0609020204030204" pitchFamily="49" charset="0"/>
              <a:cs typeface="Consolas" panose="020B0609020204030204" pitchFamily="49" charset="0"/>
            </a:endParaRP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cs.registerOutParameter</a:t>
            </a:r>
            <a:r>
              <a:rPr lang="en-GB" sz="2000" b="1" dirty="0">
                <a:latin typeface="Consolas" panose="020B0609020204030204" pitchFamily="49" charset="0"/>
                <a:cs typeface="Consolas" panose="020B0609020204030204" pitchFamily="49" charset="0"/>
              </a:rPr>
              <a:t>(1, </a:t>
            </a:r>
            <a:r>
              <a:rPr lang="en-GB" sz="2000" b="1" dirty="0" err="1">
                <a:latin typeface="Consolas" panose="020B0609020204030204" pitchFamily="49" charset="0"/>
                <a:cs typeface="Consolas" panose="020B0609020204030204" pitchFamily="49" charset="0"/>
              </a:rPr>
              <a:t>java.sql.Types.VARCHAR</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cs.registerOutParameter</a:t>
            </a:r>
            <a:r>
              <a:rPr lang="en-GB" sz="2000" b="1" dirty="0">
                <a:latin typeface="Consolas" panose="020B0609020204030204" pitchFamily="49" charset="0"/>
                <a:cs typeface="Consolas" panose="020B0609020204030204" pitchFamily="49" charset="0"/>
              </a:rPr>
              <a:t>(2, </a:t>
            </a:r>
            <a:r>
              <a:rPr lang="en-GB" sz="2000" b="1" dirty="0" err="1">
                <a:latin typeface="Consolas" panose="020B0609020204030204" pitchFamily="49" charset="0"/>
                <a:cs typeface="Consolas" panose="020B0609020204030204" pitchFamily="49" charset="0"/>
              </a:rPr>
              <a:t>java.sql.Types.INTEGER</a:t>
            </a:r>
            <a:r>
              <a:rPr lang="en-GB" sz="2000" b="1" dirty="0">
                <a:latin typeface="Consolas" panose="020B0609020204030204" pitchFamily="49" charset="0"/>
                <a:cs typeface="Consolas" panose="020B0609020204030204" pitchFamily="49" charset="0"/>
              </a:rPr>
              <a:t>);</a:t>
            </a: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ResultSet</a:t>
            </a:r>
            <a:r>
              <a:rPr lang="en-GB" sz="2000" b="1" dirty="0">
                <a:latin typeface="Consolas" panose="020B0609020204030204" pitchFamily="49" charset="0"/>
                <a:cs typeface="Consolas" panose="020B0609020204030204" pitchFamily="49" charset="0"/>
              </a:rPr>
              <a:t> result = </a:t>
            </a:r>
            <a:r>
              <a:rPr lang="en-GB" sz="2000" b="1" dirty="0" err="1">
                <a:latin typeface="Consolas" panose="020B0609020204030204" pitchFamily="49" charset="0"/>
                <a:cs typeface="Consolas" panose="020B0609020204030204" pitchFamily="49" charset="0"/>
              </a:rPr>
              <a:t>cs.executeQuery</a:t>
            </a:r>
            <a:r>
              <a:rPr lang="en-GB" sz="2000" b="1" dirty="0">
                <a:latin typeface="Consolas" panose="020B0609020204030204" pitchFamily="49" charset="0"/>
                <a:cs typeface="Consolas" panose="020B0609020204030204" pitchFamily="49" charset="0"/>
              </a:rPr>
              <a:t>();</a:t>
            </a:r>
            <a:br>
              <a:rPr lang="en-GB" sz="2000" b="1" dirty="0">
                <a:latin typeface="Consolas" panose="020B0609020204030204" pitchFamily="49" charset="0"/>
                <a:cs typeface="Consolas" panose="020B0609020204030204" pitchFamily="49" charset="0"/>
              </a:rPr>
            </a:br>
            <a:endParaRPr lang="en-GB" sz="2000" b="1" dirty="0">
              <a:latin typeface="Consolas" panose="020B0609020204030204" pitchFamily="49" charset="0"/>
              <a:cs typeface="Consolas" panose="020B0609020204030204" pitchFamily="49" charset="0"/>
            </a:endParaRPr>
          </a:p>
          <a:p>
            <a:r>
              <a:rPr lang="en-GB" sz="2000" b="1" dirty="0">
                <a:latin typeface="Consolas" panose="020B0609020204030204" pitchFamily="49" charset="0"/>
                <a:cs typeface="Consolas" panose="020B0609020204030204" pitchFamily="49" charset="0"/>
              </a:rPr>
              <a:t>String out1 = </a:t>
            </a:r>
            <a:r>
              <a:rPr lang="en-GB" sz="2000" b="1" dirty="0" err="1">
                <a:latin typeface="Consolas" panose="020B0609020204030204" pitchFamily="49" charset="0"/>
                <a:cs typeface="Consolas" panose="020B0609020204030204" pitchFamily="49" charset="0"/>
              </a:rPr>
              <a:t>cs.getString</a:t>
            </a:r>
            <a:r>
              <a:rPr lang="en-GB" sz="2000" b="1" dirty="0">
                <a:latin typeface="Consolas" panose="020B0609020204030204" pitchFamily="49" charset="0"/>
                <a:cs typeface="Consolas" panose="020B0609020204030204" pitchFamily="49" charset="0"/>
              </a:rPr>
              <a:t>(1);</a:t>
            </a:r>
          </a:p>
          <a:p>
            <a:r>
              <a:rPr lang="en-GB" sz="2000" b="1" dirty="0" err="1">
                <a:latin typeface="Consolas" panose="020B0609020204030204" pitchFamily="49" charset="0"/>
                <a:cs typeface="Consolas" panose="020B0609020204030204" pitchFamily="49" charset="0"/>
              </a:rPr>
              <a:t>int</a:t>
            </a:r>
            <a:r>
              <a:rPr lang="en-GB" sz="2000" b="1" dirty="0">
                <a:latin typeface="Consolas" panose="020B0609020204030204" pitchFamily="49" charset="0"/>
                <a:cs typeface="Consolas" panose="020B0609020204030204" pitchFamily="49" charset="0"/>
              </a:rPr>
              <a:t>    out2 = </a:t>
            </a:r>
            <a:r>
              <a:rPr lang="en-GB" sz="2000" b="1" dirty="0" err="1">
                <a:latin typeface="Consolas" panose="020B0609020204030204" pitchFamily="49" charset="0"/>
                <a:cs typeface="Consolas" panose="020B0609020204030204" pitchFamily="49" charset="0"/>
              </a:rPr>
              <a:t>cs.getInt</a:t>
            </a:r>
            <a:r>
              <a:rPr lang="en-GB" sz="2000" b="1" dirty="0">
                <a:latin typeface="Consolas" panose="020B0609020204030204" pitchFamily="49" charset="0"/>
                <a:cs typeface="Consolas" panose="020B0609020204030204" pitchFamily="49" charset="0"/>
              </a:rPr>
              <a:t>(2);</a:t>
            </a:r>
          </a:p>
        </p:txBody>
      </p:sp>
    </p:spTree>
    <p:extLst>
      <p:ext uri="{BB962C8B-B14F-4D97-AF65-F5344CB8AC3E}">
        <p14:creationId xmlns:p14="http://schemas.microsoft.com/office/powerpoint/2010/main" val="272574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review</a:t>
            </a:r>
          </a:p>
        </p:txBody>
      </p:sp>
      <p:sp>
        <p:nvSpPr>
          <p:cNvPr id="3" name="Content Placeholder 2"/>
          <p:cNvSpPr>
            <a:spLocks noGrp="1"/>
          </p:cNvSpPr>
          <p:nvPr>
            <p:ph sz="quarter" idx="10"/>
          </p:nvPr>
        </p:nvSpPr>
        <p:spPr/>
        <p:txBody>
          <a:bodyPr/>
          <a:lstStyle/>
          <a:p>
            <a:pPr marL="0" indent="0">
              <a:lnSpc>
                <a:spcPct val="150000"/>
              </a:lnSpc>
              <a:buNone/>
            </a:pPr>
            <a:r>
              <a:rPr lang="en-GB" dirty="0"/>
              <a:t>What is the difference between a statement and a prepared statement?</a:t>
            </a:r>
          </a:p>
          <a:p>
            <a:pPr marL="0" indent="0">
              <a:lnSpc>
                <a:spcPct val="150000"/>
              </a:lnSpc>
              <a:buNone/>
            </a:pPr>
            <a:r>
              <a:rPr lang="en-GB" dirty="0"/>
              <a:t>What extra features prepared statements have?</a:t>
            </a:r>
          </a:p>
          <a:p>
            <a:pPr marL="0" indent="0">
              <a:lnSpc>
                <a:spcPct val="150000"/>
              </a:lnSpc>
              <a:buNone/>
            </a:pPr>
            <a:r>
              <a:rPr lang="en-GB" dirty="0"/>
              <a:t>What are the benefits of using batching?</a:t>
            </a:r>
          </a:p>
          <a:p>
            <a:pPr marL="0" indent="0">
              <a:lnSpc>
                <a:spcPct val="150000"/>
              </a:lnSpc>
              <a:buNone/>
            </a:pPr>
            <a:r>
              <a:rPr lang="en-GB" dirty="0"/>
              <a:t>What is the difference between a prepared and a callable statement?</a:t>
            </a:r>
          </a:p>
        </p:txBody>
      </p:sp>
    </p:spTree>
    <p:extLst>
      <p:ext uri="{BB962C8B-B14F-4D97-AF65-F5344CB8AC3E}">
        <p14:creationId xmlns:p14="http://schemas.microsoft.com/office/powerpoint/2010/main" val="557560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Review</a:t>
            </a:r>
            <a:endParaRPr lang="en-GB"/>
          </a:p>
        </p:txBody>
      </p:sp>
      <p:sp>
        <p:nvSpPr>
          <p:cNvPr id="4" name="Slide Number Placeholder 1"/>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17</a:t>
            </a:fld>
            <a:endParaRPr lang="zh-TW" altLang="en-US" sz="1400"/>
          </a:p>
        </p:txBody>
      </p:sp>
      <p:sp>
        <p:nvSpPr>
          <p:cNvPr id="6" name="Rectangle 5"/>
          <p:cNvSpPr/>
          <p:nvPr/>
        </p:nvSpPr>
        <p:spPr>
          <a:xfrm>
            <a:off x="602248" y="2124645"/>
            <a:ext cx="9628789" cy="1287532"/>
          </a:xfrm>
          <a:prstGeom prst="rect">
            <a:avLst/>
          </a:prstGeom>
          <a:noFill/>
          <a:ln w="15875">
            <a:noFill/>
          </a:ln>
        </p:spPr>
        <p:txBody>
          <a:bodyPr wrap="square" anchor="t">
            <a:spAutoFit/>
          </a:bodyPr>
          <a:lstStyle/>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Explain and implement </a:t>
            </a:r>
            <a:r>
              <a:rPr lang="en-GB" dirty="0" err="1">
                <a:latin typeface="Arial"/>
                <a:cs typeface="Arial"/>
              </a:rPr>
              <a:t>PreparedStatements</a:t>
            </a:r>
            <a:r>
              <a:rPr lang="en-GB" dirty="0">
                <a:latin typeface="Arial"/>
                <a:cs typeface="Arial"/>
              </a:rPr>
              <a:t> </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Describe the purpose of Batching</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Explain and implement </a:t>
            </a:r>
            <a:r>
              <a:rPr lang="en-GB" dirty="0" err="1">
                <a:latin typeface="Arial"/>
                <a:cs typeface="Arial"/>
              </a:rPr>
              <a:t>CallableStatements</a:t>
            </a:r>
            <a:endParaRPr lang="en-GB" dirty="0">
              <a:latin typeface="Arial"/>
              <a:cs typeface="Arial"/>
            </a:endParaRPr>
          </a:p>
        </p:txBody>
      </p:sp>
      <p:sp>
        <p:nvSpPr>
          <p:cNvPr id="7" name="Rectangle 2"/>
          <p:cNvSpPr txBox="1">
            <a:spLocks noChangeArrowheads="1"/>
          </p:cNvSpPr>
          <p:nvPr/>
        </p:nvSpPr>
        <p:spPr>
          <a:xfrm>
            <a:off x="602248" y="1274647"/>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are now able to:</a:t>
            </a:r>
          </a:p>
        </p:txBody>
      </p:sp>
    </p:spTree>
    <p:extLst>
      <p:ext uri="{BB962C8B-B14F-4D97-AF65-F5344CB8AC3E}">
        <p14:creationId xmlns:p14="http://schemas.microsoft.com/office/powerpoint/2010/main" val="333998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1287532"/>
          </a:xfrm>
          <a:prstGeom prst="rect">
            <a:avLst/>
          </a:prstGeom>
          <a:noFill/>
          <a:ln w="15875">
            <a:noFill/>
          </a:ln>
        </p:spPr>
        <p:txBody>
          <a:bodyPr wrap="square" anchor="t">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Explain and implement </a:t>
            </a:r>
            <a:r>
              <a:rPr lang="en-GB" dirty="0" err="1">
                <a:latin typeface="Arial"/>
                <a:cs typeface="Arial"/>
              </a:rPr>
              <a:t>PreparedStatements</a:t>
            </a:r>
            <a:r>
              <a:rPr lang="en-GB" dirty="0">
                <a:latin typeface="Arial"/>
                <a:cs typeface="Arial"/>
              </a:rPr>
              <a:t> </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Describe the purpose of Batching</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Explain and implement </a:t>
            </a:r>
            <a:r>
              <a:rPr lang="en-GB" dirty="0" err="1">
                <a:latin typeface="Arial"/>
                <a:cs typeface="Arial"/>
              </a:rPr>
              <a:t>CallableStatements</a:t>
            </a:r>
            <a:endParaRPr lang="en-GB" dirty="0">
              <a:latin typeface="Arial"/>
              <a:cs typeface="Arial"/>
            </a:endParaRP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439524"/>
            <a:ext cx="9949542" cy="914400"/>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Batching</a:t>
            </a:r>
          </a:p>
        </p:txBody>
      </p:sp>
      <p:sp>
        <p:nvSpPr>
          <p:cNvPr id="4" name="Rectangle 3">
            <a:extLst>
              <a:ext uri="{FF2B5EF4-FFF2-40B4-BE49-F238E27FC236}">
                <a16:creationId xmlns:a16="http://schemas.microsoft.com/office/drawing/2014/main" id="{D1171360-702D-4697-AB55-0464F5CA889F}"/>
              </a:ext>
            </a:extLst>
          </p:cNvPr>
          <p:cNvSpPr/>
          <p:nvPr/>
        </p:nvSpPr>
        <p:spPr>
          <a:xfrm>
            <a:off x="1121229" y="762562"/>
            <a:ext cx="9949542"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latin typeface="Arial" panose="020B0604020202020204" pitchFamily="34" charset="0"/>
                <a:cs typeface="Arial" panose="020B0604020202020204" pitchFamily="34" charset="0"/>
              </a:rPr>
              <a:t>PreparedStatement</a:t>
            </a:r>
            <a:endParaRPr lang="en-US" sz="4000" b="1" dirty="0">
              <a:latin typeface="Arial" panose="020B0604020202020204" pitchFamily="34" charset="0"/>
              <a:cs typeface="Arial" panose="020B0604020202020204" pitchFamily="34" charset="0"/>
            </a:endParaRP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a:t>
            </a:fld>
            <a:endParaRPr lang="zh-TW" altLang="en-US" sz="140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D1171360-702D-4697-AB55-0464F5CA889F}"/>
              </a:ext>
            </a:extLst>
          </p:cNvPr>
          <p:cNvSpPr/>
          <p:nvPr/>
        </p:nvSpPr>
        <p:spPr>
          <a:xfrm>
            <a:off x="1121229" y="4116486"/>
            <a:ext cx="9949542" cy="914400"/>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latin typeface="Arial" panose="020B0604020202020204" pitchFamily="34" charset="0"/>
                <a:cs typeface="Arial" panose="020B0604020202020204" pitchFamily="34" charset="0"/>
              </a:rPr>
              <a:t>CallableStatement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418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Injection</a:t>
            </a:r>
            <a:endParaRPr lang="en-GB" dirty="0"/>
          </a:p>
        </p:txBody>
      </p:sp>
      <p:sp>
        <p:nvSpPr>
          <p:cNvPr id="3" name="Content Placeholder 2"/>
          <p:cNvSpPr>
            <a:spLocks noGrp="1"/>
          </p:cNvSpPr>
          <p:nvPr>
            <p:ph sz="quarter" idx="10"/>
          </p:nvPr>
        </p:nvSpPr>
        <p:spPr>
          <a:xfrm>
            <a:off x="601490" y="1727830"/>
            <a:ext cx="11003136" cy="4544383"/>
          </a:xfrm>
        </p:spPr>
        <p:txBody>
          <a:bodyPr/>
          <a:lstStyle/>
          <a:p>
            <a:pPr marL="0" indent="0">
              <a:buNone/>
            </a:pPr>
            <a:r>
              <a:rPr lang="en-GB" dirty="0"/>
              <a:t>Consider the following code, in a one-column table, where ‘user’ is a string passed into the method.</a:t>
            </a:r>
          </a:p>
          <a:p>
            <a:endParaRPr lang="en-US" dirty="0"/>
          </a:p>
          <a:p>
            <a:endParaRPr lang="en-US" dirty="0"/>
          </a:p>
          <a:p>
            <a:endParaRPr lang="en-US" dirty="0"/>
          </a:p>
          <a:p>
            <a:endParaRPr lang="en-US" dirty="0"/>
          </a:p>
          <a:p>
            <a:pPr marL="0" indent="0">
              <a:buNone/>
            </a:pPr>
            <a:endParaRPr lang="en-US" dirty="0"/>
          </a:p>
          <a:p>
            <a:pPr marL="0" lvl="0" indent="0">
              <a:buNone/>
            </a:pPr>
            <a:r>
              <a:rPr lang="en-GB" kern="0" dirty="0"/>
              <a:t>What if a user enters the following into a form, which is then passed into the method as the user string?</a:t>
            </a:r>
          </a:p>
          <a:p>
            <a:endParaRPr lang="en-GB" dirty="0"/>
          </a:p>
          <a:p>
            <a:endParaRPr lang="en-US" dirty="0"/>
          </a:p>
          <a:p>
            <a:endParaRPr lang="en-US" dirty="0"/>
          </a:p>
          <a:p>
            <a:endParaRPr lang="en-US" dirty="0"/>
          </a:p>
          <a:p>
            <a:endParaRPr lang="en-US" dirty="0"/>
          </a:p>
          <a:p>
            <a:endParaRPr lang="en-GB" dirty="0"/>
          </a:p>
        </p:txBody>
      </p:sp>
      <p:sp>
        <p:nvSpPr>
          <p:cNvPr id="5" name="Rectangle 4"/>
          <p:cNvSpPr/>
          <p:nvPr/>
        </p:nvSpPr>
        <p:spPr>
          <a:xfrm>
            <a:off x="2188283" y="2214560"/>
            <a:ext cx="7829550"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a:latin typeface="Consolas" panose="020B0609020204030204" pitchFamily="49" charset="0"/>
                <a:cs typeface="Consolas" panose="020B0609020204030204" pitchFamily="49" charset="0"/>
              </a:rPr>
              <a:t>String query = </a:t>
            </a:r>
            <a:r>
              <a:rPr lang="en-GB" sz="2000" b="1" dirty="0" smtClean="0">
                <a:latin typeface="Consolas" panose="020B0609020204030204" pitchFamily="49" charset="0"/>
                <a:cs typeface="Consolas" panose="020B0609020204030204" pitchFamily="49" charset="0"/>
              </a:rPr>
              <a:t>"SELECT </a:t>
            </a:r>
            <a:r>
              <a:rPr lang="en-GB" sz="2000" b="1" dirty="0">
                <a:latin typeface="Consolas" panose="020B0609020204030204" pitchFamily="49" charset="0"/>
                <a:cs typeface="Consolas" panose="020B0609020204030204" pitchFamily="49" charset="0"/>
              </a:rPr>
              <a:t>* FROM Users WHERE username</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r>
              <a:rPr lang="en-GB" sz="2000" b="1" dirty="0">
                <a:latin typeface="Consolas" panose="020B0609020204030204" pitchFamily="49" charset="0"/>
                <a:cs typeface="Consolas" panose="020B0609020204030204" pitchFamily="49" charset="0"/>
              </a:rPr>
              <a:t>					+ user + </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r>
              <a:rPr lang="en-GB" sz="2000" b="1" dirty="0">
                <a:latin typeface="Consolas" panose="020B0609020204030204" pitchFamily="49" charset="0"/>
                <a:cs typeface="Consolas" panose="020B0609020204030204" pitchFamily="49" charset="0"/>
              </a:rPr>
              <a:t>Statement </a:t>
            </a:r>
            <a:r>
              <a:rPr lang="en-GB" sz="2000" b="1" dirty="0" err="1" smtClean="0">
                <a:latin typeface="Consolas" panose="020B0609020204030204" pitchFamily="49" charset="0"/>
                <a:cs typeface="Consolas" panose="020B0609020204030204" pitchFamily="49" charset="0"/>
              </a:rPr>
              <a:t>satement</a:t>
            </a:r>
            <a:r>
              <a:rPr lang="en-GB" sz="2000" b="1" dirty="0" smtClean="0">
                <a:latin typeface="Consolas" panose="020B0609020204030204" pitchFamily="49" charset="0"/>
                <a:cs typeface="Consolas" panose="020B0609020204030204" pitchFamily="49" charset="0"/>
              </a:rPr>
              <a:t> </a:t>
            </a:r>
            <a:r>
              <a:rPr lang="en-GB" sz="2000" b="1" dirty="0">
                <a:latin typeface="Consolas" panose="020B0609020204030204" pitchFamily="49" charset="0"/>
                <a:cs typeface="Consolas" panose="020B0609020204030204" pitchFamily="49" charset="0"/>
              </a:rPr>
              <a:t>= </a:t>
            </a:r>
            <a:r>
              <a:rPr lang="en-GB" sz="2000" b="1" dirty="0" err="1" smtClean="0">
                <a:latin typeface="Consolas" panose="020B0609020204030204" pitchFamily="49" charset="0"/>
                <a:cs typeface="Consolas" panose="020B0609020204030204" pitchFamily="49" charset="0"/>
              </a:rPr>
              <a:t>connection.createStatement</a:t>
            </a:r>
            <a:r>
              <a:rPr lang="en-GB" sz="2000" b="1" dirty="0">
                <a:latin typeface="Consolas" panose="020B0609020204030204" pitchFamily="49" charset="0"/>
                <a:cs typeface="Consolas" panose="020B0609020204030204" pitchFamily="49" charset="0"/>
              </a:rPr>
              <a:t>();</a:t>
            </a:r>
          </a:p>
          <a:p>
            <a:r>
              <a:rPr lang="en-GB" sz="2000" b="1" dirty="0" err="1">
                <a:latin typeface="Consolas" panose="020B0609020204030204" pitchFamily="49" charset="0"/>
                <a:cs typeface="Consolas" panose="020B0609020204030204" pitchFamily="49" charset="0"/>
              </a:rPr>
              <a:t>satement</a:t>
            </a:r>
            <a:r>
              <a:rPr lang="en-US" sz="2000" b="1" dirty="0" smtClean="0">
                <a:latin typeface="Consolas" panose="020B0609020204030204" pitchFamily="49" charset="0"/>
                <a:cs typeface="Consolas" panose="020B0609020204030204" pitchFamily="49" charset="0"/>
              </a:rPr>
              <a:t>.</a:t>
            </a:r>
            <a:r>
              <a:rPr lang="en-US" sz="2000" b="1" dirty="0" err="1" smtClean="0">
                <a:latin typeface="Consolas" panose="020B0609020204030204" pitchFamily="49" charset="0"/>
                <a:cs typeface="Consolas" panose="020B0609020204030204" pitchFamily="49" charset="0"/>
              </a:rPr>
              <a:t>executeQ</a:t>
            </a:r>
            <a:r>
              <a:rPr lang="en-US" altLang="zh-CN" sz="2000" b="1" dirty="0" err="1" smtClean="0">
                <a:latin typeface="Consolas" panose="020B0609020204030204" pitchFamily="49" charset="0"/>
                <a:cs typeface="Consolas" panose="020B0609020204030204" pitchFamily="49" charset="0"/>
              </a:rPr>
              <a:t>uery</a:t>
            </a:r>
            <a:r>
              <a:rPr lang="en-US" sz="2000" b="1" dirty="0" smtClean="0">
                <a:latin typeface="Consolas" panose="020B0609020204030204" pitchFamily="49" charset="0"/>
                <a:cs typeface="Consolas" panose="020B0609020204030204" pitchFamily="49" charset="0"/>
              </a:rPr>
              <a:t>(</a:t>
            </a:r>
            <a:r>
              <a:rPr lang="en-GB" sz="2000" b="1" dirty="0" smtClean="0">
                <a:latin typeface="Consolas" panose="020B0609020204030204" pitchFamily="49" charset="0"/>
                <a:cs typeface="Consolas" panose="020B0609020204030204" pitchFamily="49" charset="0"/>
              </a:rPr>
              <a:t>query</a:t>
            </a:r>
            <a:r>
              <a:rPr lang="en-US" sz="2000" b="1" dirty="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p:txBody>
      </p:sp>
      <p:sp>
        <p:nvSpPr>
          <p:cNvPr id="6" name="Rectangle 5"/>
          <p:cNvSpPr/>
          <p:nvPr/>
        </p:nvSpPr>
        <p:spPr>
          <a:xfrm>
            <a:off x="2188283" y="4655931"/>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smtClean="0">
                <a:latin typeface="Consolas" panose="020B0609020204030204" pitchFamily="49" charset="0"/>
                <a:cs typeface="Consolas" panose="020B0609020204030204" pitchFamily="49" charset="0"/>
              </a:rPr>
              <a:t>anything' </a:t>
            </a:r>
            <a:r>
              <a:rPr lang="en-GB" sz="2000" b="1" dirty="0">
                <a:latin typeface="Consolas" panose="020B0609020204030204" pitchFamily="49" charset="0"/>
                <a:cs typeface="Consolas" panose="020B0609020204030204" pitchFamily="49" charset="0"/>
              </a:rPr>
              <a:t>OR </a:t>
            </a:r>
            <a:r>
              <a:rPr lang="en-GB" sz="2000" b="1" dirty="0" smtClean="0">
                <a:latin typeface="Consolas" panose="020B0609020204030204" pitchFamily="49" charset="0"/>
                <a:cs typeface="Consolas" panose="020B0609020204030204" pitchFamily="49" charset="0"/>
              </a:rPr>
              <a:t>'x'='x</a:t>
            </a:r>
            <a:endParaRPr lang="en-GB" sz="20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680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PreparedStatement</a:t>
            </a:r>
            <a:endParaRPr lang="en-GB" dirty="0"/>
          </a:p>
        </p:txBody>
      </p:sp>
      <p:sp>
        <p:nvSpPr>
          <p:cNvPr id="3" name="Content Placeholder 2"/>
          <p:cNvSpPr>
            <a:spLocks noGrp="1"/>
          </p:cNvSpPr>
          <p:nvPr>
            <p:ph sz="quarter" idx="10"/>
          </p:nvPr>
        </p:nvSpPr>
        <p:spPr>
          <a:xfrm>
            <a:off x="601490" y="1727830"/>
            <a:ext cx="11003136" cy="4544383"/>
          </a:xfrm>
        </p:spPr>
        <p:txBody>
          <a:bodyPr/>
          <a:lstStyle/>
          <a:p>
            <a:pPr marL="0" indent="0">
              <a:buNone/>
            </a:pPr>
            <a:r>
              <a:rPr lang="en-GB" b="1" dirty="0" err="1"/>
              <a:t>PreparedStatement</a:t>
            </a:r>
            <a:r>
              <a:rPr lang="en-GB" b="1" dirty="0"/>
              <a:t> </a:t>
            </a:r>
            <a:r>
              <a:rPr lang="en-GB" dirty="0"/>
              <a:t>extends from Statement. </a:t>
            </a:r>
            <a:endParaRPr lang="en-GB" dirty="0" smtClean="0"/>
          </a:p>
          <a:p>
            <a:pPr marL="0" indent="0">
              <a:buNone/>
            </a:pPr>
            <a:endParaRPr lang="en-GB" dirty="0"/>
          </a:p>
          <a:p>
            <a:pPr marL="0" indent="0">
              <a:buNone/>
            </a:pPr>
            <a:r>
              <a:rPr lang="en-GB" dirty="0"/>
              <a:t>It is an alternative to using Statement and offers protection from SQL Injection attacks</a:t>
            </a:r>
            <a:r>
              <a:rPr lang="en-GB" dirty="0" smtClean="0"/>
              <a:t>.</a:t>
            </a:r>
          </a:p>
          <a:p>
            <a:pPr marL="0" indent="0">
              <a:buNone/>
            </a:pPr>
            <a:endParaRPr lang="en-GB" dirty="0"/>
          </a:p>
          <a:p>
            <a:pPr marL="0" indent="0">
              <a:buNone/>
            </a:pPr>
            <a:r>
              <a:rPr lang="en-GB" dirty="0"/>
              <a:t>Extra features</a:t>
            </a:r>
          </a:p>
          <a:p>
            <a:pPr lvl="1"/>
            <a:r>
              <a:rPr lang="en-GB" dirty="0"/>
              <a:t>Parameters can be inserted into the SQL query</a:t>
            </a:r>
          </a:p>
          <a:p>
            <a:pPr lvl="1"/>
            <a:r>
              <a:rPr lang="en-GB" dirty="0"/>
              <a:t>May improve performance of executed statements</a:t>
            </a:r>
          </a:p>
          <a:p>
            <a:endParaRPr lang="en-GB" dirty="0"/>
          </a:p>
        </p:txBody>
      </p:sp>
      <p:sp>
        <p:nvSpPr>
          <p:cNvPr id="4" name="Rectangle 3"/>
          <p:cNvSpPr/>
          <p:nvPr/>
        </p:nvSpPr>
        <p:spPr>
          <a:xfrm>
            <a:off x="761760" y="4374098"/>
            <a:ext cx="10682595"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public void </a:t>
            </a:r>
            <a:r>
              <a:rPr lang="en-GB" sz="2000" b="1" dirty="0" err="1">
                <a:latin typeface="Consolas" pitchFamily="49" charset="0"/>
              </a:rPr>
              <a:t>deleteUser</a:t>
            </a:r>
            <a:r>
              <a:rPr lang="en-GB" sz="2000" b="1" dirty="0">
                <a:latin typeface="Consolas" pitchFamily="49" charset="0"/>
              </a:rPr>
              <a:t>(</a:t>
            </a:r>
            <a:r>
              <a:rPr lang="en-GB" sz="2000" b="1" dirty="0" err="1">
                <a:latin typeface="Consolas" pitchFamily="49" charset="0"/>
              </a:rPr>
              <a:t>int</a:t>
            </a:r>
            <a:r>
              <a:rPr lang="en-GB" sz="2000" b="1" dirty="0">
                <a:latin typeface="Consolas" pitchFamily="49" charset="0"/>
              </a:rPr>
              <a:t> id, String name){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   String query = “DELETE FROM </a:t>
            </a:r>
            <a:r>
              <a:rPr lang="en-GB" sz="2000" b="1" dirty="0" err="1">
                <a:latin typeface="Consolas" pitchFamily="49" charset="0"/>
              </a:rPr>
              <a:t>testTable</a:t>
            </a:r>
            <a:r>
              <a:rPr lang="en-GB" sz="2000" b="1" dirty="0">
                <a:latin typeface="Consolas" pitchFamily="49" charset="0"/>
              </a:rPr>
              <a:t> WHERE </a:t>
            </a:r>
            <a:r>
              <a:rPr lang="en-GB" sz="2000" b="1" dirty="0" err="1">
                <a:latin typeface="Consolas" pitchFamily="49" charset="0"/>
              </a:rPr>
              <a:t>tid</a:t>
            </a:r>
            <a:r>
              <a:rPr lang="en-GB" sz="2000" b="1" dirty="0">
                <a:latin typeface="Consolas" pitchFamily="49" charset="0"/>
              </a:rPr>
              <a:t> = ? AND name=?”;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   </a:t>
            </a:r>
            <a:r>
              <a:rPr lang="en-GB" sz="2000" b="1" dirty="0" err="1">
                <a:latin typeface="Consolas" pitchFamily="49" charset="0"/>
              </a:rPr>
              <a:t>PreparedStatement</a:t>
            </a:r>
            <a:r>
              <a:rPr lang="en-GB" sz="2000" b="1" dirty="0">
                <a:latin typeface="Consolas" pitchFamily="49" charset="0"/>
              </a:rPr>
              <a:t> </a:t>
            </a:r>
            <a:r>
              <a:rPr lang="en-GB" sz="2000" b="1" dirty="0" err="1">
                <a:latin typeface="Consolas" pitchFamily="49" charset="0"/>
              </a:rPr>
              <a:t>ps</a:t>
            </a:r>
            <a:r>
              <a:rPr lang="en-GB" sz="2000" b="1" dirty="0">
                <a:latin typeface="Consolas" pitchFamily="49" charset="0"/>
              </a:rPr>
              <a:t> = </a:t>
            </a:r>
            <a:r>
              <a:rPr lang="en-GB" sz="2000" b="1" dirty="0" err="1">
                <a:latin typeface="Consolas" pitchFamily="49" charset="0"/>
              </a:rPr>
              <a:t>conn.prepareStatement</a:t>
            </a:r>
            <a:r>
              <a:rPr lang="en-GB" sz="2000" b="1" dirty="0">
                <a:latin typeface="Consolas" pitchFamily="49" charset="0"/>
              </a:rPr>
              <a:t>(query);</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   </a:t>
            </a:r>
            <a:r>
              <a:rPr lang="en-GB" sz="2000" b="1" dirty="0" err="1">
                <a:latin typeface="Consolas" pitchFamily="49" charset="0"/>
              </a:rPr>
              <a:t>ps.setInt</a:t>
            </a:r>
            <a:r>
              <a:rPr lang="en-GB" sz="2000" b="1" dirty="0">
                <a:latin typeface="Consolas" pitchFamily="49" charset="0"/>
              </a:rPr>
              <a:t>(1, id);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2000" b="1" dirty="0">
                <a:latin typeface="Consolas" pitchFamily="49" charset="0"/>
              </a:rPr>
              <a:t>   </a:t>
            </a:r>
            <a:r>
              <a:rPr lang="en-US" sz="2000" b="1" dirty="0" err="1">
                <a:latin typeface="Consolas" pitchFamily="49" charset="0"/>
              </a:rPr>
              <a:t>ps.setString</a:t>
            </a:r>
            <a:r>
              <a:rPr lang="en-US" sz="2000" b="1" dirty="0">
                <a:latin typeface="Consolas" pitchFamily="49" charset="0"/>
              </a:rPr>
              <a:t>(2,name);</a:t>
            </a:r>
            <a:endParaRPr lang="en-GB" sz="2000" b="1" dirty="0">
              <a:latin typeface="Consolas"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   </a:t>
            </a:r>
            <a:r>
              <a:rPr lang="en-GB" sz="2000" b="1" dirty="0" err="1">
                <a:latin typeface="Consolas" pitchFamily="49" charset="0"/>
              </a:rPr>
              <a:t>ps.executeUpdate</a:t>
            </a:r>
            <a:r>
              <a:rPr lang="en-GB" sz="2000" b="1" dirty="0">
                <a:latin typeface="Consolas" pitchFamily="49"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a:latin typeface="Consolas" pitchFamily="49" charset="0"/>
              </a:rPr>
              <a:t>}</a:t>
            </a:r>
          </a:p>
        </p:txBody>
      </p:sp>
    </p:spTree>
    <p:extLst>
      <p:ext uri="{BB962C8B-B14F-4D97-AF65-F5344CB8AC3E}">
        <p14:creationId xmlns:p14="http://schemas.microsoft.com/office/powerpoint/2010/main" val="402347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439524"/>
            <a:ext cx="9949542" cy="914400"/>
          </a:xfrm>
          <a:prstGeom prst="rect">
            <a:avLst/>
          </a:prstGeom>
          <a:solidFill>
            <a:srgbClr val="009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Batching</a:t>
            </a:r>
          </a:p>
        </p:txBody>
      </p:sp>
      <p:sp>
        <p:nvSpPr>
          <p:cNvPr id="4" name="Rectangle 3">
            <a:extLst>
              <a:ext uri="{FF2B5EF4-FFF2-40B4-BE49-F238E27FC236}">
                <a16:creationId xmlns:a16="http://schemas.microsoft.com/office/drawing/2014/main" id="{D1171360-702D-4697-AB55-0464F5CA889F}"/>
              </a:ext>
            </a:extLst>
          </p:cNvPr>
          <p:cNvSpPr/>
          <p:nvPr/>
        </p:nvSpPr>
        <p:spPr>
          <a:xfrm>
            <a:off x="1121229" y="762562"/>
            <a:ext cx="9949542" cy="9144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latin typeface="Arial" panose="020B0604020202020204" pitchFamily="34" charset="0"/>
                <a:cs typeface="Arial" panose="020B0604020202020204" pitchFamily="34" charset="0"/>
              </a:rPr>
              <a:t>PreparedStatement</a:t>
            </a:r>
            <a:endParaRPr lang="en-US" sz="4000" dirty="0">
              <a:latin typeface="Arial" panose="020B0604020202020204" pitchFamily="34" charset="0"/>
              <a:cs typeface="Arial" panose="020B0604020202020204" pitchFamily="34" charset="0"/>
            </a:endParaRP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6</a:t>
            </a:fld>
            <a:endParaRPr lang="zh-TW" altLang="en-US" sz="140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D1171360-702D-4697-AB55-0464F5CA889F}"/>
              </a:ext>
            </a:extLst>
          </p:cNvPr>
          <p:cNvSpPr/>
          <p:nvPr/>
        </p:nvSpPr>
        <p:spPr>
          <a:xfrm>
            <a:off x="1121229" y="4116486"/>
            <a:ext cx="9949542" cy="914400"/>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latin typeface="Arial" panose="020B0604020202020204" pitchFamily="34" charset="0"/>
                <a:cs typeface="Arial" panose="020B0604020202020204" pitchFamily="34" charset="0"/>
              </a:rPr>
              <a:t>CallableStatement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620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Default Constructor</a:t>
            </a:r>
          </a:p>
        </p:txBody>
      </p:sp>
      <p:sp>
        <p:nvSpPr>
          <p:cNvPr id="3" name="Content Placeholder 2"/>
          <p:cNvSpPr>
            <a:spLocks noGrp="1"/>
          </p:cNvSpPr>
          <p:nvPr>
            <p:ph sz="quarter" idx="10"/>
          </p:nvPr>
        </p:nvSpPr>
        <p:spPr/>
        <p:txBody>
          <a:bodyPr/>
          <a:lstStyle/>
          <a:p>
            <a:pPr marL="0" indent="0">
              <a:spcBef>
                <a:spcPts val="1200"/>
              </a:spcBef>
              <a:buNone/>
            </a:pPr>
            <a:r>
              <a:rPr lang="en-GB" dirty="0"/>
              <a:t>What is a batch?</a:t>
            </a:r>
          </a:p>
          <a:p>
            <a:pPr lvl="1">
              <a:spcBef>
                <a:spcPts val="1200"/>
              </a:spcBef>
            </a:pPr>
            <a:r>
              <a:rPr lang="en-GB" dirty="0"/>
              <a:t>It is a group of things</a:t>
            </a:r>
          </a:p>
          <a:p>
            <a:pPr lvl="1">
              <a:spcBef>
                <a:spcPts val="1200"/>
              </a:spcBef>
            </a:pPr>
            <a:endParaRPr lang="en-GB" dirty="0"/>
          </a:p>
          <a:p>
            <a:pPr marL="0" indent="0">
              <a:spcBef>
                <a:spcPts val="1200"/>
              </a:spcBef>
              <a:buNone/>
            </a:pPr>
            <a:r>
              <a:rPr lang="en-GB" b="1" dirty="0"/>
              <a:t>Batching</a:t>
            </a:r>
            <a:r>
              <a:rPr lang="en-GB" dirty="0"/>
              <a:t> is a means of grouping SQL statements together.</a:t>
            </a:r>
          </a:p>
          <a:p>
            <a:pPr lvl="1">
              <a:spcBef>
                <a:spcPts val="1200"/>
              </a:spcBef>
            </a:pPr>
            <a:r>
              <a:rPr lang="en-GB" dirty="0"/>
              <a:t>F</a:t>
            </a:r>
            <a:r>
              <a:rPr lang="en-US" dirty="0"/>
              <a:t>aster way of executing multiple statements.</a:t>
            </a:r>
          </a:p>
          <a:p>
            <a:pPr lvl="1">
              <a:spcBef>
                <a:spcPts val="1200"/>
              </a:spcBef>
            </a:pPr>
            <a:endParaRPr lang="en-US" dirty="0"/>
          </a:p>
          <a:p>
            <a:pPr marL="0" indent="0">
              <a:spcBef>
                <a:spcPts val="1200"/>
              </a:spcBef>
              <a:buNone/>
            </a:pPr>
            <a:r>
              <a:rPr lang="en-GB" dirty="0"/>
              <a:t>It decreases the number of calls to the database to 1 – instead of 1 for every statement.</a:t>
            </a:r>
          </a:p>
          <a:p>
            <a:pPr>
              <a:spcBef>
                <a:spcPts val="1200"/>
              </a:spcBef>
            </a:pPr>
            <a:endParaRPr lang="en-GB" dirty="0"/>
          </a:p>
          <a:p>
            <a:pPr>
              <a:spcBef>
                <a:spcPts val="1200"/>
              </a:spcBef>
            </a:pPr>
            <a:endParaRPr lang="en-GB" dirty="0"/>
          </a:p>
        </p:txBody>
      </p:sp>
    </p:spTree>
    <p:extLst>
      <p:ext uri="{BB962C8B-B14F-4D97-AF65-F5344CB8AC3E}">
        <p14:creationId xmlns:p14="http://schemas.microsoft.com/office/powerpoint/2010/main" val="94377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Batching</a:t>
            </a:r>
          </a:p>
        </p:txBody>
      </p:sp>
      <p:sp>
        <p:nvSpPr>
          <p:cNvPr id="3" name="Content Placeholder 2"/>
          <p:cNvSpPr>
            <a:spLocks noGrp="1"/>
          </p:cNvSpPr>
          <p:nvPr>
            <p:ph sz="quarter" idx="10"/>
          </p:nvPr>
        </p:nvSpPr>
        <p:spPr>
          <a:xfrm>
            <a:off x="601490" y="1556426"/>
            <a:ext cx="11003136" cy="4715787"/>
          </a:xfrm>
        </p:spPr>
        <p:txBody>
          <a:bodyPr/>
          <a:lstStyle/>
          <a:p>
            <a:pPr marL="0" indent="0">
              <a:spcBef>
                <a:spcPts val="1200"/>
              </a:spcBef>
              <a:buNone/>
            </a:pPr>
            <a:r>
              <a:rPr lang="en-GB" dirty="0"/>
              <a:t>To use batching, auto commit should first be turned off.</a:t>
            </a:r>
            <a:br>
              <a:rPr lang="en-GB" dirty="0"/>
            </a:br>
            <a:r>
              <a:rPr lang="en-GB" dirty="0"/>
              <a:t/>
            </a:r>
            <a:br>
              <a:rPr lang="en-GB" dirty="0"/>
            </a:br>
            <a:endParaRPr lang="en-GB" dirty="0"/>
          </a:p>
          <a:p>
            <a:pPr marL="0" indent="0">
              <a:spcBef>
                <a:spcPts val="1200"/>
              </a:spcBef>
              <a:buNone/>
            </a:pPr>
            <a:r>
              <a:rPr lang="en-GB" dirty="0"/>
              <a:t>	Set the necessary values in the </a:t>
            </a:r>
            <a:r>
              <a:rPr lang="en-GB" dirty="0" err="1"/>
              <a:t>PreparedStatement</a:t>
            </a:r>
            <a:r>
              <a:rPr lang="en-GB" dirty="0"/>
              <a:t>:</a:t>
            </a:r>
          </a:p>
          <a:p>
            <a:pPr>
              <a:spcBef>
                <a:spcPts val="1200"/>
              </a:spcBef>
            </a:pPr>
            <a:endParaRPr lang="en-GB" dirty="0"/>
          </a:p>
          <a:p>
            <a:pPr marL="0" indent="0">
              <a:spcBef>
                <a:spcPts val="1200"/>
              </a:spcBef>
              <a:buNone/>
            </a:pPr>
            <a:r>
              <a:rPr lang="en-GB" dirty="0"/>
              <a:t/>
            </a:r>
            <a:br>
              <a:rPr lang="en-GB" dirty="0"/>
            </a:br>
            <a:r>
              <a:rPr lang="en-GB" dirty="0"/>
              <a:t>	Add the statement to the batch:</a:t>
            </a:r>
            <a:br>
              <a:rPr lang="en-GB" dirty="0"/>
            </a:br>
            <a:r>
              <a:rPr lang="en-GB" dirty="0"/>
              <a:t/>
            </a:r>
            <a:br>
              <a:rPr lang="en-GB" dirty="0"/>
            </a:br>
            <a:endParaRPr lang="en-US" dirty="0"/>
          </a:p>
          <a:p>
            <a:pPr marL="0" indent="0">
              <a:spcBef>
                <a:spcPts val="1200"/>
              </a:spcBef>
              <a:buNone/>
            </a:pPr>
            <a:r>
              <a:rPr lang="en-US" dirty="0"/>
              <a:t>To execute the statement call:</a:t>
            </a:r>
          </a:p>
          <a:p>
            <a:pPr marL="0" indent="0">
              <a:spcBef>
                <a:spcPts val="1200"/>
              </a:spcBef>
              <a:buNone/>
            </a:pPr>
            <a:r>
              <a:rPr lang="en-US" dirty="0"/>
              <a:t/>
            </a:r>
            <a:br>
              <a:rPr lang="en-US" dirty="0"/>
            </a:br>
            <a:r>
              <a:rPr lang="en-US" dirty="0"/>
              <a:t>Call commit as we have turned off auto commit:</a:t>
            </a:r>
            <a:endParaRPr lang="en-GB" dirty="0"/>
          </a:p>
          <a:p>
            <a:endParaRPr lang="en-GB" dirty="0"/>
          </a:p>
        </p:txBody>
      </p:sp>
      <p:sp>
        <p:nvSpPr>
          <p:cNvPr id="4" name="Rectangle 3"/>
          <p:cNvSpPr/>
          <p:nvPr/>
        </p:nvSpPr>
        <p:spPr>
          <a:xfrm>
            <a:off x="2188283" y="2058918"/>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marL="215900" indent="-215900">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conn.setAutoCommit</a:t>
            </a:r>
            <a:r>
              <a:rPr lang="en-GB" sz="2000" b="1" dirty="0">
                <a:latin typeface="Consolas" pitchFamily="49" charset="0"/>
              </a:rPr>
              <a:t>(false);</a:t>
            </a:r>
          </a:p>
        </p:txBody>
      </p:sp>
      <p:sp>
        <p:nvSpPr>
          <p:cNvPr id="5" name="Rectangle 4"/>
          <p:cNvSpPr/>
          <p:nvPr/>
        </p:nvSpPr>
        <p:spPr>
          <a:xfrm>
            <a:off x="2188283" y="3005446"/>
            <a:ext cx="782955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ps.setInt</a:t>
            </a:r>
            <a:r>
              <a:rPr lang="en-GB" sz="2000" b="1" dirty="0">
                <a:latin typeface="Consolas" pitchFamily="49" charset="0"/>
              </a:rPr>
              <a:t>(1,id);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ps.setString</a:t>
            </a:r>
            <a:r>
              <a:rPr lang="en-GB" sz="2000" b="1" dirty="0">
                <a:latin typeface="Consolas" pitchFamily="49" charset="0"/>
              </a:rPr>
              <a:t>(2,name);</a:t>
            </a:r>
          </a:p>
        </p:txBody>
      </p:sp>
      <p:sp>
        <p:nvSpPr>
          <p:cNvPr id="6" name="Rectangle 5"/>
          <p:cNvSpPr/>
          <p:nvPr/>
        </p:nvSpPr>
        <p:spPr>
          <a:xfrm>
            <a:off x="2188283" y="4376142"/>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ps.addBatch</a:t>
            </a:r>
            <a:r>
              <a:rPr lang="en-GB" sz="2000" b="1" dirty="0">
                <a:latin typeface="Consolas" pitchFamily="49" charset="0"/>
              </a:rPr>
              <a:t>();</a:t>
            </a:r>
          </a:p>
        </p:txBody>
      </p:sp>
      <p:sp>
        <p:nvSpPr>
          <p:cNvPr id="7" name="Rectangle 6"/>
          <p:cNvSpPr/>
          <p:nvPr/>
        </p:nvSpPr>
        <p:spPr>
          <a:xfrm>
            <a:off x="2188283" y="5312574"/>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ps.executeBatch</a:t>
            </a:r>
            <a:r>
              <a:rPr lang="en-GB" sz="2000" b="1" dirty="0">
                <a:latin typeface="Consolas" pitchFamily="49" charset="0"/>
              </a:rPr>
              <a:t>();</a:t>
            </a:r>
          </a:p>
        </p:txBody>
      </p:sp>
      <p:sp>
        <p:nvSpPr>
          <p:cNvPr id="9" name="Rectangle 8"/>
          <p:cNvSpPr/>
          <p:nvPr/>
        </p:nvSpPr>
        <p:spPr>
          <a:xfrm>
            <a:off x="2188283" y="6140264"/>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GB" sz="2000" b="1" dirty="0" err="1">
                <a:latin typeface="Consolas" pitchFamily="49" charset="0"/>
              </a:rPr>
              <a:t>conn.commit</a:t>
            </a:r>
            <a:r>
              <a:rPr lang="en-GB" sz="2000" b="1" dirty="0">
                <a:latin typeface="Consolas" pitchFamily="49" charset="0"/>
              </a:rPr>
              <a:t>();</a:t>
            </a:r>
          </a:p>
        </p:txBody>
      </p:sp>
    </p:spTree>
    <p:extLst>
      <p:ext uri="{BB962C8B-B14F-4D97-AF65-F5344CB8AC3E}">
        <p14:creationId xmlns:p14="http://schemas.microsoft.com/office/powerpoint/2010/main" val="374066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Batching Implementation</a:t>
            </a:r>
          </a:p>
        </p:txBody>
      </p:sp>
      <p:sp>
        <p:nvSpPr>
          <p:cNvPr id="4" name="Rectangle 3"/>
          <p:cNvSpPr/>
          <p:nvPr/>
        </p:nvSpPr>
        <p:spPr>
          <a:xfrm>
            <a:off x="2188662" y="1183082"/>
            <a:ext cx="7829550"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err="1">
                <a:latin typeface="Consolas" panose="020B0609020204030204" pitchFamily="49" charset="0"/>
                <a:cs typeface="Consolas" panose="020B0609020204030204" pitchFamily="49" charset="0"/>
              </a:rPr>
              <a:t>conn.setAutoCommit</a:t>
            </a:r>
            <a:r>
              <a:rPr lang="en-GB" sz="2000" b="1" dirty="0">
                <a:latin typeface="Consolas" panose="020B0609020204030204" pitchFamily="49" charset="0"/>
                <a:cs typeface="Consolas" panose="020B0609020204030204" pitchFamily="49" charset="0"/>
              </a:rPr>
              <a:t>(false);</a:t>
            </a:r>
          </a:p>
          <a:p>
            <a:endParaRPr lang="en-GB" sz="2000" b="1" dirty="0">
              <a:latin typeface="Consolas" panose="020B0609020204030204" pitchFamily="49" charset="0"/>
              <a:cs typeface="Consolas" panose="020B0609020204030204" pitchFamily="49" charset="0"/>
            </a:endParaRPr>
          </a:p>
          <a:p>
            <a:r>
              <a:rPr lang="en-GB" sz="2000" b="1" dirty="0">
                <a:latin typeface="Consolas" panose="020B0609020204030204" pitchFamily="49" charset="0"/>
                <a:cs typeface="Consolas" panose="020B0609020204030204" pitchFamily="49" charset="0"/>
              </a:rPr>
              <a:t>String query = </a:t>
            </a:r>
            <a:r>
              <a:rPr lang="en-GB" sz="2000" b="1" dirty="0" smtClean="0">
                <a:latin typeface="Consolas" panose="020B0609020204030204" pitchFamily="49" charset="0"/>
                <a:cs typeface="Consolas" panose="020B0609020204030204" pitchFamily="49" charset="0"/>
              </a:rPr>
              <a:t>"INSERT </a:t>
            </a:r>
            <a:r>
              <a:rPr lang="en-GB" sz="2000" b="1" dirty="0">
                <a:latin typeface="Consolas" panose="020B0609020204030204" pitchFamily="49" charset="0"/>
                <a:cs typeface="Consolas" panose="020B0609020204030204" pitchFamily="49" charset="0"/>
              </a:rPr>
              <a:t>INTO Users VALUES </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PreparedStatement</a:t>
            </a:r>
            <a:r>
              <a:rPr lang="en-GB" sz="2000" b="1" dirty="0">
                <a:latin typeface="Consolas" panose="020B0609020204030204" pitchFamily="49" charset="0"/>
                <a:cs typeface="Consolas" panose="020B0609020204030204" pitchFamily="49" charset="0"/>
              </a:rPr>
              <a:t> </a:t>
            </a:r>
            <a:r>
              <a:rPr lang="en-GB" sz="2000" b="1" dirty="0" err="1">
                <a:latin typeface="Consolas" panose="020B0609020204030204" pitchFamily="49" charset="0"/>
                <a:cs typeface="Consolas" panose="020B0609020204030204" pitchFamily="49" charset="0"/>
              </a:rPr>
              <a:t>ps</a:t>
            </a:r>
            <a:r>
              <a:rPr lang="en-GB" sz="2000" b="1" dirty="0">
                <a:latin typeface="Consolas" panose="020B0609020204030204" pitchFamily="49" charset="0"/>
                <a:cs typeface="Consolas" panose="020B0609020204030204" pitchFamily="49" charset="0"/>
              </a:rPr>
              <a:t> = </a:t>
            </a:r>
            <a:r>
              <a:rPr lang="en-GB" sz="2000" b="1" dirty="0" err="1">
                <a:latin typeface="Consolas" panose="020B0609020204030204" pitchFamily="49" charset="0"/>
                <a:cs typeface="Consolas" panose="020B0609020204030204" pitchFamily="49" charset="0"/>
              </a:rPr>
              <a:t>conn.prepareStatement</a:t>
            </a:r>
            <a:r>
              <a:rPr lang="en-GB" sz="2000" b="1" dirty="0">
                <a:latin typeface="Consolas" panose="020B0609020204030204" pitchFamily="49" charset="0"/>
                <a:cs typeface="Consolas" panose="020B0609020204030204" pitchFamily="49" charset="0"/>
              </a:rPr>
              <a:t>(query);</a:t>
            </a: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ps.setInt</a:t>
            </a:r>
            <a:r>
              <a:rPr lang="en-GB" sz="2000" b="1" dirty="0">
                <a:latin typeface="Consolas" panose="020B0609020204030204" pitchFamily="49" charset="0"/>
                <a:cs typeface="Consolas" panose="020B0609020204030204" pitchFamily="49" charset="0"/>
              </a:rPr>
              <a:t>(1, 1);</a:t>
            </a:r>
          </a:p>
          <a:p>
            <a:r>
              <a:rPr lang="en-GB" sz="2000" b="1" dirty="0" err="1">
                <a:latin typeface="Consolas" panose="020B0609020204030204" pitchFamily="49" charset="0"/>
                <a:cs typeface="Consolas" panose="020B0609020204030204" pitchFamily="49" charset="0"/>
              </a:rPr>
              <a:t>ps.setString</a:t>
            </a:r>
            <a:r>
              <a:rPr lang="en-GB" sz="2000" b="1" dirty="0">
                <a:latin typeface="Consolas" panose="020B0609020204030204" pitchFamily="49" charset="0"/>
                <a:cs typeface="Consolas" panose="020B0609020204030204" pitchFamily="49" charset="0"/>
              </a:rPr>
              <a:t>(2, </a:t>
            </a:r>
            <a:r>
              <a:rPr lang="en-GB" sz="2000" b="1" dirty="0" smtClean="0">
                <a:latin typeface="Consolas" panose="020B0609020204030204" pitchFamily="49" charset="0"/>
                <a:cs typeface="Consolas" panose="020B0609020204030204" pitchFamily="49" charset="0"/>
              </a:rPr>
              <a:t>"Joe");</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ps.setString</a:t>
            </a:r>
            <a:r>
              <a:rPr lang="en-GB" sz="2000" b="1" dirty="0">
                <a:latin typeface="Consolas" panose="020B0609020204030204" pitchFamily="49" charset="0"/>
                <a:cs typeface="Consolas" panose="020B0609020204030204" pitchFamily="49" charset="0"/>
              </a:rPr>
              <a:t>(3, </a:t>
            </a:r>
            <a:r>
              <a:rPr lang="en-GB" sz="2000" b="1" dirty="0" smtClean="0">
                <a:latin typeface="Consolas" panose="020B0609020204030204" pitchFamily="49" charset="0"/>
                <a:cs typeface="Consolas" panose="020B0609020204030204" pitchFamily="49" charset="0"/>
              </a:rPr>
              <a:t>"</a:t>
            </a:r>
            <a:r>
              <a:rPr lang="en-GB" sz="2000" b="1" dirty="0" err="1" smtClean="0">
                <a:latin typeface="Consolas" panose="020B0609020204030204" pitchFamily="49" charset="0"/>
                <a:cs typeface="Consolas" panose="020B0609020204030204" pitchFamily="49" charset="0"/>
              </a:rPr>
              <a:t>Bloggs</a:t>
            </a:r>
            <a:r>
              <a:rPr lang="en-GB" sz="2000" b="1" dirty="0" smtClean="0">
                <a:latin typeface="Consolas" panose="020B0609020204030204" pitchFamily="49" charset="0"/>
                <a:cs typeface="Consolas" panose="020B0609020204030204" pitchFamily="49" charset="0"/>
              </a:rPr>
              <a:t>");</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ps.addBatch</a:t>
            </a:r>
            <a:r>
              <a:rPr lang="en-GB" sz="2000" b="1" dirty="0">
                <a:latin typeface="Consolas" panose="020B0609020204030204" pitchFamily="49" charset="0"/>
                <a:cs typeface="Consolas" panose="020B0609020204030204" pitchFamily="49" charset="0"/>
              </a:rPr>
              <a:t>(); </a:t>
            </a: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ps.setInt</a:t>
            </a:r>
            <a:r>
              <a:rPr lang="en-GB" sz="2000" b="1" dirty="0">
                <a:latin typeface="Consolas" panose="020B0609020204030204" pitchFamily="49" charset="0"/>
                <a:cs typeface="Consolas" panose="020B0609020204030204" pitchFamily="49" charset="0"/>
              </a:rPr>
              <a:t>(1, 2);</a:t>
            </a:r>
          </a:p>
          <a:p>
            <a:r>
              <a:rPr lang="en-GB" sz="2000" b="1" dirty="0" err="1">
                <a:latin typeface="Consolas" panose="020B0609020204030204" pitchFamily="49" charset="0"/>
                <a:cs typeface="Consolas" panose="020B0609020204030204" pitchFamily="49" charset="0"/>
              </a:rPr>
              <a:t>ps.setString</a:t>
            </a:r>
            <a:r>
              <a:rPr lang="en-GB" sz="2000" b="1" dirty="0">
                <a:latin typeface="Consolas" panose="020B0609020204030204" pitchFamily="49" charset="0"/>
                <a:cs typeface="Consolas" panose="020B0609020204030204" pitchFamily="49" charset="0"/>
              </a:rPr>
              <a:t>(2, </a:t>
            </a:r>
            <a:r>
              <a:rPr lang="en-GB" sz="2000" b="1" dirty="0" smtClean="0">
                <a:latin typeface="Consolas" panose="020B0609020204030204" pitchFamily="49" charset="0"/>
                <a:cs typeface="Consolas" panose="020B0609020204030204" pitchFamily="49" charset="0"/>
              </a:rPr>
              <a:t>"John");</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ps.setString</a:t>
            </a:r>
            <a:r>
              <a:rPr lang="en-GB" sz="2000" b="1" dirty="0">
                <a:latin typeface="Consolas" panose="020B0609020204030204" pitchFamily="49" charset="0"/>
                <a:cs typeface="Consolas" panose="020B0609020204030204" pitchFamily="49" charset="0"/>
              </a:rPr>
              <a:t>(3, </a:t>
            </a:r>
            <a:r>
              <a:rPr lang="en-GB" sz="2000" b="1" dirty="0" smtClean="0">
                <a:latin typeface="Consolas" panose="020B0609020204030204" pitchFamily="49" charset="0"/>
                <a:cs typeface="Consolas" panose="020B0609020204030204" pitchFamily="49" charset="0"/>
              </a:rPr>
              <a:t>"Jones");</a:t>
            </a:r>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ps.addBatch</a:t>
            </a:r>
            <a:r>
              <a:rPr lang="en-GB" sz="2000" b="1" dirty="0">
                <a:latin typeface="Consolas" panose="020B0609020204030204" pitchFamily="49" charset="0"/>
                <a:cs typeface="Consolas" panose="020B0609020204030204" pitchFamily="49" charset="0"/>
              </a:rPr>
              <a:t>();</a:t>
            </a: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ps.executeBatch</a:t>
            </a:r>
            <a:r>
              <a:rPr lang="en-GB" sz="2000" b="1" dirty="0">
                <a:latin typeface="Consolas" panose="020B0609020204030204" pitchFamily="49" charset="0"/>
                <a:cs typeface="Consolas" panose="020B0609020204030204" pitchFamily="49" charset="0"/>
              </a:rPr>
              <a:t>();</a:t>
            </a:r>
          </a:p>
          <a:p>
            <a:endParaRPr lang="en-GB" sz="2000" b="1" dirty="0">
              <a:latin typeface="Consolas" panose="020B0609020204030204" pitchFamily="49" charset="0"/>
              <a:cs typeface="Consolas" panose="020B0609020204030204" pitchFamily="49" charset="0"/>
            </a:endParaRPr>
          </a:p>
          <a:p>
            <a:r>
              <a:rPr lang="en-GB" sz="2000" b="1" dirty="0" err="1">
                <a:latin typeface="Consolas" panose="020B0609020204030204" pitchFamily="49" charset="0"/>
                <a:cs typeface="Consolas" panose="020B0609020204030204" pitchFamily="49" charset="0"/>
              </a:rPr>
              <a:t>conn.commit</a:t>
            </a:r>
            <a:r>
              <a:rPr lang="en-GB" sz="20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3986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IconOverlay xmlns="http://schemas.microsoft.com/sharepoint/v4" xsi:nil="true"/><RestrictedToTheseUsers xmlns="$ListId:Shared Documents;"><UserInfo><DisplayName></DisplayName><AccountId xsi:nil="true"></AccountId><AccountType/></UserInfo></RestrictedToTheseUsers><Module xmlns="$ListId:Shared Documents;">J1 - Data Access</Module></documentManagement></p:properties>
</file>

<file path=customXml/item2.xml><?xml version="1.0" encoding="utf-8"?><ct:contentTypeSchema ct:_="" ma:_="" ma:contentTypeName="Document" ma:contentTypeID="0x0101009DCCA408AB5E6849BB9F83471C53B2D9" ma:contentTypeVersion="3" ma:contentTypeDescription="Create a new document." ma:contentTypeScope="" ma:versionID="bd08f145160f4df7e59954828c9cf513" xmlns:ct="http://schemas.microsoft.com/office/2006/metadata/contentType" xmlns:ma="http://schemas.microsoft.com/office/2006/metadata/properties/metaAttributes">
<xsd:schema targetNamespace="http://schemas.microsoft.com/office/2006/metadata/properties" ma:root="true" ma:fieldsID="0c287950eb232ac25755e78e184ac82c"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Week" ma:format="Dropdown" ma:indexed="true" ma:internalName="Week">
<xsd:simpleType>
<xsd:restriction base="dms:Choice">
<xsd:enumeration value="00"/>
<xsd:enumeration value="01"/>
<xsd:enumeration value="02"/>
<xsd:enumeration value="03"/>
<xsd:enumeration value="04"/>
<xsd:enumeration value="05"/>
<xsd:enumeration value="06"/>
<xsd:enumeration value="07"/>
<xsd:enumeration value="08"/>
<xsd:enumeration value="09"/>
<xsd:enumeration value="10"/>
<xsd:enumeration value="11+"/>
</xsd:restriction>
</xsd:simpleType>
</xsd:element>
<xsd:element name="Document_x0020_Type" ma:index="10" nillable="true" ma:displayName="Document Type" ma:format="Dropdown" ma:indexed="true" ma:internalName="Document_x0020_Type">
<xsd:simpleType>
<xsd:restriction base="dms:Choice">
<xsd:enumeration value="Course Planning"/>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restriction>
</xsd:simpleType>
</xsd:element>
<xsd:element name="Module" ma:index="11" nillable="true" ma:displayName="Module" ma:format="Dropdown" ma:indexed="true" ma:internalName="Module">
<xsd:simpleType>
<xsd:restriction base="dms:Choice">
<xsd:enumeration value="J0 - General"/>
<xsd:enumeration value="J1 - Data Access"/>
<xsd:enumeration value="J2 - Java Web"/>
<xsd:enumeration value="J3 - Spring Framework"/>
<xsd:enumeration value="J4-J5 - Group Project"/>
<xsd:enumeration value="J6 - Sign Off"/>
<xsd:enumeration value="99 - Archived"/>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 ds:uri="$ListId:Shared Documents;"/>
    <ds:schemaRef ds:uri="http://schemas.microsoft.com/sharepoint/v4"/>
  </ds:schemaRefs>
</ds:datastoreItem>
</file>

<file path=customXml/itemProps2.xml><?xml version="1.0" encoding="utf-8"?>
<ds:datastoreItem xmlns:ds="http://schemas.openxmlformats.org/officeDocument/2006/customXml" ds:itemID="{7B97F433-A072-45EA-A3F6-3755D73972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4076</TotalTime>
  <Words>536</Words>
  <Application>Microsoft Office PowerPoint</Application>
  <PresentationFormat>宽屏</PresentationFormat>
  <Paragraphs>162</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ＭＳ Ｐゴシック</vt:lpstr>
      <vt:lpstr>ＭＳ Ｐゴシック</vt:lpstr>
      <vt:lpstr>新細明體</vt:lpstr>
      <vt:lpstr>Arial</vt:lpstr>
      <vt:lpstr>Arial Black</vt:lpstr>
      <vt:lpstr>Calibri</vt:lpstr>
      <vt:lpstr>Consolas</vt:lpstr>
      <vt:lpstr>Wingdings</vt:lpstr>
      <vt:lpstr>FDM PowerPoint Theme Template</vt:lpstr>
      <vt:lpstr>Java</vt:lpstr>
      <vt:lpstr>PowerPoint 演示文稿</vt:lpstr>
      <vt:lpstr>PowerPoint 演示文稿</vt:lpstr>
      <vt:lpstr>SQL Injection</vt:lpstr>
      <vt:lpstr>PreparedStatement</vt:lpstr>
      <vt:lpstr>PowerPoint 演示文稿</vt:lpstr>
      <vt:lpstr>The Default Constructor</vt:lpstr>
      <vt:lpstr>Batching</vt:lpstr>
      <vt:lpstr>Batching Implementation</vt:lpstr>
      <vt:lpstr>PowerPoint 演示文稿</vt:lpstr>
      <vt:lpstr>CallableStatement</vt:lpstr>
      <vt:lpstr>Stored Procedures</vt:lpstr>
      <vt:lpstr>CallableStatement</vt:lpstr>
      <vt:lpstr>CallableStatement: OUT Parameters</vt:lpstr>
      <vt:lpstr>Module review</vt:lpstr>
      <vt:lpstr>PowerPoint 演示文稿</vt:lpstr>
      <vt:lpstr>Review</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04-Java-Enterprise-JDBC-Part2</dc:title>
  <dc:creator>Craig Dolan</dc:creator>
  <cp:keywords>Java</cp:keywords>
  <cp:lastModifiedBy>秀文 覃</cp:lastModifiedBy>
  <cp:revision>38</cp:revision>
  <dcterms:created xsi:type="dcterms:W3CDTF">2018-10-30T11:41:52Z</dcterms:created>
  <dcterms:modified xsi:type="dcterms:W3CDTF">2020-09-28T13:35:18Z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0x0101009DCCA408AB5E6849BB9F83471C53B2D9</vt:lpwstr>
  </property>
  <property fmtid="{D5CDD505-2E9C-101B-9397-08002B2CF9AE}" pid="3" name="_dlc_policyId">
    <vt:lpwstr/>
  </property>
  <property fmtid="{D5CDD505-2E9C-101B-9397-08002B2CF9AE}" pid="4" name="DLCPolicyLabelValue">
    <vt:lpwstr>Version Number: {_UIVersionString}</vt:lpwstr>
  </property>
  <property fmtid="{D5CDD505-2E9C-101B-9397-08002B2CF9AE}" pid="5" name="ItemRetentionFormula">
    <vt:lpwstr/>
  </property>
</Properties>
</file>