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2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4"/>
  </p:sldMasterIdLst>
  <p:notesMasterIdLst>
    <p:notesMasterId r:id="rId28"/>
  </p:notesMasterIdLst>
  <p:sldIdLst>
    <p:sldId id="263" r:id="rId5"/>
    <p:sldId id="258" r:id="rId6"/>
    <p:sldId id="280" r:id="rId7"/>
    <p:sldId id="469" r:id="rId8"/>
    <p:sldId id="486" r:id="rId9"/>
    <p:sldId id="471" r:id="rId10"/>
    <p:sldId id="472" r:id="rId11"/>
    <p:sldId id="473" r:id="rId12"/>
    <p:sldId id="487" r:id="rId13"/>
    <p:sldId id="483" r:id="rId14"/>
    <p:sldId id="480" r:id="rId15"/>
    <p:sldId id="475" r:id="rId16"/>
    <p:sldId id="488" r:id="rId17"/>
    <p:sldId id="484" r:id="rId18"/>
    <p:sldId id="481" r:id="rId19"/>
    <p:sldId id="477" r:id="rId20"/>
    <p:sldId id="489" r:id="rId21"/>
    <p:sldId id="485" r:id="rId22"/>
    <p:sldId id="482" r:id="rId23"/>
    <p:sldId id="479" r:id="rId24"/>
    <p:sldId id="350" r:id="rId25"/>
    <p:sldId id="348" r:id="rId26"/>
    <p:sldId id="34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otty Boutin" initials="SB" lastIdx="16" clrIdx="0"/>
  <p:cmAuthor id="2" name="Billy McCarthy" initials="BM" lastIdx="1" clrIdx="1"/>
  <p:cmAuthor id="3" name="Craig Dolan" initials="CD" lastIdx="9" clrIdx="2"/>
  <p:cmAuthor id="4" name="Cullen Grover" initials="CG" lastIdx="8" clrIdx="3">
    <p:extLst>
      <p:ext uri="{19B8F6BF-5375-455C-9EA6-DF929625EA0E}">
        <p15:presenceInfo xmlns:p15="http://schemas.microsoft.com/office/powerpoint/2012/main" userId="S::cullen.grover@fdmgroup.com::db501506-136d-412a-a424-6f71bc61cf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009FE3"/>
    <a:srgbClr val="FF15B1"/>
    <a:srgbClr val="E8E8E8"/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913" autoAdjust="0"/>
  </p:normalViewPr>
  <p:slideViewPr>
    <p:cSldViewPr snapToGrid="0">
      <p:cViewPr varScale="1">
        <p:scale>
          <a:sx n="96" d="100"/>
          <a:sy n="96" d="100"/>
        </p:scale>
        <p:origin x="68" y="1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y Boutin" userId="S::scotty.boutin@fdmgroup.com::96bd3e8f-2d0f-431c-bc74-a70937882631" providerId="AD" clId="Web-{3195DC6F-88D7-2034-2B9C-5B1861DAE45E}"/>
    <pc:docChg chg="">
      <pc:chgData name="Scotty Boutin" userId="S::scotty.boutin@fdmgroup.com::96bd3e8f-2d0f-431c-bc74-a70937882631" providerId="AD" clId="Web-{3195DC6F-88D7-2034-2B9C-5B1861DAE45E}" dt="2019-07-12T14:48:07.201" v="5"/>
      <pc:docMkLst>
        <pc:docMk/>
      </pc:docMkLst>
      <pc:sldChg chg="addCm">
        <pc:chgData name="Scotty Boutin" userId="S::scotty.boutin@fdmgroup.com::96bd3e8f-2d0f-431c-bc74-a70937882631" providerId="AD" clId="Web-{3195DC6F-88D7-2034-2B9C-5B1861DAE45E}" dt="2019-07-12T14:48:07.201" v="5"/>
        <pc:sldMkLst>
          <pc:docMk/>
          <pc:sldMk cId="1008071460" sldId="269"/>
        </pc:sldMkLst>
      </pc:sldChg>
      <pc:sldChg chg="addCm">
        <pc:chgData name="Scotty Boutin" userId="S::scotty.boutin@fdmgroup.com::96bd3e8f-2d0f-431c-bc74-a70937882631" providerId="AD" clId="Web-{3195DC6F-88D7-2034-2B9C-5B1861DAE45E}" dt="2019-07-12T14:42:57.766" v="1"/>
        <pc:sldMkLst>
          <pc:docMk/>
          <pc:sldMk cId="3745782258" sldId="310"/>
        </pc:sldMkLst>
      </pc:sldChg>
      <pc:sldChg chg="addCm modCm">
        <pc:chgData name="Scotty Boutin" userId="S::scotty.boutin@fdmgroup.com::96bd3e8f-2d0f-431c-bc74-a70937882631" providerId="AD" clId="Web-{3195DC6F-88D7-2034-2B9C-5B1861DAE45E}" dt="2019-07-12T14:46:12.405" v="4"/>
        <pc:sldMkLst>
          <pc:docMk/>
          <pc:sldMk cId="1437946909" sldId="312"/>
        </pc:sldMkLst>
      </pc:sldChg>
    </pc:docChg>
  </pc:docChgLst>
  <pc:docChgLst>
    <pc:chgData name="Cullen Grover" userId="S::cullen.grover@fdmgroup.com::db501506-136d-412a-a424-6f71bc61cfba" providerId="AD" clId="Web-{4796A6F0-E298-45D2-8A20-61266EC174C5}"/>
    <pc:docChg chg="">
      <pc:chgData name="Cullen Grover" userId="S::cullen.grover@fdmgroup.com::db501506-136d-412a-a424-6f71bc61cfba" providerId="AD" clId="Web-{4796A6F0-E298-45D2-8A20-61266EC174C5}" dt="2019-08-06T14:55:08.656" v="5"/>
      <pc:docMkLst>
        <pc:docMk/>
      </pc:docMkLst>
      <pc:sldChg chg="addCm">
        <pc:chgData name="Cullen Grover" userId="S::cullen.grover@fdmgroup.com::db501506-136d-412a-a424-6f71bc61cfba" providerId="AD" clId="Web-{4796A6F0-E298-45D2-8A20-61266EC174C5}" dt="2019-08-06T14:32:00.155" v="0"/>
        <pc:sldMkLst>
          <pc:docMk/>
          <pc:sldMk cId="2595467257" sldId="258"/>
        </pc:sldMkLst>
      </pc:sldChg>
      <pc:sldChg chg="addCm">
        <pc:chgData name="Cullen Grover" userId="S::cullen.grover@fdmgroup.com::db501506-136d-412a-a424-6f71bc61cfba" providerId="AD" clId="Web-{4796A6F0-E298-45D2-8A20-61266EC174C5}" dt="2019-08-06T14:55:08.656" v="5"/>
        <pc:sldMkLst>
          <pc:docMk/>
          <pc:sldMk cId="1003820607" sldId="303"/>
        </pc:sldMkLst>
      </pc:sldChg>
      <pc:sldChg chg="addCm modCm">
        <pc:chgData name="Cullen Grover" userId="S::cullen.grover@fdmgroup.com::db501506-136d-412a-a424-6f71bc61cfba" providerId="AD" clId="Web-{4796A6F0-E298-45D2-8A20-61266EC174C5}" dt="2019-08-06T14:37:10.358" v="2"/>
        <pc:sldMkLst>
          <pc:docMk/>
          <pc:sldMk cId="4062239638" sldId="320"/>
        </pc:sldMkLst>
      </pc:sldChg>
    </pc:docChg>
  </pc:docChgLst>
  <pc:docChgLst>
    <pc:chgData name="Scotty Boutin" userId="S::scotty.boutin@fdmgroup.com::96bd3e8f-2d0f-431c-bc74-a70937882631" providerId="AD" clId="Web-{5060A692-3A15-E64A-D896-077E936ADEDC}"/>
    <pc:docChg chg="modSld">
      <pc:chgData name="Scotty Boutin" userId="S::scotty.boutin@fdmgroup.com::96bd3e8f-2d0f-431c-bc74-a70937882631" providerId="AD" clId="Web-{5060A692-3A15-E64A-D896-077E936ADEDC}" dt="2019-08-06T14:28:33.383" v="8"/>
      <pc:docMkLst>
        <pc:docMk/>
      </pc:docMkLst>
      <pc:sldChg chg="addCm">
        <pc:chgData name="Scotty Boutin" userId="S::scotty.boutin@fdmgroup.com::96bd3e8f-2d0f-431c-bc74-a70937882631" providerId="AD" clId="Web-{5060A692-3A15-E64A-D896-077E936ADEDC}" dt="2019-08-06T14:28:33.383" v="8"/>
        <pc:sldMkLst>
          <pc:docMk/>
          <pc:sldMk cId="2595467257" sldId="258"/>
        </pc:sldMkLst>
      </pc:sldChg>
      <pc:sldChg chg="addCm">
        <pc:chgData name="Scotty Boutin" userId="S::scotty.boutin@fdmgroup.com::96bd3e8f-2d0f-431c-bc74-a70937882631" providerId="AD" clId="Web-{5060A692-3A15-E64A-D896-077E936ADEDC}" dt="2019-08-06T14:24:38.710" v="0"/>
        <pc:sldMkLst>
          <pc:docMk/>
          <pc:sldMk cId="4253225649" sldId="316"/>
        </pc:sldMkLst>
      </pc:sldChg>
      <pc:sldChg chg="addCm">
        <pc:chgData name="Scotty Boutin" userId="S::scotty.boutin@fdmgroup.com::96bd3e8f-2d0f-431c-bc74-a70937882631" providerId="AD" clId="Web-{5060A692-3A15-E64A-D896-077E936ADEDC}" dt="2019-08-06T14:27:00.882" v="7"/>
        <pc:sldMkLst>
          <pc:docMk/>
          <pc:sldMk cId="4062239638" sldId="320"/>
        </pc:sldMkLst>
      </pc:sldChg>
      <pc:sldChg chg="modSp">
        <pc:chgData name="Scotty Boutin" userId="S::scotty.boutin@fdmgroup.com::96bd3e8f-2d0f-431c-bc74-a70937882631" providerId="AD" clId="Web-{5060A692-3A15-E64A-D896-077E936ADEDC}" dt="2019-08-06T14:26:34.820" v="5" actId="20577"/>
        <pc:sldMkLst>
          <pc:docMk/>
          <pc:sldMk cId="14481846" sldId="321"/>
        </pc:sldMkLst>
        <pc:spChg chg="mod">
          <ac:chgData name="Scotty Boutin" userId="S::scotty.boutin@fdmgroup.com::96bd3e8f-2d0f-431c-bc74-a70937882631" providerId="AD" clId="Web-{5060A692-3A15-E64A-D896-077E936ADEDC}" dt="2019-08-06T14:26:21.226" v="1" actId="1076"/>
          <ac:spMkLst>
            <pc:docMk/>
            <pc:sldMk cId="14481846" sldId="321"/>
            <ac:spMk id="4" creationId="{00000000-0000-0000-0000-000000000000}"/>
          </ac:spMkLst>
        </pc:spChg>
        <pc:spChg chg="mod">
          <ac:chgData name="Scotty Boutin" userId="S::scotty.boutin@fdmgroup.com::96bd3e8f-2d0f-431c-bc74-a70937882631" providerId="AD" clId="Web-{5060A692-3A15-E64A-D896-077E936ADEDC}" dt="2019-08-06T14:26:26.195" v="2" actId="1076"/>
          <ac:spMkLst>
            <pc:docMk/>
            <pc:sldMk cId="14481846" sldId="321"/>
            <ac:spMk id="6" creationId="{00000000-0000-0000-0000-000000000000}"/>
          </ac:spMkLst>
        </pc:spChg>
        <pc:spChg chg="mod">
          <ac:chgData name="Scotty Boutin" userId="S::scotty.boutin@fdmgroup.com::96bd3e8f-2d0f-431c-bc74-a70937882631" providerId="AD" clId="Web-{5060A692-3A15-E64A-D896-077E936ADEDC}" dt="2019-08-06T14:26:34.820" v="5" actId="20577"/>
          <ac:spMkLst>
            <pc:docMk/>
            <pc:sldMk cId="14481846" sldId="321"/>
            <ac:spMk id="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FD61D-B51A-4146-A61C-5D1D31D73CFD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AF7F7-481D-4FBB-872B-CAD62DA8C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21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cd/E19798-01/821-1841/bnbqi/index.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cd/E19798-01/821-1841/bnbqi/index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cd/E19798-01/821-1841/bnbqi/index.htm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743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697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515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hlinkClick r:id="rId3"/>
              </a:rPr>
              <a:t>https://docs.oracle.com/cd/E19798-01/821-1841/bnbqi/index.html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2290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837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515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893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508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8868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8454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742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3230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2791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672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hlinkClick r:id="rId3"/>
              </a:rPr>
              <a:t>https://docs.oracle.com/cd/E19798-01/821-1841/bnbqi/index.html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143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171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245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085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201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hlinkClick r:id="rId3"/>
              </a:rPr>
              <a:t>https://docs.oracle.com/cd/E19798-01/821-1841/bnbqi/index.html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292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147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2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06DE940F-761C-4905-A81B-C51850827CF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9901" y="5328371"/>
            <a:ext cx="5221288" cy="943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82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D222E9D0-7316-48EE-A819-766D60B44C4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6900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603ECA0-2580-47CE-AE2F-B495EF47F7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6900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065BBE-251C-48BF-9BFB-DA3EE6EDB83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28025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DDCB70-1977-4945-863F-2AD7EA8F69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28024" y="2286986"/>
            <a:ext cx="3275011" cy="183529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FB627FE-E548-46EB-A472-24A3A108D7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8896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291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819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36EB76BC-1441-48D5-A2CC-2EA2CD2AA3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80281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B6E5C1B3-F70B-4891-922A-62E3AB65A7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98405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3428F215-34F6-45EF-89E3-1464729354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89722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254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  <p15:guide id="2" pos="184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85649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36A035-5E1D-4FEB-AD42-8C738760F4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8963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B76B09E-041D-4615-AFC8-FD5EFC779E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88964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E52C249-A5C2-4E04-8BE0-1060DD0DA93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491266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A784DFF9-9AF5-4A2A-B098-26838208ADB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491267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C3325528-45FC-4C82-A0CC-37BAEF7BFCA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93848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C597C1D-5167-4669-949D-CA5A8450FB4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93849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216A13C-6734-459B-8AB5-0340E0067E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85638" y="2301875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313676A-9E66-43F9-9150-888B1068C8A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85639" y="3851634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6555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18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0176E233-E1D7-49C1-8E09-23CDD44A75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16222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41C7C2A-4A4B-422C-BB2A-4C9FAC3A550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24800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E3418751-869D-4F85-B32F-0965D7D2A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33378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40CFF437-23DA-4121-8666-7AFDA6F1C6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62226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882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3565624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CB3F181-B90E-4709-A812-42F5F9FAEF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7374" y="2300287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064BD1-661D-4392-B2D3-C94C878F5F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08754" y="3561383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23378D4-9D40-4803-8C24-3DB36C6A57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08754" y="2296046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00FE57DA-ED33-4CB4-86C8-810DD824BF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17219" y="3558226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355ED7-F872-4706-9817-B13472A932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7219" y="2292889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115CCB77-02EC-4783-9DF6-0A05456ED73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527238" y="354929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DC2F2444-14F2-4088-9371-18C2860AC6D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527238" y="228395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5E077B78-FC6D-470D-BE7E-00548B8B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855129" y="357455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AD3149A-0394-4B2A-9DB9-07B38D0706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855129" y="230921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894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156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964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48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282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43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F14-1390-4C40-9519-48E0DB1E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28" y="2875756"/>
            <a:ext cx="10992198" cy="1106488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7243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334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431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2491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0856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645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7876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6866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755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360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28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490" y="2300147"/>
            <a:ext cx="11003136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9768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090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333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3229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2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06DE940F-761C-4905-A81B-C51850827CF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9901" y="5328371"/>
            <a:ext cx="5221288" cy="943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094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042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356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56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7356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88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56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941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10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pos="37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3FC6D143-2387-4A1E-96D3-A9467EA4A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0749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96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98FC274D-A48E-42C4-9DC7-F604953906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85662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D1CA8378-3408-439F-8F67-E28774CB5E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80749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5C7ECB63-85CD-4ACC-BEFF-B0D37FA6877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0747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19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60713" y="2301734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1D07E080-B3E4-4B1D-A18E-2D10025797C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28025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4617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28505" y="2301734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33C1F87-A303-4CC8-9E9C-9C78AEC61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28505" y="3679268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7B7F16B-A317-4FE4-A49A-EF8904DB1A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28505" y="5062642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B7AEA07C-10F8-403E-A03F-4141E4E77F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8964" y="367926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E3C93EA-3B23-48E7-AFA4-FA01AEADD2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964" y="5072542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EFAA73BB-5DE7-4228-8286-4CD1B5AC1EA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051934" y="2300147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728184AE-9026-48AC-B7D7-5D12FFCC2C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51934" y="3677681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A3015C1D-411B-45B4-8B71-9BDD089AD9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051934" y="5061055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202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1"/>
            </a:gs>
            <a:gs pos="80000">
              <a:schemeClr val="accent1">
                <a:tint val="44500"/>
                <a:satMod val="160000"/>
                <a:alpha val="50000"/>
              </a:schemeClr>
            </a:gs>
            <a:gs pos="100000">
              <a:schemeClr val="accent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428" y="609252"/>
            <a:ext cx="10992198" cy="11064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428" y="1825624"/>
            <a:ext cx="10992198" cy="44481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68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48" r:id="rId2"/>
    <p:sldLayoutId id="2147483649" r:id="rId3"/>
    <p:sldLayoutId id="2147483661" r:id="rId4"/>
    <p:sldLayoutId id="2147483650" r:id="rId5"/>
    <p:sldLayoutId id="2147483652" r:id="rId6"/>
    <p:sldLayoutId id="2147483749" r:id="rId7"/>
    <p:sldLayoutId id="2147483666" r:id="rId8"/>
    <p:sldLayoutId id="2147483750" r:id="rId9"/>
    <p:sldLayoutId id="2147483670" r:id="rId10"/>
    <p:sldLayoutId id="2147483669" r:id="rId11"/>
    <p:sldLayoutId id="2147483667" r:id="rId12"/>
    <p:sldLayoutId id="2147483736" r:id="rId13"/>
    <p:sldLayoutId id="2147483737" r:id="rId14"/>
    <p:sldLayoutId id="2147483664" r:id="rId15"/>
    <p:sldLayoutId id="2147483740" r:id="rId16"/>
    <p:sldLayoutId id="2147483665" r:id="rId17"/>
    <p:sldLayoutId id="2147483741" r:id="rId18"/>
    <p:sldLayoutId id="2147483651" r:id="rId19"/>
    <p:sldLayoutId id="2147483742" r:id="rId20"/>
    <p:sldLayoutId id="2147483662" r:id="rId21"/>
    <p:sldLayoutId id="2147483743" r:id="rId22"/>
    <p:sldLayoutId id="2147483663" r:id="rId23"/>
    <p:sldLayoutId id="2147483744" r:id="rId24"/>
    <p:sldLayoutId id="2147483668" r:id="rId25"/>
    <p:sldLayoutId id="2147483745" r:id="rId26"/>
    <p:sldLayoutId id="2147483738" r:id="rId27"/>
    <p:sldLayoutId id="2147483746" r:id="rId28"/>
    <p:sldLayoutId id="2147483739" r:id="rId29"/>
    <p:sldLayoutId id="2147483747" r:id="rId30"/>
    <p:sldLayoutId id="2147483751" r:id="rId31"/>
    <p:sldLayoutId id="2147483752" r:id="rId32"/>
    <p:sldLayoutId id="2147483755" r:id="rId33"/>
  </p:sldLayoutIdLst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6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3952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7310">
          <p15:clr>
            <a:srgbClr val="F26B43"/>
          </p15:clr>
        </p15:guide>
        <p15:guide id="5" pos="370">
          <p15:clr>
            <a:srgbClr val="F26B43"/>
          </p15:clr>
        </p15:guide>
        <p15:guide id="6" pos="3659">
          <p15:clr>
            <a:srgbClr val="F26B43"/>
          </p15:clr>
        </p15:guide>
        <p15:guide id="7" pos="40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Java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/>
                </a:solidFill>
                <a:latin typeface="Arial"/>
                <a:cs typeface="Arial"/>
              </a:rPr>
              <a:t>Java Persistence API</a:t>
            </a:r>
          </a:p>
          <a:p>
            <a:r>
              <a:rPr lang="en-GB" b="1" dirty="0">
                <a:solidFill>
                  <a:schemeClr val="accent1"/>
                </a:solidFill>
                <a:latin typeface="Arial"/>
                <a:cs typeface="Arial"/>
              </a:rPr>
              <a:t>Part 4</a:t>
            </a:r>
          </a:p>
        </p:txBody>
      </p:sp>
    </p:spTree>
    <p:extLst>
      <p:ext uri="{BB962C8B-B14F-4D97-AF65-F5344CB8AC3E}">
        <p14:creationId xmlns:p14="http://schemas.microsoft.com/office/powerpoint/2010/main" val="1544478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6E7A8A-9778-49E6-8489-F6FFC3025D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Single table per class hierarchy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35EAF-6FFF-4FAD-89DD-CC759D94AD7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490" y="1600200"/>
            <a:ext cx="11003136" cy="4672013"/>
          </a:xfrm>
        </p:spPr>
        <p:txBody>
          <a:bodyPr/>
          <a:lstStyle/>
          <a:p>
            <a:r>
              <a:rPr lang="en-US" dirty="0"/>
              <a:t>All classes in the hierarchy are mapped to a single table in the database.</a:t>
            </a:r>
          </a:p>
          <a:p>
            <a:r>
              <a:rPr lang="en-US" dirty="0"/>
              <a:t>This table has a </a:t>
            </a:r>
            <a:r>
              <a:rPr lang="en-US" i="1" dirty="0"/>
              <a:t>discriminator column</a:t>
            </a:r>
            <a:r>
              <a:rPr lang="en-US" dirty="0"/>
              <a:t> containing a value that identifies the subclass to which the instance represented by the row belongs.</a:t>
            </a:r>
            <a:endParaRPr lang="en-CA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66173E2-38BB-45A3-A743-C1AFCD418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901983"/>
              </p:ext>
            </p:extLst>
          </p:nvPr>
        </p:nvGraphicFramePr>
        <p:xfrm>
          <a:off x="1474429" y="3144086"/>
          <a:ext cx="19209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994">
                  <a:extLst>
                    <a:ext uri="{9D8B030D-6E8A-4147-A177-3AD203B41FA5}">
                      <a16:colId xmlns:a16="http://schemas.microsoft.com/office/drawing/2014/main" val="1813786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9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- </a:t>
                      </a:r>
                      <a:r>
                        <a:rPr lang="en-CA" dirty="0" err="1"/>
                        <a:t>accNo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694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- 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390828"/>
                  </a:ext>
                </a:extLst>
              </a:tr>
            </a:tbl>
          </a:graphicData>
        </a:graphic>
      </p:graphicFrame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5988302E-9BBF-45FA-BE75-7481081FF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947272"/>
              </p:ext>
            </p:extLst>
          </p:nvPr>
        </p:nvGraphicFramePr>
        <p:xfrm>
          <a:off x="2615257" y="5209369"/>
          <a:ext cx="18631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186">
                  <a:extLst>
                    <a:ext uri="{9D8B030D-6E8A-4147-A177-3AD203B41FA5}">
                      <a16:colId xmlns:a16="http://schemas.microsoft.com/office/drawing/2014/main" val="1813786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CheckingAccount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9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- </a:t>
                      </a:r>
                      <a:r>
                        <a:rPr lang="en-CA" dirty="0" err="1"/>
                        <a:t>minBalance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694391"/>
                  </a:ext>
                </a:extLst>
              </a:tr>
            </a:tbl>
          </a:graphicData>
        </a:graphic>
      </p:graphicFrame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A084B57D-D020-4607-BD35-6746A2B85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980517"/>
              </p:ext>
            </p:extLst>
          </p:nvPr>
        </p:nvGraphicFramePr>
        <p:xfrm>
          <a:off x="115966" y="5209369"/>
          <a:ext cx="180537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379">
                  <a:extLst>
                    <a:ext uri="{9D8B030D-6E8A-4147-A177-3AD203B41FA5}">
                      <a16:colId xmlns:a16="http://schemas.microsoft.com/office/drawing/2014/main" val="1813786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SavingsAccount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9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- </a:t>
                      </a:r>
                      <a:r>
                        <a:rPr lang="en-CA" dirty="0" err="1"/>
                        <a:t>interestRate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694391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6622E1-F746-40B9-8565-6FCA592754A2}"/>
              </a:ext>
            </a:extLst>
          </p:cNvPr>
          <p:cNvCxnSpPr>
            <a:cxnSpLocks/>
          </p:cNvCxnSpPr>
          <p:nvPr/>
        </p:nvCxnSpPr>
        <p:spPr>
          <a:xfrm flipV="1">
            <a:off x="1298608" y="4405329"/>
            <a:ext cx="496614" cy="804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EDA9895-4AB7-401E-917C-C142F9869001}"/>
              </a:ext>
            </a:extLst>
          </p:cNvPr>
          <p:cNvSpPr/>
          <p:nvPr/>
        </p:nvSpPr>
        <p:spPr>
          <a:xfrm rot="12935630" flipV="1">
            <a:off x="1757729" y="4275402"/>
            <a:ext cx="201108" cy="14067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01F570-16F0-4C38-BD61-42F9FA541BBD}"/>
              </a:ext>
            </a:extLst>
          </p:cNvPr>
          <p:cNvCxnSpPr>
            <a:cxnSpLocks/>
            <a:endCxn id="19" idx="3"/>
          </p:cNvCxnSpPr>
          <p:nvPr/>
        </p:nvCxnSpPr>
        <p:spPr>
          <a:xfrm flipH="1" flipV="1">
            <a:off x="2976494" y="4425740"/>
            <a:ext cx="382698" cy="784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A8F98AA5-479D-48F1-A996-FE53C305809B}"/>
              </a:ext>
            </a:extLst>
          </p:cNvPr>
          <p:cNvSpPr/>
          <p:nvPr/>
        </p:nvSpPr>
        <p:spPr>
          <a:xfrm rot="9281949" flipV="1">
            <a:off x="2845879" y="4291808"/>
            <a:ext cx="201108" cy="14067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2B2EEED4-260A-4B91-B1E9-6A84EFDFC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225963"/>
              </p:ext>
            </p:extLst>
          </p:nvPr>
        </p:nvGraphicFramePr>
        <p:xfrm>
          <a:off x="4839681" y="3936206"/>
          <a:ext cx="69159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302">
                  <a:extLst>
                    <a:ext uri="{9D8B030D-6E8A-4147-A177-3AD203B41FA5}">
                      <a16:colId xmlns:a16="http://schemas.microsoft.com/office/drawing/2014/main" val="3889799343"/>
                    </a:ext>
                  </a:extLst>
                </a:gridCol>
                <a:gridCol w="1239078">
                  <a:extLst>
                    <a:ext uri="{9D8B030D-6E8A-4147-A177-3AD203B41FA5}">
                      <a16:colId xmlns:a16="http://schemas.microsoft.com/office/drawing/2014/main" val="839232629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1736020805"/>
                    </a:ext>
                  </a:extLst>
                </a:gridCol>
                <a:gridCol w="1736035">
                  <a:extLst>
                    <a:ext uri="{9D8B030D-6E8A-4147-A177-3AD203B41FA5}">
                      <a16:colId xmlns:a16="http://schemas.microsoft.com/office/drawing/2014/main" val="4243406146"/>
                    </a:ext>
                  </a:extLst>
                </a:gridCol>
                <a:gridCol w="1637624">
                  <a:extLst>
                    <a:ext uri="{9D8B030D-6E8A-4147-A177-3AD203B41FA5}">
                      <a16:colId xmlns:a16="http://schemas.microsoft.com/office/drawing/2014/main" val="344703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ACC_NO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ACC_TYPE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INTEREST_RATE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MIN_BALANCE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96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Savings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503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Checking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992531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E76B3FAD-EC82-4E09-90E8-77F754D0EDD6}"/>
              </a:ext>
            </a:extLst>
          </p:cNvPr>
          <p:cNvSpPr txBox="1"/>
          <p:nvPr/>
        </p:nvSpPr>
        <p:spPr>
          <a:xfrm>
            <a:off x="6475821" y="3296149"/>
            <a:ext cx="359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ACCOUNT TABLE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03C902-5961-45F8-98A9-55925EB2DA80}"/>
              </a:ext>
            </a:extLst>
          </p:cNvPr>
          <p:cNvSpPr txBox="1"/>
          <p:nvPr/>
        </p:nvSpPr>
        <p:spPr>
          <a:xfrm>
            <a:off x="5307496" y="5209369"/>
            <a:ext cx="571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Note: ACC_TYPE is the discriminator column</a:t>
            </a:r>
          </a:p>
        </p:txBody>
      </p:sp>
    </p:spTree>
    <p:extLst>
      <p:ext uri="{BB962C8B-B14F-4D97-AF65-F5344CB8AC3E}">
        <p14:creationId xmlns:p14="http://schemas.microsoft.com/office/powerpoint/2010/main" val="52296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38747-4A96-4ED9-876D-1667A5A9C0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Single table per class – Pros &amp;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9FC1-1527-4539-B992-A3F82E93609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Pros</a:t>
            </a:r>
          </a:p>
          <a:p>
            <a:pPr lvl="1"/>
            <a:r>
              <a:rPr lang="en-US" dirty="0"/>
              <a:t>Simple</a:t>
            </a:r>
          </a:p>
          <a:p>
            <a:pPr lvl="1"/>
            <a:r>
              <a:rPr lang="en-US" dirty="0"/>
              <a:t>Can use polymorphic queries</a:t>
            </a:r>
          </a:p>
          <a:p>
            <a:pPr lvl="1"/>
            <a:r>
              <a:rPr lang="en-US" dirty="0"/>
              <a:t>Best performance as query doesn’t require any join statements</a:t>
            </a:r>
          </a:p>
          <a:p>
            <a:pPr lvl="1"/>
            <a:endParaRPr lang="en-CA" dirty="0"/>
          </a:p>
          <a:p>
            <a:pPr marL="0" indent="0">
              <a:buNone/>
            </a:pPr>
            <a:r>
              <a:rPr lang="en-CA" dirty="0"/>
              <a:t>Cons</a:t>
            </a:r>
          </a:p>
          <a:p>
            <a:pPr lvl="1"/>
            <a:r>
              <a:rPr lang="en-US" dirty="0"/>
              <a:t>NULL values – each record uses only subset of available columns.</a:t>
            </a:r>
          </a:p>
          <a:p>
            <a:pPr lvl="1"/>
            <a:r>
              <a:rPr lang="en-US" dirty="0"/>
              <a:t>Cannot use NOT NULL constraints – data integrity issues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6844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181688" y="3325628"/>
            <a:ext cx="7842739" cy="559231"/>
          </a:xfrm>
          <a:prstGeom prst="roundRect">
            <a:avLst/>
          </a:prstGeom>
          <a:solidFill>
            <a:srgbClr val="009FE3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GB" sz="2400" b="1" dirty="0">
                <a:latin typeface="Arial" charset="0"/>
                <a:ea typeface="ヒラギノ角ゴ Pro W3" pitchFamily="-112" charset="-128"/>
              </a:rPr>
              <a:t>Single table per class hierarchy Example</a:t>
            </a:r>
          </a:p>
        </p:txBody>
      </p:sp>
    </p:spTree>
    <p:extLst>
      <p:ext uri="{BB962C8B-B14F-4D97-AF65-F5344CB8AC3E}">
        <p14:creationId xmlns:p14="http://schemas.microsoft.com/office/powerpoint/2010/main" val="1794408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605287"/>
            <a:ext cx="9949542" cy="914400"/>
          </a:xfrm>
          <a:prstGeom prst="rect">
            <a:avLst/>
          </a:prstGeom>
          <a:solidFill>
            <a:srgbClr val="5959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Entity Inheritance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07368" y="5793448"/>
            <a:ext cx="2844800" cy="3019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13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017F68-662D-405B-AAD8-8950899296A4}"/>
              </a:ext>
            </a:extLst>
          </p:cNvPr>
          <p:cNvSpPr/>
          <p:nvPr/>
        </p:nvSpPr>
        <p:spPr>
          <a:xfrm>
            <a:off x="1121229" y="2971800"/>
            <a:ext cx="9949542" cy="914400"/>
          </a:xfrm>
          <a:prstGeom prst="rect">
            <a:avLst/>
          </a:prstGeom>
          <a:solidFill>
            <a:srgbClr val="5959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Single table per class hierarchy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BB8E3E-6D2D-4CA0-A616-0678D6869627}"/>
              </a:ext>
            </a:extLst>
          </p:cNvPr>
          <p:cNvSpPr/>
          <p:nvPr/>
        </p:nvSpPr>
        <p:spPr>
          <a:xfrm>
            <a:off x="1121229" y="1750942"/>
            <a:ext cx="9949542" cy="914400"/>
          </a:xfrm>
          <a:prstGeom prst="rect">
            <a:avLst/>
          </a:prstGeom>
          <a:solidFill>
            <a:srgbClr val="5959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Mapped Superclass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E6DEBD-103F-4C20-807D-E0A2431583E6}"/>
              </a:ext>
            </a:extLst>
          </p:cNvPr>
          <p:cNvSpPr/>
          <p:nvPr/>
        </p:nvSpPr>
        <p:spPr>
          <a:xfrm>
            <a:off x="1121229" y="4221661"/>
            <a:ext cx="9949542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Table per concrete entity class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F424AB-6874-4484-9E5D-F4D2A3BCDC50}"/>
              </a:ext>
            </a:extLst>
          </p:cNvPr>
          <p:cNvSpPr/>
          <p:nvPr/>
        </p:nvSpPr>
        <p:spPr>
          <a:xfrm>
            <a:off x="1121229" y="5487242"/>
            <a:ext cx="9949542" cy="914400"/>
          </a:xfrm>
          <a:prstGeom prst="rect">
            <a:avLst/>
          </a:prstGeom>
          <a:solidFill>
            <a:srgbClr val="5959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Joined Subclass</a:t>
            </a:r>
          </a:p>
        </p:txBody>
      </p:sp>
    </p:spTree>
    <p:extLst>
      <p:ext uri="{BB962C8B-B14F-4D97-AF65-F5344CB8AC3E}">
        <p14:creationId xmlns:p14="http://schemas.microsoft.com/office/powerpoint/2010/main" val="34420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6E7A8A-9778-49E6-8489-F6FFC3025D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Table per concrete entity class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35EAF-6FFF-4FAD-89DD-CC759D94AD7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490" y="1600200"/>
            <a:ext cx="11003136" cy="4672013"/>
          </a:xfrm>
        </p:spPr>
        <p:txBody>
          <a:bodyPr/>
          <a:lstStyle/>
          <a:p>
            <a:r>
              <a:rPr lang="en-US" dirty="0"/>
              <a:t>Each concrete class is mapped to a separate table in the database. </a:t>
            </a:r>
          </a:p>
          <a:p>
            <a:r>
              <a:rPr lang="en-US" dirty="0"/>
              <a:t>All fields or properties in the class, including inherited fields or properties, are mapped to columns in the class’s table in the database.</a:t>
            </a:r>
            <a:endParaRPr lang="en-CA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66173E2-38BB-45A3-A743-C1AFCD418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509292"/>
              </p:ext>
            </p:extLst>
          </p:nvPr>
        </p:nvGraphicFramePr>
        <p:xfrm>
          <a:off x="2243056" y="3144086"/>
          <a:ext cx="19209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994">
                  <a:extLst>
                    <a:ext uri="{9D8B030D-6E8A-4147-A177-3AD203B41FA5}">
                      <a16:colId xmlns:a16="http://schemas.microsoft.com/office/drawing/2014/main" val="1813786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9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- </a:t>
                      </a:r>
                      <a:r>
                        <a:rPr lang="en-CA" dirty="0" err="1"/>
                        <a:t>accNo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694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- 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390828"/>
                  </a:ext>
                </a:extLst>
              </a:tr>
            </a:tbl>
          </a:graphicData>
        </a:graphic>
      </p:graphicFrame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5988302E-9BBF-45FA-BE75-7481081FF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153266"/>
              </p:ext>
            </p:extLst>
          </p:nvPr>
        </p:nvGraphicFramePr>
        <p:xfrm>
          <a:off x="3383884" y="5209369"/>
          <a:ext cx="18631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186">
                  <a:extLst>
                    <a:ext uri="{9D8B030D-6E8A-4147-A177-3AD203B41FA5}">
                      <a16:colId xmlns:a16="http://schemas.microsoft.com/office/drawing/2014/main" val="1813786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CheckingAccount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9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- </a:t>
                      </a:r>
                      <a:r>
                        <a:rPr lang="en-CA" dirty="0" err="1"/>
                        <a:t>minBalance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694391"/>
                  </a:ext>
                </a:extLst>
              </a:tr>
            </a:tbl>
          </a:graphicData>
        </a:graphic>
      </p:graphicFrame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A084B57D-D020-4607-BD35-6746A2B85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282216"/>
              </p:ext>
            </p:extLst>
          </p:nvPr>
        </p:nvGraphicFramePr>
        <p:xfrm>
          <a:off x="884593" y="5209369"/>
          <a:ext cx="180537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379">
                  <a:extLst>
                    <a:ext uri="{9D8B030D-6E8A-4147-A177-3AD203B41FA5}">
                      <a16:colId xmlns:a16="http://schemas.microsoft.com/office/drawing/2014/main" val="1813786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SavingsAccount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9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- </a:t>
                      </a:r>
                      <a:r>
                        <a:rPr lang="en-CA" dirty="0" err="1"/>
                        <a:t>interestRate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694391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6622E1-F746-40B9-8565-6FCA592754A2}"/>
              </a:ext>
            </a:extLst>
          </p:cNvPr>
          <p:cNvCxnSpPr>
            <a:cxnSpLocks/>
          </p:cNvCxnSpPr>
          <p:nvPr/>
        </p:nvCxnSpPr>
        <p:spPr>
          <a:xfrm flipV="1">
            <a:off x="2067235" y="4405329"/>
            <a:ext cx="496614" cy="804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EDA9895-4AB7-401E-917C-C142F9869001}"/>
              </a:ext>
            </a:extLst>
          </p:cNvPr>
          <p:cNvSpPr/>
          <p:nvPr/>
        </p:nvSpPr>
        <p:spPr>
          <a:xfrm rot="12935630" flipV="1">
            <a:off x="2526356" y="4275402"/>
            <a:ext cx="201108" cy="14067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01F570-16F0-4C38-BD61-42F9FA541BBD}"/>
              </a:ext>
            </a:extLst>
          </p:cNvPr>
          <p:cNvCxnSpPr>
            <a:cxnSpLocks/>
            <a:endCxn id="19" idx="3"/>
          </p:cNvCxnSpPr>
          <p:nvPr/>
        </p:nvCxnSpPr>
        <p:spPr>
          <a:xfrm flipH="1" flipV="1">
            <a:off x="3745121" y="4425740"/>
            <a:ext cx="382698" cy="784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A8F98AA5-479D-48F1-A996-FE53C305809B}"/>
              </a:ext>
            </a:extLst>
          </p:cNvPr>
          <p:cNvSpPr/>
          <p:nvPr/>
        </p:nvSpPr>
        <p:spPr>
          <a:xfrm rot="9281949" flipV="1">
            <a:off x="3614506" y="4291808"/>
            <a:ext cx="201108" cy="14067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15" name="Table 26">
            <a:extLst>
              <a:ext uri="{FF2B5EF4-FFF2-40B4-BE49-F238E27FC236}">
                <a16:creationId xmlns:a16="http://schemas.microsoft.com/office/drawing/2014/main" id="{31F51241-B7CB-4EA3-893F-97980482F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166700"/>
              </p:ext>
            </p:extLst>
          </p:nvPr>
        </p:nvGraphicFramePr>
        <p:xfrm>
          <a:off x="6296919" y="4394346"/>
          <a:ext cx="496994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531">
                  <a:extLst>
                    <a:ext uri="{9D8B030D-6E8A-4147-A177-3AD203B41FA5}">
                      <a16:colId xmlns:a16="http://schemas.microsoft.com/office/drawing/2014/main" val="3889799343"/>
                    </a:ext>
                  </a:extLst>
                </a:gridCol>
                <a:gridCol w="1474076">
                  <a:extLst>
                    <a:ext uri="{9D8B030D-6E8A-4147-A177-3AD203B41FA5}">
                      <a16:colId xmlns:a16="http://schemas.microsoft.com/office/drawing/2014/main" val="839232629"/>
                    </a:ext>
                  </a:extLst>
                </a:gridCol>
                <a:gridCol w="1994340">
                  <a:extLst>
                    <a:ext uri="{9D8B030D-6E8A-4147-A177-3AD203B41FA5}">
                      <a16:colId xmlns:a16="http://schemas.microsoft.com/office/drawing/2014/main" val="1736020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ACC_NO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INTEREST_RATE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96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503289"/>
                  </a:ext>
                </a:extLst>
              </a:tr>
            </a:tbl>
          </a:graphicData>
        </a:graphic>
      </p:graphicFrame>
      <p:graphicFrame>
        <p:nvGraphicFramePr>
          <p:cNvPr id="20" name="Table 26">
            <a:extLst>
              <a:ext uri="{FF2B5EF4-FFF2-40B4-BE49-F238E27FC236}">
                <a16:creationId xmlns:a16="http://schemas.microsoft.com/office/drawing/2014/main" id="{6387BB3B-E4D2-45B8-879B-507BCC2CA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754165"/>
              </p:ext>
            </p:extLst>
          </p:nvPr>
        </p:nvGraphicFramePr>
        <p:xfrm>
          <a:off x="6296919" y="5790721"/>
          <a:ext cx="4969947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649">
                  <a:extLst>
                    <a:ext uri="{9D8B030D-6E8A-4147-A177-3AD203B41FA5}">
                      <a16:colId xmlns:a16="http://schemas.microsoft.com/office/drawing/2014/main" val="3889799343"/>
                    </a:ext>
                  </a:extLst>
                </a:gridCol>
                <a:gridCol w="1342606">
                  <a:extLst>
                    <a:ext uri="{9D8B030D-6E8A-4147-A177-3AD203B41FA5}">
                      <a16:colId xmlns:a16="http://schemas.microsoft.com/office/drawing/2014/main" val="839232629"/>
                    </a:ext>
                  </a:extLst>
                </a:gridCol>
                <a:gridCol w="1970692">
                  <a:extLst>
                    <a:ext uri="{9D8B030D-6E8A-4147-A177-3AD203B41FA5}">
                      <a16:colId xmlns:a16="http://schemas.microsoft.com/office/drawing/2014/main" val="17360208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ACC_NO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MIN_BALANCE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96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503289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4C88729-E40A-4305-8779-ED2824C59F39}"/>
              </a:ext>
            </a:extLst>
          </p:cNvPr>
          <p:cNvSpPr txBox="1"/>
          <p:nvPr/>
        </p:nvSpPr>
        <p:spPr>
          <a:xfrm>
            <a:off x="6296919" y="4025014"/>
            <a:ext cx="359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SAVINGS_ACCOUNT TABLE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F09B9D-E8CC-4850-B9B6-F7AE349278AA}"/>
              </a:ext>
            </a:extLst>
          </p:cNvPr>
          <p:cNvSpPr txBox="1"/>
          <p:nvPr/>
        </p:nvSpPr>
        <p:spPr>
          <a:xfrm>
            <a:off x="6296919" y="5331664"/>
            <a:ext cx="359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CHECKING_ACCOUNT TABLE</a:t>
            </a:r>
          </a:p>
        </p:txBody>
      </p:sp>
      <p:graphicFrame>
        <p:nvGraphicFramePr>
          <p:cNvPr id="28" name="Table 26">
            <a:extLst>
              <a:ext uri="{FF2B5EF4-FFF2-40B4-BE49-F238E27FC236}">
                <a16:creationId xmlns:a16="http://schemas.microsoft.com/office/drawing/2014/main" id="{13C39D72-EC05-4CCC-BB87-0331BF751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056733"/>
              </p:ext>
            </p:extLst>
          </p:nvPr>
        </p:nvGraphicFramePr>
        <p:xfrm>
          <a:off x="6296919" y="2737827"/>
          <a:ext cx="29756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531">
                  <a:extLst>
                    <a:ext uri="{9D8B030D-6E8A-4147-A177-3AD203B41FA5}">
                      <a16:colId xmlns:a16="http://schemas.microsoft.com/office/drawing/2014/main" val="3889799343"/>
                    </a:ext>
                  </a:extLst>
                </a:gridCol>
                <a:gridCol w="1474076">
                  <a:extLst>
                    <a:ext uri="{9D8B030D-6E8A-4147-A177-3AD203B41FA5}">
                      <a16:colId xmlns:a16="http://schemas.microsoft.com/office/drawing/2014/main" val="839232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ACC_NO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96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503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903517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D7F3CE16-9D68-4067-800D-E9FB7E247D45}"/>
              </a:ext>
            </a:extLst>
          </p:cNvPr>
          <p:cNvSpPr txBox="1"/>
          <p:nvPr/>
        </p:nvSpPr>
        <p:spPr>
          <a:xfrm>
            <a:off x="6296919" y="2368495"/>
            <a:ext cx="359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ACCOUNT TABLE</a:t>
            </a:r>
          </a:p>
        </p:txBody>
      </p:sp>
    </p:spTree>
    <p:extLst>
      <p:ext uri="{BB962C8B-B14F-4D97-AF65-F5344CB8AC3E}">
        <p14:creationId xmlns:p14="http://schemas.microsoft.com/office/powerpoint/2010/main" val="553104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38747-4A96-4ED9-876D-1667A5A9C0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Table per concrete entity– Pros &amp;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9FC1-1527-4539-B992-A3F82E93609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Pros</a:t>
            </a:r>
          </a:p>
          <a:p>
            <a:pPr lvl="1"/>
            <a:r>
              <a:rPr lang="en-US" dirty="0"/>
              <a:t>Can use polymorphic queries</a:t>
            </a:r>
          </a:p>
          <a:p>
            <a:pPr lvl="1"/>
            <a:r>
              <a:rPr lang="en-US" dirty="0"/>
              <a:t>Superclass can participate in entity relationships</a:t>
            </a:r>
          </a:p>
          <a:p>
            <a:pPr lvl="1"/>
            <a:r>
              <a:rPr lang="en-US" dirty="0"/>
              <a:t>Easy to query specific entities</a:t>
            </a:r>
          </a:p>
          <a:p>
            <a:pPr lvl="1"/>
            <a:endParaRPr lang="en-CA" dirty="0"/>
          </a:p>
          <a:p>
            <a:pPr marL="0" indent="0">
              <a:buNone/>
            </a:pPr>
            <a:r>
              <a:rPr lang="en-CA" dirty="0"/>
              <a:t>Cons</a:t>
            </a:r>
          </a:p>
          <a:p>
            <a:pPr lvl="1"/>
            <a:r>
              <a:rPr lang="en-US" dirty="0"/>
              <a:t>Poor performance – complex polymorphic query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288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181688" y="3325628"/>
            <a:ext cx="7842739" cy="559231"/>
          </a:xfrm>
          <a:prstGeom prst="roundRect">
            <a:avLst/>
          </a:prstGeom>
          <a:solidFill>
            <a:srgbClr val="009FE3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GB" sz="2400" b="1" dirty="0">
                <a:latin typeface="Arial" charset="0"/>
                <a:ea typeface="ヒラギノ角ゴ Pro W3" pitchFamily="-112" charset="-128"/>
              </a:rPr>
              <a:t>Table per concrete entity class Example</a:t>
            </a:r>
          </a:p>
        </p:txBody>
      </p:sp>
    </p:spTree>
    <p:extLst>
      <p:ext uri="{BB962C8B-B14F-4D97-AF65-F5344CB8AC3E}">
        <p14:creationId xmlns:p14="http://schemas.microsoft.com/office/powerpoint/2010/main" val="1973136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605287"/>
            <a:ext cx="9949542" cy="914400"/>
          </a:xfrm>
          <a:prstGeom prst="rect">
            <a:avLst/>
          </a:prstGeom>
          <a:solidFill>
            <a:srgbClr val="5959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Entity Inheritance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07368" y="5793448"/>
            <a:ext cx="2844800" cy="3019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17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017F68-662D-405B-AAD8-8950899296A4}"/>
              </a:ext>
            </a:extLst>
          </p:cNvPr>
          <p:cNvSpPr/>
          <p:nvPr/>
        </p:nvSpPr>
        <p:spPr>
          <a:xfrm>
            <a:off x="1121229" y="2971800"/>
            <a:ext cx="9949542" cy="914400"/>
          </a:xfrm>
          <a:prstGeom prst="rect">
            <a:avLst/>
          </a:prstGeom>
          <a:solidFill>
            <a:srgbClr val="5959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Single table per class hierarchy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BB8E3E-6D2D-4CA0-A616-0678D6869627}"/>
              </a:ext>
            </a:extLst>
          </p:cNvPr>
          <p:cNvSpPr/>
          <p:nvPr/>
        </p:nvSpPr>
        <p:spPr>
          <a:xfrm>
            <a:off x="1121229" y="1750942"/>
            <a:ext cx="9949542" cy="914400"/>
          </a:xfrm>
          <a:prstGeom prst="rect">
            <a:avLst/>
          </a:prstGeom>
          <a:solidFill>
            <a:srgbClr val="5959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Mapped Superclass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E6DEBD-103F-4C20-807D-E0A2431583E6}"/>
              </a:ext>
            </a:extLst>
          </p:cNvPr>
          <p:cNvSpPr/>
          <p:nvPr/>
        </p:nvSpPr>
        <p:spPr>
          <a:xfrm>
            <a:off x="1121229" y="4221661"/>
            <a:ext cx="9949542" cy="914400"/>
          </a:xfrm>
          <a:prstGeom prst="rect">
            <a:avLst/>
          </a:prstGeom>
          <a:solidFill>
            <a:srgbClr val="5959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Table per concrete </a:t>
            </a:r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entity class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F424AB-6874-4484-9E5D-F4D2A3BCDC50}"/>
              </a:ext>
            </a:extLst>
          </p:cNvPr>
          <p:cNvSpPr/>
          <p:nvPr/>
        </p:nvSpPr>
        <p:spPr>
          <a:xfrm>
            <a:off x="1121229" y="5487242"/>
            <a:ext cx="9949542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Joined Subclass</a:t>
            </a:r>
          </a:p>
        </p:txBody>
      </p:sp>
    </p:spTree>
    <p:extLst>
      <p:ext uri="{BB962C8B-B14F-4D97-AF65-F5344CB8AC3E}">
        <p14:creationId xmlns:p14="http://schemas.microsoft.com/office/powerpoint/2010/main" val="4294046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6E7A8A-9778-49E6-8489-F6FFC3025D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Joined Subclass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35EAF-6FFF-4FAD-89DD-CC759D94AD7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490" y="1451114"/>
            <a:ext cx="11003136" cy="4821100"/>
          </a:xfrm>
        </p:spPr>
        <p:txBody>
          <a:bodyPr/>
          <a:lstStyle/>
          <a:p>
            <a:r>
              <a:rPr lang="en-US" dirty="0"/>
              <a:t>The root of the class hierarchy is represented by a single table, and each subclass has a separate table that contains only those fields specific to that subclass. </a:t>
            </a:r>
          </a:p>
          <a:p>
            <a:r>
              <a:rPr lang="en-US" dirty="0"/>
              <a:t>The subclass table also has a column or columns that represent its primary key, which is a foreign key to the primary key of the superclass table.</a:t>
            </a:r>
            <a:endParaRPr lang="en-CA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66173E2-38BB-45A3-A743-C1AFCD418498}"/>
              </a:ext>
            </a:extLst>
          </p:cNvPr>
          <p:cNvGraphicFramePr>
            <a:graphicFrameLocks noGrp="1"/>
          </p:cNvGraphicFramePr>
          <p:nvPr/>
        </p:nvGraphicFramePr>
        <p:xfrm>
          <a:off x="2243056" y="3144086"/>
          <a:ext cx="19209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994">
                  <a:extLst>
                    <a:ext uri="{9D8B030D-6E8A-4147-A177-3AD203B41FA5}">
                      <a16:colId xmlns:a16="http://schemas.microsoft.com/office/drawing/2014/main" val="1813786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9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- </a:t>
                      </a:r>
                      <a:r>
                        <a:rPr lang="en-CA" dirty="0" err="1"/>
                        <a:t>accNo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694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- 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390828"/>
                  </a:ext>
                </a:extLst>
              </a:tr>
            </a:tbl>
          </a:graphicData>
        </a:graphic>
      </p:graphicFrame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5988302E-9BBF-45FA-BE75-7481081FF7EB}"/>
              </a:ext>
            </a:extLst>
          </p:cNvPr>
          <p:cNvGraphicFramePr>
            <a:graphicFrameLocks noGrp="1"/>
          </p:cNvGraphicFramePr>
          <p:nvPr/>
        </p:nvGraphicFramePr>
        <p:xfrm>
          <a:off x="3383884" y="5209369"/>
          <a:ext cx="18631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186">
                  <a:extLst>
                    <a:ext uri="{9D8B030D-6E8A-4147-A177-3AD203B41FA5}">
                      <a16:colId xmlns:a16="http://schemas.microsoft.com/office/drawing/2014/main" val="1813786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CheckingAccount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9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- </a:t>
                      </a:r>
                      <a:r>
                        <a:rPr lang="en-CA" dirty="0" err="1"/>
                        <a:t>minBalance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694391"/>
                  </a:ext>
                </a:extLst>
              </a:tr>
            </a:tbl>
          </a:graphicData>
        </a:graphic>
      </p:graphicFrame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A084B57D-D020-4607-BD35-6746A2B85C61}"/>
              </a:ext>
            </a:extLst>
          </p:cNvPr>
          <p:cNvGraphicFramePr>
            <a:graphicFrameLocks noGrp="1"/>
          </p:cNvGraphicFramePr>
          <p:nvPr/>
        </p:nvGraphicFramePr>
        <p:xfrm>
          <a:off x="884593" y="5209369"/>
          <a:ext cx="180537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379">
                  <a:extLst>
                    <a:ext uri="{9D8B030D-6E8A-4147-A177-3AD203B41FA5}">
                      <a16:colId xmlns:a16="http://schemas.microsoft.com/office/drawing/2014/main" val="1813786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SavingsAccount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9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- </a:t>
                      </a:r>
                      <a:r>
                        <a:rPr lang="en-CA" dirty="0" err="1"/>
                        <a:t>interestRate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694391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6622E1-F746-40B9-8565-6FCA592754A2}"/>
              </a:ext>
            </a:extLst>
          </p:cNvPr>
          <p:cNvCxnSpPr>
            <a:cxnSpLocks/>
          </p:cNvCxnSpPr>
          <p:nvPr/>
        </p:nvCxnSpPr>
        <p:spPr>
          <a:xfrm flipV="1">
            <a:off x="2067235" y="4405329"/>
            <a:ext cx="496614" cy="804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EDA9895-4AB7-401E-917C-C142F9869001}"/>
              </a:ext>
            </a:extLst>
          </p:cNvPr>
          <p:cNvSpPr/>
          <p:nvPr/>
        </p:nvSpPr>
        <p:spPr>
          <a:xfrm rot="12935630" flipV="1">
            <a:off x="2526356" y="4275402"/>
            <a:ext cx="201108" cy="14067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01F570-16F0-4C38-BD61-42F9FA541BBD}"/>
              </a:ext>
            </a:extLst>
          </p:cNvPr>
          <p:cNvCxnSpPr>
            <a:cxnSpLocks/>
            <a:endCxn id="19" idx="3"/>
          </p:cNvCxnSpPr>
          <p:nvPr/>
        </p:nvCxnSpPr>
        <p:spPr>
          <a:xfrm flipH="1" flipV="1">
            <a:off x="3745121" y="4425740"/>
            <a:ext cx="382698" cy="784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A8F98AA5-479D-48F1-A996-FE53C305809B}"/>
              </a:ext>
            </a:extLst>
          </p:cNvPr>
          <p:cNvSpPr/>
          <p:nvPr/>
        </p:nvSpPr>
        <p:spPr>
          <a:xfrm rot="9281949" flipV="1">
            <a:off x="3614506" y="4291808"/>
            <a:ext cx="201108" cy="14067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15" name="Table 26">
            <a:extLst>
              <a:ext uri="{FF2B5EF4-FFF2-40B4-BE49-F238E27FC236}">
                <a16:creationId xmlns:a16="http://schemas.microsoft.com/office/drawing/2014/main" id="{31F51241-B7CB-4EA3-893F-97980482F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469125"/>
              </p:ext>
            </p:extLst>
          </p:nvPr>
        </p:nvGraphicFramePr>
        <p:xfrm>
          <a:off x="6296919" y="4473858"/>
          <a:ext cx="349587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531">
                  <a:extLst>
                    <a:ext uri="{9D8B030D-6E8A-4147-A177-3AD203B41FA5}">
                      <a16:colId xmlns:a16="http://schemas.microsoft.com/office/drawing/2014/main" val="3889799343"/>
                    </a:ext>
                  </a:extLst>
                </a:gridCol>
                <a:gridCol w="1994340">
                  <a:extLst>
                    <a:ext uri="{9D8B030D-6E8A-4147-A177-3AD203B41FA5}">
                      <a16:colId xmlns:a16="http://schemas.microsoft.com/office/drawing/2014/main" val="1736020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ACC_NO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INTEREST_RATE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96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503289"/>
                  </a:ext>
                </a:extLst>
              </a:tr>
            </a:tbl>
          </a:graphicData>
        </a:graphic>
      </p:graphicFrame>
      <p:graphicFrame>
        <p:nvGraphicFramePr>
          <p:cNvPr id="20" name="Table 26">
            <a:extLst>
              <a:ext uri="{FF2B5EF4-FFF2-40B4-BE49-F238E27FC236}">
                <a16:creationId xmlns:a16="http://schemas.microsoft.com/office/drawing/2014/main" id="{6387BB3B-E4D2-45B8-879B-507BCC2CA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569815"/>
              </p:ext>
            </p:extLst>
          </p:nvPr>
        </p:nvGraphicFramePr>
        <p:xfrm>
          <a:off x="6296919" y="5790721"/>
          <a:ext cx="3627341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116">
                  <a:extLst>
                    <a:ext uri="{9D8B030D-6E8A-4147-A177-3AD203B41FA5}">
                      <a16:colId xmlns:a16="http://schemas.microsoft.com/office/drawing/2014/main" val="3889799343"/>
                    </a:ext>
                  </a:extLst>
                </a:gridCol>
                <a:gridCol w="2092225">
                  <a:extLst>
                    <a:ext uri="{9D8B030D-6E8A-4147-A177-3AD203B41FA5}">
                      <a16:colId xmlns:a16="http://schemas.microsoft.com/office/drawing/2014/main" val="17360208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ACC_NO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MIN_BALANCE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96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503289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4C88729-E40A-4305-8779-ED2824C59F39}"/>
              </a:ext>
            </a:extLst>
          </p:cNvPr>
          <p:cNvSpPr txBox="1"/>
          <p:nvPr/>
        </p:nvSpPr>
        <p:spPr>
          <a:xfrm>
            <a:off x="6296919" y="4104526"/>
            <a:ext cx="359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SAVINGS_ACCOUNT TABLE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F09B9D-E8CC-4850-B9B6-F7AE349278AA}"/>
              </a:ext>
            </a:extLst>
          </p:cNvPr>
          <p:cNvSpPr txBox="1"/>
          <p:nvPr/>
        </p:nvSpPr>
        <p:spPr>
          <a:xfrm>
            <a:off x="6296919" y="5331664"/>
            <a:ext cx="359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CHECKING_ACCOUNT TABLE</a:t>
            </a:r>
          </a:p>
        </p:txBody>
      </p:sp>
      <p:graphicFrame>
        <p:nvGraphicFramePr>
          <p:cNvPr id="28" name="Table 26">
            <a:extLst>
              <a:ext uri="{FF2B5EF4-FFF2-40B4-BE49-F238E27FC236}">
                <a16:creationId xmlns:a16="http://schemas.microsoft.com/office/drawing/2014/main" id="{13C39D72-EC05-4CCC-BB87-0331BF751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302143"/>
              </p:ext>
            </p:extLst>
          </p:nvPr>
        </p:nvGraphicFramePr>
        <p:xfrm>
          <a:off x="6296919" y="2817339"/>
          <a:ext cx="29756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531">
                  <a:extLst>
                    <a:ext uri="{9D8B030D-6E8A-4147-A177-3AD203B41FA5}">
                      <a16:colId xmlns:a16="http://schemas.microsoft.com/office/drawing/2014/main" val="3889799343"/>
                    </a:ext>
                  </a:extLst>
                </a:gridCol>
                <a:gridCol w="1474076">
                  <a:extLst>
                    <a:ext uri="{9D8B030D-6E8A-4147-A177-3AD203B41FA5}">
                      <a16:colId xmlns:a16="http://schemas.microsoft.com/office/drawing/2014/main" val="839232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ACC_NO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96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503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903517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D7F3CE16-9D68-4067-800D-E9FB7E247D45}"/>
              </a:ext>
            </a:extLst>
          </p:cNvPr>
          <p:cNvSpPr txBox="1"/>
          <p:nvPr/>
        </p:nvSpPr>
        <p:spPr>
          <a:xfrm>
            <a:off x="6296919" y="2448007"/>
            <a:ext cx="359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ACCOUNT TABLE</a:t>
            </a:r>
          </a:p>
        </p:txBody>
      </p:sp>
    </p:spTree>
    <p:extLst>
      <p:ext uri="{BB962C8B-B14F-4D97-AF65-F5344CB8AC3E}">
        <p14:creationId xmlns:p14="http://schemas.microsoft.com/office/powerpoint/2010/main" val="339781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38747-4A96-4ED9-876D-1667A5A9C0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Joined Subclass – Pros &amp;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9FC1-1527-4539-B992-A3F82E93609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Pros</a:t>
            </a:r>
          </a:p>
          <a:p>
            <a:pPr lvl="1"/>
            <a:r>
              <a:rPr lang="en-US" dirty="0"/>
              <a:t>Smaller tables</a:t>
            </a:r>
          </a:p>
          <a:p>
            <a:pPr lvl="1"/>
            <a:r>
              <a:rPr lang="en-US" dirty="0"/>
              <a:t>Can use NOT NULL constraints – ensures data integrity</a:t>
            </a:r>
          </a:p>
          <a:p>
            <a:pPr lvl="1"/>
            <a:r>
              <a:rPr lang="en-US" dirty="0"/>
              <a:t>Can use polymorphic queries</a:t>
            </a:r>
          </a:p>
          <a:p>
            <a:pPr lvl="1"/>
            <a:endParaRPr lang="en-CA" dirty="0"/>
          </a:p>
          <a:p>
            <a:pPr marL="0" indent="0">
              <a:buNone/>
            </a:pPr>
            <a:r>
              <a:rPr lang="en-CA" dirty="0"/>
              <a:t>Cons</a:t>
            </a:r>
          </a:p>
          <a:p>
            <a:pPr lvl="1"/>
            <a:r>
              <a:rPr lang="en-US" dirty="0"/>
              <a:t>Complex query – querying sub class requires a JOIN of two tables</a:t>
            </a:r>
          </a:p>
          <a:p>
            <a:pPr lvl="1"/>
            <a:r>
              <a:rPr lang="en-US" dirty="0"/>
              <a:t>Slow performance compared to Single table strategy.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8847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76000" y="976919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GB">
                <a:latin typeface="Arial" panose="020B0604020202020204" pitchFamily="34" charset="0"/>
              </a:rPr>
              <a:t>After completing this course you will be able to:</a:t>
            </a: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latin typeface="Arial Black" panose="020B0A04020102020204" pitchFamily="34" charset="0"/>
              </a:rPr>
              <a:t>Module Objectives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31150" y="1700808"/>
            <a:ext cx="9628789" cy="1287532"/>
          </a:xfrm>
          <a:prstGeom prst="rect">
            <a:avLst/>
          </a:prstGeom>
          <a:noFill/>
          <a:ln w="15875">
            <a:noFill/>
          </a:ln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>
                <a:latin typeface="Arial"/>
                <a:cs typeface="Arial"/>
              </a:rPr>
              <a:t>Understand and describe what is entity inheritance.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>
                <a:latin typeface="Arial"/>
                <a:cs typeface="Arial"/>
              </a:rPr>
              <a:t>List and implement different types of inheritance strategies.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>
                <a:latin typeface="Arial"/>
                <a:cs typeface="Arial"/>
              </a:rPr>
              <a:t>Understand the advantages and disadvantages of each inheritance strategy.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46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181688" y="3325628"/>
            <a:ext cx="7842739" cy="559231"/>
          </a:xfrm>
          <a:prstGeom prst="roundRect">
            <a:avLst/>
          </a:prstGeom>
          <a:solidFill>
            <a:srgbClr val="009FE3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GB" sz="2400" b="1" dirty="0">
                <a:latin typeface="Arial" charset="0"/>
                <a:ea typeface="ヒラギノ角ゴ Pro W3" pitchFamily="-112" charset="-128"/>
              </a:rPr>
              <a:t>Joined Subclass Strategy Example</a:t>
            </a:r>
          </a:p>
        </p:txBody>
      </p:sp>
    </p:spTree>
    <p:extLst>
      <p:ext uri="{BB962C8B-B14F-4D97-AF65-F5344CB8AC3E}">
        <p14:creationId xmlns:p14="http://schemas.microsoft.com/office/powerpoint/2010/main" val="327814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Module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What is Entity Inheritance 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What are the different types of inheritance strategies 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How many tables are created for Joined Subclass strategy 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What is the annotation used for creating single table for entire class hierarchy 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What is the use of @</a:t>
            </a:r>
            <a:r>
              <a:rPr lang="en-US" dirty="0" err="1"/>
              <a:t>DiscriminatorColumn</a:t>
            </a:r>
            <a:r>
              <a:rPr lang="en-US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7560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latin typeface="Arial Black" panose="020B0A04020102020204" pitchFamily="34" charset="0"/>
              </a:rPr>
              <a:t>Questions</a:t>
            </a:r>
          </a:p>
          <a:p>
            <a:endParaRPr lang="en-GB">
              <a:latin typeface="Arial Black" panose="020B0A04020102020204" pitchFamily="34" charset="0"/>
            </a:endParaRPr>
          </a:p>
          <a:p>
            <a:endParaRPr lang="en-GB">
              <a:latin typeface="Arial Black" panose="020B0A04020102020204" pitchFamily="34" charset="0"/>
            </a:endParaRPr>
          </a:p>
          <a:p>
            <a:endParaRPr lang="en-GB">
              <a:latin typeface="Arial Black" panose="020B0A040201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22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813E0F-D8EA-4197-985B-61A3E80C238C}"/>
              </a:ext>
            </a:extLst>
          </p:cNvPr>
          <p:cNvGrpSpPr/>
          <p:nvPr/>
        </p:nvGrpSpPr>
        <p:grpSpPr>
          <a:xfrm>
            <a:off x="3624312" y="1246598"/>
            <a:ext cx="3954562" cy="3973102"/>
            <a:chOff x="4157663" y="2916238"/>
            <a:chExt cx="482600" cy="549275"/>
          </a:xfrm>
        </p:grpSpPr>
        <p:sp>
          <p:nvSpPr>
            <p:cNvPr id="8" name="Freeform 89">
              <a:extLst>
                <a:ext uri="{FF2B5EF4-FFF2-40B4-BE49-F238E27FC236}">
                  <a16:creationId xmlns:a16="http://schemas.microsoft.com/office/drawing/2014/main" id="{29FD3966-66D7-47CE-BBA5-2BF5F1C23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16238"/>
              <a:ext cx="482600" cy="549275"/>
            </a:xfrm>
            <a:custGeom>
              <a:avLst/>
              <a:gdLst>
                <a:gd name="T0" fmla="*/ 875 w 912"/>
                <a:gd name="T1" fmla="*/ 1024 h 1037"/>
                <a:gd name="T2" fmla="*/ 850 w 912"/>
                <a:gd name="T3" fmla="*/ 1037 h 1037"/>
                <a:gd name="T4" fmla="*/ 820 w 912"/>
                <a:gd name="T5" fmla="*/ 1005 h 1037"/>
                <a:gd name="T6" fmla="*/ 749 w 912"/>
                <a:gd name="T7" fmla="*/ 870 h 1037"/>
                <a:gd name="T8" fmla="*/ 732 w 912"/>
                <a:gd name="T9" fmla="*/ 747 h 1037"/>
                <a:gd name="T10" fmla="*/ 807 w 912"/>
                <a:gd name="T11" fmla="*/ 569 h 1037"/>
                <a:gd name="T12" fmla="*/ 862 w 912"/>
                <a:gd name="T13" fmla="*/ 387 h 1037"/>
                <a:gd name="T14" fmla="*/ 855 w 912"/>
                <a:gd name="T15" fmla="*/ 289 h 1037"/>
                <a:gd name="T16" fmla="*/ 810 w 912"/>
                <a:gd name="T17" fmla="*/ 189 h 1037"/>
                <a:gd name="T18" fmla="*/ 731 w 912"/>
                <a:gd name="T19" fmla="*/ 113 h 1037"/>
                <a:gd name="T20" fmla="*/ 629 w 912"/>
                <a:gd name="T21" fmla="*/ 65 h 1037"/>
                <a:gd name="T22" fmla="*/ 512 w 912"/>
                <a:gd name="T23" fmla="*/ 49 h 1037"/>
                <a:gd name="T24" fmla="*/ 396 w 912"/>
                <a:gd name="T25" fmla="*/ 69 h 1037"/>
                <a:gd name="T26" fmla="*/ 275 w 912"/>
                <a:gd name="T27" fmla="*/ 135 h 1037"/>
                <a:gd name="T28" fmla="*/ 200 w 912"/>
                <a:gd name="T29" fmla="*/ 214 h 1037"/>
                <a:gd name="T30" fmla="*/ 152 w 912"/>
                <a:gd name="T31" fmla="*/ 315 h 1037"/>
                <a:gd name="T32" fmla="*/ 148 w 912"/>
                <a:gd name="T33" fmla="*/ 406 h 1037"/>
                <a:gd name="T34" fmla="*/ 111 w 912"/>
                <a:gd name="T35" fmla="*/ 511 h 1037"/>
                <a:gd name="T36" fmla="*/ 55 w 912"/>
                <a:gd name="T37" fmla="*/ 635 h 1037"/>
                <a:gd name="T38" fmla="*/ 127 w 912"/>
                <a:gd name="T39" fmla="*/ 656 h 1037"/>
                <a:gd name="T40" fmla="*/ 136 w 912"/>
                <a:gd name="T41" fmla="*/ 686 h 1037"/>
                <a:gd name="T42" fmla="*/ 159 w 912"/>
                <a:gd name="T43" fmla="*/ 725 h 1037"/>
                <a:gd name="T44" fmla="*/ 182 w 912"/>
                <a:gd name="T45" fmla="*/ 746 h 1037"/>
                <a:gd name="T46" fmla="*/ 171 w 912"/>
                <a:gd name="T47" fmla="*/ 770 h 1037"/>
                <a:gd name="T48" fmla="*/ 127 w 912"/>
                <a:gd name="T49" fmla="*/ 771 h 1037"/>
                <a:gd name="T50" fmla="*/ 143 w 912"/>
                <a:gd name="T51" fmla="*/ 839 h 1037"/>
                <a:gd name="T52" fmla="*/ 143 w 912"/>
                <a:gd name="T53" fmla="*/ 880 h 1037"/>
                <a:gd name="T54" fmla="*/ 216 w 912"/>
                <a:gd name="T55" fmla="*/ 915 h 1037"/>
                <a:gd name="T56" fmla="*/ 341 w 912"/>
                <a:gd name="T57" fmla="*/ 934 h 1037"/>
                <a:gd name="T58" fmla="*/ 409 w 912"/>
                <a:gd name="T59" fmla="*/ 976 h 1037"/>
                <a:gd name="T60" fmla="*/ 425 w 912"/>
                <a:gd name="T61" fmla="*/ 1022 h 1037"/>
                <a:gd name="T62" fmla="*/ 403 w 912"/>
                <a:gd name="T63" fmla="*/ 1037 h 1037"/>
                <a:gd name="T64" fmla="*/ 381 w 912"/>
                <a:gd name="T65" fmla="*/ 1023 h 1037"/>
                <a:gd name="T66" fmla="*/ 336 w 912"/>
                <a:gd name="T67" fmla="*/ 983 h 1037"/>
                <a:gd name="T68" fmla="*/ 236 w 912"/>
                <a:gd name="T69" fmla="*/ 967 h 1037"/>
                <a:gd name="T70" fmla="*/ 129 w 912"/>
                <a:gd name="T71" fmla="*/ 935 h 1037"/>
                <a:gd name="T72" fmla="*/ 99 w 912"/>
                <a:gd name="T73" fmla="*/ 901 h 1037"/>
                <a:gd name="T74" fmla="*/ 92 w 912"/>
                <a:gd name="T75" fmla="*/ 848 h 1037"/>
                <a:gd name="T76" fmla="*/ 87 w 912"/>
                <a:gd name="T77" fmla="*/ 804 h 1037"/>
                <a:gd name="T78" fmla="*/ 64 w 912"/>
                <a:gd name="T79" fmla="*/ 774 h 1037"/>
                <a:gd name="T80" fmla="*/ 65 w 912"/>
                <a:gd name="T81" fmla="*/ 748 h 1037"/>
                <a:gd name="T82" fmla="*/ 79 w 912"/>
                <a:gd name="T83" fmla="*/ 692 h 1037"/>
                <a:gd name="T84" fmla="*/ 6 w 912"/>
                <a:gd name="T85" fmla="*/ 654 h 1037"/>
                <a:gd name="T86" fmla="*/ 33 w 912"/>
                <a:gd name="T87" fmla="*/ 555 h 1037"/>
                <a:gd name="T88" fmla="*/ 100 w 912"/>
                <a:gd name="T89" fmla="*/ 416 h 1037"/>
                <a:gd name="T90" fmla="*/ 108 w 912"/>
                <a:gd name="T91" fmla="*/ 289 h 1037"/>
                <a:gd name="T92" fmla="*/ 171 w 912"/>
                <a:gd name="T93" fmla="*/ 172 h 1037"/>
                <a:gd name="T94" fmla="*/ 263 w 912"/>
                <a:gd name="T95" fmla="*/ 83 h 1037"/>
                <a:gd name="T96" fmla="*/ 403 w 912"/>
                <a:gd name="T97" fmla="*/ 16 h 1037"/>
                <a:gd name="T98" fmla="*/ 531 w 912"/>
                <a:gd name="T99" fmla="*/ 0 h 1037"/>
                <a:gd name="T100" fmla="*/ 663 w 912"/>
                <a:gd name="T101" fmla="*/ 26 h 1037"/>
                <a:gd name="T102" fmla="*/ 777 w 912"/>
                <a:gd name="T103" fmla="*/ 87 h 1037"/>
                <a:gd name="T104" fmla="*/ 862 w 912"/>
                <a:gd name="T105" fmla="*/ 178 h 1037"/>
                <a:gd name="T106" fmla="*/ 907 w 912"/>
                <a:gd name="T107" fmla="*/ 298 h 1037"/>
                <a:gd name="T108" fmla="*/ 907 w 912"/>
                <a:gd name="T109" fmla="*/ 422 h 1037"/>
                <a:gd name="T110" fmla="*/ 832 w 912"/>
                <a:gd name="T111" fmla="*/ 629 h 1037"/>
                <a:gd name="T112" fmla="*/ 778 w 912"/>
                <a:gd name="T113" fmla="*/ 770 h 1037"/>
                <a:gd name="T114" fmla="*/ 804 w 912"/>
                <a:gd name="T115" fmla="*/ 874 h 1037"/>
                <a:gd name="T116" fmla="*/ 874 w 912"/>
                <a:gd name="T117" fmla="*/ 1001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037">
                  <a:moveTo>
                    <a:pt x="874" y="1001"/>
                  </a:moveTo>
                  <a:lnTo>
                    <a:pt x="874" y="1001"/>
                  </a:lnTo>
                  <a:lnTo>
                    <a:pt x="876" y="1005"/>
                  </a:lnTo>
                  <a:lnTo>
                    <a:pt x="877" y="1010"/>
                  </a:lnTo>
                  <a:lnTo>
                    <a:pt x="877" y="1015"/>
                  </a:lnTo>
                  <a:lnTo>
                    <a:pt x="876" y="1019"/>
                  </a:lnTo>
                  <a:lnTo>
                    <a:pt x="875" y="1024"/>
                  </a:lnTo>
                  <a:lnTo>
                    <a:pt x="872" y="1027"/>
                  </a:lnTo>
                  <a:lnTo>
                    <a:pt x="869" y="1031"/>
                  </a:lnTo>
                  <a:lnTo>
                    <a:pt x="865" y="1034"/>
                  </a:lnTo>
                  <a:lnTo>
                    <a:pt x="865" y="1034"/>
                  </a:lnTo>
                  <a:lnTo>
                    <a:pt x="861" y="1036"/>
                  </a:lnTo>
                  <a:lnTo>
                    <a:pt x="855" y="1037"/>
                  </a:lnTo>
                  <a:lnTo>
                    <a:pt x="850" y="1037"/>
                  </a:lnTo>
                  <a:lnTo>
                    <a:pt x="846" y="1036"/>
                  </a:lnTo>
                  <a:lnTo>
                    <a:pt x="842" y="1034"/>
                  </a:lnTo>
                  <a:lnTo>
                    <a:pt x="838" y="1032"/>
                  </a:lnTo>
                  <a:lnTo>
                    <a:pt x="834" y="1028"/>
                  </a:lnTo>
                  <a:lnTo>
                    <a:pt x="831" y="1024"/>
                  </a:lnTo>
                  <a:lnTo>
                    <a:pt x="831" y="1024"/>
                  </a:lnTo>
                  <a:lnTo>
                    <a:pt x="820" y="1005"/>
                  </a:lnTo>
                  <a:lnTo>
                    <a:pt x="820" y="1005"/>
                  </a:lnTo>
                  <a:lnTo>
                    <a:pt x="806" y="981"/>
                  </a:lnTo>
                  <a:lnTo>
                    <a:pt x="789" y="953"/>
                  </a:lnTo>
                  <a:lnTo>
                    <a:pt x="772" y="922"/>
                  </a:lnTo>
                  <a:lnTo>
                    <a:pt x="764" y="904"/>
                  </a:lnTo>
                  <a:lnTo>
                    <a:pt x="756" y="887"/>
                  </a:lnTo>
                  <a:lnTo>
                    <a:pt x="749" y="870"/>
                  </a:lnTo>
                  <a:lnTo>
                    <a:pt x="743" y="852"/>
                  </a:lnTo>
                  <a:lnTo>
                    <a:pt x="738" y="834"/>
                  </a:lnTo>
                  <a:lnTo>
                    <a:pt x="733" y="815"/>
                  </a:lnTo>
                  <a:lnTo>
                    <a:pt x="731" y="798"/>
                  </a:lnTo>
                  <a:lnTo>
                    <a:pt x="729" y="780"/>
                  </a:lnTo>
                  <a:lnTo>
                    <a:pt x="730" y="764"/>
                  </a:lnTo>
                  <a:lnTo>
                    <a:pt x="732" y="747"/>
                  </a:lnTo>
                  <a:lnTo>
                    <a:pt x="732" y="747"/>
                  </a:lnTo>
                  <a:lnTo>
                    <a:pt x="738" y="724"/>
                  </a:lnTo>
                  <a:lnTo>
                    <a:pt x="745" y="702"/>
                  </a:lnTo>
                  <a:lnTo>
                    <a:pt x="754" y="680"/>
                  </a:lnTo>
                  <a:lnTo>
                    <a:pt x="763" y="658"/>
                  </a:lnTo>
                  <a:lnTo>
                    <a:pt x="785" y="614"/>
                  </a:lnTo>
                  <a:lnTo>
                    <a:pt x="807" y="569"/>
                  </a:lnTo>
                  <a:lnTo>
                    <a:pt x="818" y="546"/>
                  </a:lnTo>
                  <a:lnTo>
                    <a:pt x="828" y="523"/>
                  </a:lnTo>
                  <a:lnTo>
                    <a:pt x="838" y="498"/>
                  </a:lnTo>
                  <a:lnTo>
                    <a:pt x="846" y="472"/>
                  </a:lnTo>
                  <a:lnTo>
                    <a:pt x="853" y="445"/>
                  </a:lnTo>
                  <a:lnTo>
                    <a:pt x="859" y="418"/>
                  </a:lnTo>
                  <a:lnTo>
                    <a:pt x="862" y="387"/>
                  </a:lnTo>
                  <a:lnTo>
                    <a:pt x="863" y="372"/>
                  </a:lnTo>
                  <a:lnTo>
                    <a:pt x="864" y="357"/>
                  </a:lnTo>
                  <a:lnTo>
                    <a:pt x="864" y="357"/>
                  </a:lnTo>
                  <a:lnTo>
                    <a:pt x="863" y="339"/>
                  </a:lnTo>
                  <a:lnTo>
                    <a:pt x="862" y="321"/>
                  </a:lnTo>
                  <a:lnTo>
                    <a:pt x="859" y="305"/>
                  </a:lnTo>
                  <a:lnTo>
                    <a:pt x="855" y="289"/>
                  </a:lnTo>
                  <a:lnTo>
                    <a:pt x="851" y="273"/>
                  </a:lnTo>
                  <a:lnTo>
                    <a:pt x="846" y="258"/>
                  </a:lnTo>
                  <a:lnTo>
                    <a:pt x="840" y="243"/>
                  </a:lnTo>
                  <a:lnTo>
                    <a:pt x="834" y="228"/>
                  </a:lnTo>
                  <a:lnTo>
                    <a:pt x="827" y="215"/>
                  </a:lnTo>
                  <a:lnTo>
                    <a:pt x="819" y="202"/>
                  </a:lnTo>
                  <a:lnTo>
                    <a:pt x="810" y="189"/>
                  </a:lnTo>
                  <a:lnTo>
                    <a:pt x="801" y="177"/>
                  </a:lnTo>
                  <a:lnTo>
                    <a:pt x="791" y="164"/>
                  </a:lnTo>
                  <a:lnTo>
                    <a:pt x="780" y="153"/>
                  </a:lnTo>
                  <a:lnTo>
                    <a:pt x="768" y="142"/>
                  </a:lnTo>
                  <a:lnTo>
                    <a:pt x="756" y="132"/>
                  </a:lnTo>
                  <a:lnTo>
                    <a:pt x="744" y="122"/>
                  </a:lnTo>
                  <a:lnTo>
                    <a:pt x="731" y="113"/>
                  </a:lnTo>
                  <a:lnTo>
                    <a:pt x="718" y="105"/>
                  </a:lnTo>
                  <a:lnTo>
                    <a:pt x="704" y="97"/>
                  </a:lnTo>
                  <a:lnTo>
                    <a:pt x="689" y="90"/>
                  </a:lnTo>
                  <a:lnTo>
                    <a:pt x="674" y="82"/>
                  </a:lnTo>
                  <a:lnTo>
                    <a:pt x="660" y="76"/>
                  </a:lnTo>
                  <a:lnTo>
                    <a:pt x="644" y="70"/>
                  </a:lnTo>
                  <a:lnTo>
                    <a:pt x="629" y="65"/>
                  </a:lnTo>
                  <a:lnTo>
                    <a:pt x="612" y="61"/>
                  </a:lnTo>
                  <a:lnTo>
                    <a:pt x="596" y="57"/>
                  </a:lnTo>
                  <a:lnTo>
                    <a:pt x="580" y="54"/>
                  </a:lnTo>
                  <a:lnTo>
                    <a:pt x="563" y="52"/>
                  </a:lnTo>
                  <a:lnTo>
                    <a:pt x="547" y="50"/>
                  </a:lnTo>
                  <a:lnTo>
                    <a:pt x="529" y="49"/>
                  </a:lnTo>
                  <a:lnTo>
                    <a:pt x="512" y="49"/>
                  </a:lnTo>
                  <a:lnTo>
                    <a:pt x="512" y="49"/>
                  </a:lnTo>
                  <a:lnTo>
                    <a:pt x="493" y="50"/>
                  </a:lnTo>
                  <a:lnTo>
                    <a:pt x="473" y="51"/>
                  </a:lnTo>
                  <a:lnTo>
                    <a:pt x="454" y="54"/>
                  </a:lnTo>
                  <a:lnTo>
                    <a:pt x="434" y="58"/>
                  </a:lnTo>
                  <a:lnTo>
                    <a:pt x="415" y="63"/>
                  </a:lnTo>
                  <a:lnTo>
                    <a:pt x="396" y="69"/>
                  </a:lnTo>
                  <a:lnTo>
                    <a:pt x="378" y="75"/>
                  </a:lnTo>
                  <a:lnTo>
                    <a:pt x="359" y="83"/>
                  </a:lnTo>
                  <a:lnTo>
                    <a:pt x="342" y="93"/>
                  </a:lnTo>
                  <a:lnTo>
                    <a:pt x="325" y="102"/>
                  </a:lnTo>
                  <a:lnTo>
                    <a:pt x="308" y="112"/>
                  </a:lnTo>
                  <a:lnTo>
                    <a:pt x="291" y="123"/>
                  </a:lnTo>
                  <a:lnTo>
                    <a:pt x="275" y="135"/>
                  </a:lnTo>
                  <a:lnTo>
                    <a:pt x="260" y="147"/>
                  </a:lnTo>
                  <a:lnTo>
                    <a:pt x="246" y="161"/>
                  </a:lnTo>
                  <a:lnTo>
                    <a:pt x="232" y="175"/>
                  </a:lnTo>
                  <a:lnTo>
                    <a:pt x="232" y="175"/>
                  </a:lnTo>
                  <a:lnTo>
                    <a:pt x="221" y="188"/>
                  </a:lnTo>
                  <a:lnTo>
                    <a:pt x="210" y="201"/>
                  </a:lnTo>
                  <a:lnTo>
                    <a:pt x="200" y="214"/>
                  </a:lnTo>
                  <a:lnTo>
                    <a:pt x="191" y="227"/>
                  </a:lnTo>
                  <a:lnTo>
                    <a:pt x="182" y="241"/>
                  </a:lnTo>
                  <a:lnTo>
                    <a:pt x="174" y="256"/>
                  </a:lnTo>
                  <a:lnTo>
                    <a:pt x="167" y="271"/>
                  </a:lnTo>
                  <a:lnTo>
                    <a:pt x="161" y="285"/>
                  </a:lnTo>
                  <a:lnTo>
                    <a:pt x="156" y="300"/>
                  </a:lnTo>
                  <a:lnTo>
                    <a:pt x="152" y="315"/>
                  </a:lnTo>
                  <a:lnTo>
                    <a:pt x="148" y="330"/>
                  </a:lnTo>
                  <a:lnTo>
                    <a:pt x="146" y="346"/>
                  </a:lnTo>
                  <a:lnTo>
                    <a:pt x="145" y="361"/>
                  </a:lnTo>
                  <a:lnTo>
                    <a:pt x="145" y="376"/>
                  </a:lnTo>
                  <a:lnTo>
                    <a:pt x="146" y="391"/>
                  </a:lnTo>
                  <a:lnTo>
                    <a:pt x="148" y="406"/>
                  </a:lnTo>
                  <a:lnTo>
                    <a:pt x="148" y="406"/>
                  </a:lnTo>
                  <a:lnTo>
                    <a:pt x="149" y="412"/>
                  </a:lnTo>
                  <a:lnTo>
                    <a:pt x="148" y="421"/>
                  </a:lnTo>
                  <a:lnTo>
                    <a:pt x="146" y="429"/>
                  </a:lnTo>
                  <a:lnTo>
                    <a:pt x="144" y="439"/>
                  </a:lnTo>
                  <a:lnTo>
                    <a:pt x="136" y="460"/>
                  </a:lnTo>
                  <a:lnTo>
                    <a:pt x="124" y="484"/>
                  </a:lnTo>
                  <a:lnTo>
                    <a:pt x="111" y="511"/>
                  </a:lnTo>
                  <a:lnTo>
                    <a:pt x="97" y="538"/>
                  </a:lnTo>
                  <a:lnTo>
                    <a:pt x="68" y="594"/>
                  </a:lnTo>
                  <a:lnTo>
                    <a:pt x="47" y="629"/>
                  </a:lnTo>
                  <a:lnTo>
                    <a:pt x="47" y="629"/>
                  </a:lnTo>
                  <a:lnTo>
                    <a:pt x="48" y="631"/>
                  </a:lnTo>
                  <a:lnTo>
                    <a:pt x="49" y="632"/>
                  </a:lnTo>
                  <a:lnTo>
                    <a:pt x="55" y="635"/>
                  </a:lnTo>
                  <a:lnTo>
                    <a:pt x="63" y="637"/>
                  </a:lnTo>
                  <a:lnTo>
                    <a:pt x="63" y="637"/>
                  </a:lnTo>
                  <a:lnTo>
                    <a:pt x="92" y="645"/>
                  </a:lnTo>
                  <a:lnTo>
                    <a:pt x="118" y="652"/>
                  </a:lnTo>
                  <a:lnTo>
                    <a:pt x="118" y="652"/>
                  </a:lnTo>
                  <a:lnTo>
                    <a:pt x="123" y="653"/>
                  </a:lnTo>
                  <a:lnTo>
                    <a:pt x="127" y="656"/>
                  </a:lnTo>
                  <a:lnTo>
                    <a:pt x="132" y="660"/>
                  </a:lnTo>
                  <a:lnTo>
                    <a:pt x="135" y="665"/>
                  </a:lnTo>
                  <a:lnTo>
                    <a:pt x="137" y="670"/>
                  </a:lnTo>
                  <a:lnTo>
                    <a:pt x="137" y="675"/>
                  </a:lnTo>
                  <a:lnTo>
                    <a:pt x="137" y="680"/>
                  </a:lnTo>
                  <a:lnTo>
                    <a:pt x="136" y="686"/>
                  </a:lnTo>
                  <a:lnTo>
                    <a:pt x="136" y="686"/>
                  </a:lnTo>
                  <a:lnTo>
                    <a:pt x="128" y="703"/>
                  </a:lnTo>
                  <a:lnTo>
                    <a:pt x="120" y="719"/>
                  </a:lnTo>
                  <a:lnTo>
                    <a:pt x="120" y="719"/>
                  </a:lnTo>
                  <a:lnTo>
                    <a:pt x="141" y="723"/>
                  </a:lnTo>
                  <a:lnTo>
                    <a:pt x="150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4" y="726"/>
                  </a:lnTo>
                  <a:lnTo>
                    <a:pt x="168" y="727"/>
                  </a:lnTo>
                  <a:lnTo>
                    <a:pt x="172" y="730"/>
                  </a:lnTo>
                  <a:lnTo>
                    <a:pt x="176" y="733"/>
                  </a:lnTo>
                  <a:lnTo>
                    <a:pt x="178" y="736"/>
                  </a:lnTo>
                  <a:lnTo>
                    <a:pt x="180" y="740"/>
                  </a:lnTo>
                  <a:lnTo>
                    <a:pt x="182" y="746"/>
                  </a:lnTo>
                  <a:lnTo>
                    <a:pt x="182" y="751"/>
                  </a:lnTo>
                  <a:lnTo>
                    <a:pt x="182" y="751"/>
                  </a:lnTo>
                  <a:lnTo>
                    <a:pt x="182" y="755"/>
                  </a:lnTo>
                  <a:lnTo>
                    <a:pt x="180" y="760"/>
                  </a:lnTo>
                  <a:lnTo>
                    <a:pt x="178" y="764"/>
                  </a:lnTo>
                  <a:lnTo>
                    <a:pt x="175" y="767"/>
                  </a:lnTo>
                  <a:lnTo>
                    <a:pt x="171" y="770"/>
                  </a:lnTo>
                  <a:lnTo>
                    <a:pt x="167" y="772"/>
                  </a:lnTo>
                  <a:lnTo>
                    <a:pt x="162" y="774"/>
                  </a:lnTo>
                  <a:lnTo>
                    <a:pt x="158" y="774"/>
                  </a:lnTo>
                  <a:lnTo>
                    <a:pt x="158" y="774"/>
                  </a:lnTo>
                  <a:lnTo>
                    <a:pt x="144" y="773"/>
                  </a:lnTo>
                  <a:lnTo>
                    <a:pt x="127" y="771"/>
                  </a:lnTo>
                  <a:lnTo>
                    <a:pt x="127" y="771"/>
                  </a:lnTo>
                  <a:lnTo>
                    <a:pt x="136" y="777"/>
                  </a:lnTo>
                  <a:lnTo>
                    <a:pt x="141" y="785"/>
                  </a:lnTo>
                  <a:lnTo>
                    <a:pt x="145" y="792"/>
                  </a:lnTo>
                  <a:lnTo>
                    <a:pt x="146" y="801"/>
                  </a:lnTo>
                  <a:lnTo>
                    <a:pt x="147" y="810"/>
                  </a:lnTo>
                  <a:lnTo>
                    <a:pt x="146" y="819"/>
                  </a:lnTo>
                  <a:lnTo>
                    <a:pt x="143" y="839"/>
                  </a:lnTo>
                  <a:lnTo>
                    <a:pt x="143" y="839"/>
                  </a:lnTo>
                  <a:lnTo>
                    <a:pt x="141" y="849"/>
                  </a:lnTo>
                  <a:lnTo>
                    <a:pt x="140" y="860"/>
                  </a:lnTo>
                  <a:lnTo>
                    <a:pt x="141" y="870"/>
                  </a:lnTo>
                  <a:lnTo>
                    <a:pt x="142" y="875"/>
                  </a:lnTo>
                  <a:lnTo>
                    <a:pt x="143" y="880"/>
                  </a:lnTo>
                  <a:lnTo>
                    <a:pt x="143" y="880"/>
                  </a:lnTo>
                  <a:lnTo>
                    <a:pt x="146" y="885"/>
                  </a:lnTo>
                  <a:lnTo>
                    <a:pt x="151" y="890"/>
                  </a:lnTo>
                  <a:lnTo>
                    <a:pt x="156" y="894"/>
                  </a:lnTo>
                  <a:lnTo>
                    <a:pt x="163" y="898"/>
                  </a:lnTo>
                  <a:lnTo>
                    <a:pt x="178" y="904"/>
                  </a:lnTo>
                  <a:lnTo>
                    <a:pt x="196" y="910"/>
                  </a:lnTo>
                  <a:lnTo>
                    <a:pt x="216" y="915"/>
                  </a:lnTo>
                  <a:lnTo>
                    <a:pt x="235" y="918"/>
                  </a:lnTo>
                  <a:lnTo>
                    <a:pt x="268" y="925"/>
                  </a:lnTo>
                  <a:lnTo>
                    <a:pt x="268" y="925"/>
                  </a:lnTo>
                  <a:lnTo>
                    <a:pt x="288" y="928"/>
                  </a:lnTo>
                  <a:lnTo>
                    <a:pt x="309" y="930"/>
                  </a:lnTo>
                  <a:lnTo>
                    <a:pt x="330" y="933"/>
                  </a:lnTo>
                  <a:lnTo>
                    <a:pt x="341" y="934"/>
                  </a:lnTo>
                  <a:lnTo>
                    <a:pt x="351" y="937"/>
                  </a:lnTo>
                  <a:lnTo>
                    <a:pt x="361" y="940"/>
                  </a:lnTo>
                  <a:lnTo>
                    <a:pt x="371" y="944"/>
                  </a:lnTo>
                  <a:lnTo>
                    <a:pt x="382" y="950"/>
                  </a:lnTo>
                  <a:lnTo>
                    <a:pt x="392" y="957"/>
                  </a:lnTo>
                  <a:lnTo>
                    <a:pt x="401" y="965"/>
                  </a:lnTo>
                  <a:lnTo>
                    <a:pt x="409" y="976"/>
                  </a:lnTo>
                  <a:lnTo>
                    <a:pt x="417" y="988"/>
                  </a:lnTo>
                  <a:lnTo>
                    <a:pt x="424" y="1003"/>
                  </a:lnTo>
                  <a:lnTo>
                    <a:pt x="424" y="1003"/>
                  </a:lnTo>
                  <a:lnTo>
                    <a:pt x="426" y="1008"/>
                  </a:lnTo>
                  <a:lnTo>
                    <a:pt x="426" y="1013"/>
                  </a:lnTo>
                  <a:lnTo>
                    <a:pt x="426" y="1017"/>
                  </a:lnTo>
                  <a:lnTo>
                    <a:pt x="425" y="1022"/>
                  </a:lnTo>
                  <a:lnTo>
                    <a:pt x="423" y="1026"/>
                  </a:lnTo>
                  <a:lnTo>
                    <a:pt x="420" y="1029"/>
                  </a:lnTo>
                  <a:lnTo>
                    <a:pt x="416" y="1032"/>
                  </a:lnTo>
                  <a:lnTo>
                    <a:pt x="412" y="1035"/>
                  </a:lnTo>
                  <a:lnTo>
                    <a:pt x="412" y="1035"/>
                  </a:lnTo>
                  <a:lnTo>
                    <a:pt x="408" y="1036"/>
                  </a:lnTo>
                  <a:lnTo>
                    <a:pt x="403" y="1037"/>
                  </a:lnTo>
                  <a:lnTo>
                    <a:pt x="398" y="1037"/>
                  </a:lnTo>
                  <a:lnTo>
                    <a:pt x="394" y="1035"/>
                  </a:lnTo>
                  <a:lnTo>
                    <a:pt x="390" y="1033"/>
                  </a:lnTo>
                  <a:lnTo>
                    <a:pt x="386" y="1031"/>
                  </a:lnTo>
                  <a:lnTo>
                    <a:pt x="383" y="1027"/>
                  </a:lnTo>
                  <a:lnTo>
                    <a:pt x="381" y="1023"/>
                  </a:lnTo>
                  <a:lnTo>
                    <a:pt x="381" y="1023"/>
                  </a:lnTo>
                  <a:lnTo>
                    <a:pt x="376" y="1014"/>
                  </a:lnTo>
                  <a:lnTo>
                    <a:pt x="369" y="1006"/>
                  </a:lnTo>
                  <a:lnTo>
                    <a:pt x="364" y="1000"/>
                  </a:lnTo>
                  <a:lnTo>
                    <a:pt x="357" y="994"/>
                  </a:lnTo>
                  <a:lnTo>
                    <a:pt x="350" y="989"/>
                  </a:lnTo>
                  <a:lnTo>
                    <a:pt x="343" y="986"/>
                  </a:lnTo>
                  <a:lnTo>
                    <a:pt x="336" y="983"/>
                  </a:lnTo>
                  <a:lnTo>
                    <a:pt x="328" y="981"/>
                  </a:lnTo>
                  <a:lnTo>
                    <a:pt x="311" y="978"/>
                  </a:lnTo>
                  <a:lnTo>
                    <a:pt x="294" y="976"/>
                  </a:lnTo>
                  <a:lnTo>
                    <a:pt x="275" y="975"/>
                  </a:lnTo>
                  <a:lnTo>
                    <a:pt x="258" y="972"/>
                  </a:lnTo>
                  <a:lnTo>
                    <a:pt x="258" y="972"/>
                  </a:lnTo>
                  <a:lnTo>
                    <a:pt x="236" y="967"/>
                  </a:lnTo>
                  <a:lnTo>
                    <a:pt x="213" y="963"/>
                  </a:lnTo>
                  <a:lnTo>
                    <a:pt x="190" y="958"/>
                  </a:lnTo>
                  <a:lnTo>
                    <a:pt x="168" y="952"/>
                  </a:lnTo>
                  <a:lnTo>
                    <a:pt x="158" y="949"/>
                  </a:lnTo>
                  <a:lnTo>
                    <a:pt x="148" y="945"/>
                  </a:lnTo>
                  <a:lnTo>
                    <a:pt x="139" y="940"/>
                  </a:lnTo>
                  <a:lnTo>
                    <a:pt x="129" y="935"/>
                  </a:lnTo>
                  <a:lnTo>
                    <a:pt x="121" y="929"/>
                  </a:lnTo>
                  <a:lnTo>
                    <a:pt x="113" y="922"/>
                  </a:lnTo>
                  <a:lnTo>
                    <a:pt x="106" y="91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95" y="891"/>
                  </a:lnTo>
                  <a:lnTo>
                    <a:pt x="93" y="881"/>
                  </a:lnTo>
                  <a:lnTo>
                    <a:pt x="91" y="872"/>
                  </a:lnTo>
                  <a:lnTo>
                    <a:pt x="91" y="863"/>
                  </a:lnTo>
                  <a:lnTo>
                    <a:pt x="91" y="855"/>
                  </a:lnTo>
                  <a:lnTo>
                    <a:pt x="92" y="848"/>
                  </a:lnTo>
                  <a:lnTo>
                    <a:pt x="94" y="835"/>
                  </a:lnTo>
                  <a:lnTo>
                    <a:pt x="96" y="823"/>
                  </a:lnTo>
                  <a:lnTo>
                    <a:pt x="96" y="818"/>
                  </a:lnTo>
                  <a:lnTo>
                    <a:pt x="96" y="814"/>
                  </a:lnTo>
                  <a:lnTo>
                    <a:pt x="94" y="810"/>
                  </a:lnTo>
                  <a:lnTo>
                    <a:pt x="91" y="806"/>
                  </a:lnTo>
                  <a:lnTo>
                    <a:pt x="87" y="804"/>
                  </a:lnTo>
                  <a:lnTo>
                    <a:pt x="81" y="801"/>
                  </a:lnTo>
                  <a:lnTo>
                    <a:pt x="81" y="801"/>
                  </a:lnTo>
                  <a:lnTo>
                    <a:pt x="74" y="798"/>
                  </a:lnTo>
                  <a:lnTo>
                    <a:pt x="69" y="793"/>
                  </a:lnTo>
                  <a:lnTo>
                    <a:pt x="65" y="787"/>
                  </a:lnTo>
                  <a:lnTo>
                    <a:pt x="64" y="781"/>
                  </a:lnTo>
                  <a:lnTo>
                    <a:pt x="64" y="774"/>
                  </a:lnTo>
                  <a:lnTo>
                    <a:pt x="66" y="768"/>
                  </a:lnTo>
                  <a:lnTo>
                    <a:pt x="70" y="762"/>
                  </a:lnTo>
                  <a:lnTo>
                    <a:pt x="76" y="757"/>
                  </a:lnTo>
                  <a:lnTo>
                    <a:pt x="76" y="757"/>
                  </a:lnTo>
                  <a:lnTo>
                    <a:pt x="72" y="755"/>
                  </a:lnTo>
                  <a:lnTo>
                    <a:pt x="68" y="752"/>
                  </a:lnTo>
                  <a:lnTo>
                    <a:pt x="65" y="748"/>
                  </a:lnTo>
                  <a:lnTo>
                    <a:pt x="63" y="743"/>
                  </a:lnTo>
                  <a:lnTo>
                    <a:pt x="61" y="738"/>
                  </a:lnTo>
                  <a:lnTo>
                    <a:pt x="61" y="733"/>
                  </a:lnTo>
                  <a:lnTo>
                    <a:pt x="62" y="728"/>
                  </a:lnTo>
                  <a:lnTo>
                    <a:pt x="64" y="724"/>
                  </a:lnTo>
                  <a:lnTo>
                    <a:pt x="79" y="692"/>
                  </a:lnTo>
                  <a:lnTo>
                    <a:pt x="79" y="692"/>
                  </a:lnTo>
                  <a:lnTo>
                    <a:pt x="51" y="685"/>
                  </a:lnTo>
                  <a:lnTo>
                    <a:pt x="37" y="680"/>
                  </a:lnTo>
                  <a:lnTo>
                    <a:pt x="28" y="676"/>
                  </a:lnTo>
                  <a:lnTo>
                    <a:pt x="28" y="676"/>
                  </a:lnTo>
                  <a:lnTo>
                    <a:pt x="19" y="670"/>
                  </a:lnTo>
                  <a:lnTo>
                    <a:pt x="11" y="663"/>
                  </a:lnTo>
                  <a:lnTo>
                    <a:pt x="6" y="654"/>
                  </a:lnTo>
                  <a:lnTo>
                    <a:pt x="2" y="645"/>
                  </a:lnTo>
                  <a:lnTo>
                    <a:pt x="0" y="635"/>
                  </a:lnTo>
                  <a:lnTo>
                    <a:pt x="0" y="625"/>
                  </a:lnTo>
                  <a:lnTo>
                    <a:pt x="2" y="615"/>
                  </a:lnTo>
                  <a:lnTo>
                    <a:pt x="6" y="605"/>
                  </a:lnTo>
                  <a:lnTo>
                    <a:pt x="6" y="605"/>
                  </a:lnTo>
                  <a:lnTo>
                    <a:pt x="33" y="555"/>
                  </a:lnTo>
                  <a:lnTo>
                    <a:pt x="65" y="496"/>
                  </a:lnTo>
                  <a:lnTo>
                    <a:pt x="80" y="469"/>
                  </a:lnTo>
                  <a:lnTo>
                    <a:pt x="91" y="445"/>
                  </a:lnTo>
                  <a:lnTo>
                    <a:pt x="98" y="427"/>
                  </a:lnTo>
                  <a:lnTo>
                    <a:pt x="100" y="420"/>
                  </a:lnTo>
                  <a:lnTo>
                    <a:pt x="100" y="416"/>
                  </a:lnTo>
                  <a:lnTo>
                    <a:pt x="100" y="416"/>
                  </a:lnTo>
                  <a:lnTo>
                    <a:pt x="97" y="397"/>
                  </a:lnTo>
                  <a:lnTo>
                    <a:pt x="96" y="379"/>
                  </a:lnTo>
                  <a:lnTo>
                    <a:pt x="96" y="361"/>
                  </a:lnTo>
                  <a:lnTo>
                    <a:pt x="97" y="343"/>
                  </a:lnTo>
                  <a:lnTo>
                    <a:pt x="100" y="324"/>
                  </a:lnTo>
                  <a:lnTo>
                    <a:pt x="103" y="307"/>
                  </a:lnTo>
                  <a:lnTo>
                    <a:pt x="108" y="289"/>
                  </a:lnTo>
                  <a:lnTo>
                    <a:pt x="114" y="271"/>
                  </a:lnTo>
                  <a:lnTo>
                    <a:pt x="121" y="254"/>
                  </a:lnTo>
                  <a:lnTo>
                    <a:pt x="129" y="236"/>
                  </a:lnTo>
                  <a:lnTo>
                    <a:pt x="139" y="220"/>
                  </a:lnTo>
                  <a:lnTo>
                    <a:pt x="149" y="203"/>
                  </a:lnTo>
                  <a:lnTo>
                    <a:pt x="160" y="187"/>
                  </a:lnTo>
                  <a:lnTo>
                    <a:pt x="171" y="172"/>
                  </a:lnTo>
                  <a:lnTo>
                    <a:pt x="184" y="156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213" y="126"/>
                  </a:lnTo>
                  <a:lnTo>
                    <a:pt x="229" y="111"/>
                  </a:lnTo>
                  <a:lnTo>
                    <a:pt x="246" y="97"/>
                  </a:lnTo>
                  <a:lnTo>
                    <a:pt x="263" y="83"/>
                  </a:lnTo>
                  <a:lnTo>
                    <a:pt x="282" y="71"/>
                  </a:lnTo>
                  <a:lnTo>
                    <a:pt x="301" y="59"/>
                  </a:lnTo>
                  <a:lnTo>
                    <a:pt x="321" y="49"/>
                  </a:lnTo>
                  <a:lnTo>
                    <a:pt x="340" y="39"/>
                  </a:lnTo>
                  <a:lnTo>
                    <a:pt x="360" y="30"/>
                  </a:lnTo>
                  <a:lnTo>
                    <a:pt x="382" y="23"/>
                  </a:lnTo>
                  <a:lnTo>
                    <a:pt x="403" y="16"/>
                  </a:lnTo>
                  <a:lnTo>
                    <a:pt x="424" y="11"/>
                  </a:lnTo>
                  <a:lnTo>
                    <a:pt x="446" y="7"/>
                  </a:lnTo>
                  <a:lnTo>
                    <a:pt x="468" y="4"/>
                  </a:lnTo>
                  <a:lnTo>
                    <a:pt x="490" y="1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1" y="0"/>
                  </a:lnTo>
                  <a:lnTo>
                    <a:pt x="552" y="2"/>
                  </a:lnTo>
                  <a:lnTo>
                    <a:pt x="571" y="5"/>
                  </a:lnTo>
                  <a:lnTo>
                    <a:pt x="589" y="7"/>
                  </a:lnTo>
                  <a:lnTo>
                    <a:pt x="608" y="11"/>
                  </a:lnTo>
                  <a:lnTo>
                    <a:pt x="627" y="15"/>
                  </a:lnTo>
                  <a:lnTo>
                    <a:pt x="645" y="20"/>
                  </a:lnTo>
                  <a:lnTo>
                    <a:pt x="663" y="26"/>
                  </a:lnTo>
                  <a:lnTo>
                    <a:pt x="680" y="32"/>
                  </a:lnTo>
                  <a:lnTo>
                    <a:pt x="698" y="40"/>
                  </a:lnTo>
                  <a:lnTo>
                    <a:pt x="715" y="47"/>
                  </a:lnTo>
                  <a:lnTo>
                    <a:pt x="731" y="56"/>
                  </a:lnTo>
                  <a:lnTo>
                    <a:pt x="746" y="65"/>
                  </a:lnTo>
                  <a:lnTo>
                    <a:pt x="761" y="75"/>
                  </a:lnTo>
                  <a:lnTo>
                    <a:pt x="777" y="87"/>
                  </a:lnTo>
                  <a:lnTo>
                    <a:pt x="791" y="98"/>
                  </a:lnTo>
                  <a:lnTo>
                    <a:pt x="804" y="110"/>
                  </a:lnTo>
                  <a:lnTo>
                    <a:pt x="817" y="122"/>
                  </a:lnTo>
                  <a:lnTo>
                    <a:pt x="829" y="135"/>
                  </a:lnTo>
                  <a:lnTo>
                    <a:pt x="840" y="149"/>
                  </a:lnTo>
                  <a:lnTo>
                    <a:pt x="851" y="163"/>
                  </a:lnTo>
                  <a:lnTo>
                    <a:pt x="862" y="178"/>
                  </a:lnTo>
                  <a:lnTo>
                    <a:pt x="871" y="194"/>
                  </a:lnTo>
                  <a:lnTo>
                    <a:pt x="879" y="210"/>
                  </a:lnTo>
                  <a:lnTo>
                    <a:pt x="886" y="226"/>
                  </a:lnTo>
                  <a:lnTo>
                    <a:pt x="893" y="243"/>
                  </a:lnTo>
                  <a:lnTo>
                    <a:pt x="898" y="261"/>
                  </a:lnTo>
                  <a:lnTo>
                    <a:pt x="903" y="279"/>
                  </a:lnTo>
                  <a:lnTo>
                    <a:pt x="907" y="298"/>
                  </a:lnTo>
                  <a:lnTo>
                    <a:pt x="909" y="316"/>
                  </a:lnTo>
                  <a:lnTo>
                    <a:pt x="911" y="337"/>
                  </a:lnTo>
                  <a:lnTo>
                    <a:pt x="912" y="357"/>
                  </a:lnTo>
                  <a:lnTo>
                    <a:pt x="912" y="357"/>
                  </a:lnTo>
                  <a:lnTo>
                    <a:pt x="911" y="373"/>
                  </a:lnTo>
                  <a:lnTo>
                    <a:pt x="910" y="390"/>
                  </a:lnTo>
                  <a:lnTo>
                    <a:pt x="907" y="422"/>
                  </a:lnTo>
                  <a:lnTo>
                    <a:pt x="902" y="452"/>
                  </a:lnTo>
                  <a:lnTo>
                    <a:pt x="895" y="481"/>
                  </a:lnTo>
                  <a:lnTo>
                    <a:pt x="886" y="509"/>
                  </a:lnTo>
                  <a:lnTo>
                    <a:pt x="876" y="534"/>
                  </a:lnTo>
                  <a:lnTo>
                    <a:pt x="866" y="559"/>
                  </a:lnTo>
                  <a:lnTo>
                    <a:pt x="854" y="584"/>
                  </a:lnTo>
                  <a:lnTo>
                    <a:pt x="832" y="629"/>
                  </a:lnTo>
                  <a:lnTo>
                    <a:pt x="810" y="673"/>
                  </a:lnTo>
                  <a:lnTo>
                    <a:pt x="801" y="694"/>
                  </a:lnTo>
                  <a:lnTo>
                    <a:pt x="792" y="714"/>
                  </a:lnTo>
                  <a:lnTo>
                    <a:pt x="785" y="735"/>
                  </a:lnTo>
                  <a:lnTo>
                    <a:pt x="780" y="757"/>
                  </a:lnTo>
                  <a:lnTo>
                    <a:pt x="780" y="757"/>
                  </a:lnTo>
                  <a:lnTo>
                    <a:pt x="778" y="770"/>
                  </a:lnTo>
                  <a:lnTo>
                    <a:pt x="778" y="784"/>
                  </a:lnTo>
                  <a:lnTo>
                    <a:pt x="780" y="798"/>
                  </a:lnTo>
                  <a:lnTo>
                    <a:pt x="782" y="813"/>
                  </a:lnTo>
                  <a:lnTo>
                    <a:pt x="786" y="829"/>
                  </a:lnTo>
                  <a:lnTo>
                    <a:pt x="791" y="844"/>
                  </a:lnTo>
                  <a:lnTo>
                    <a:pt x="797" y="859"/>
                  </a:lnTo>
                  <a:lnTo>
                    <a:pt x="804" y="874"/>
                  </a:lnTo>
                  <a:lnTo>
                    <a:pt x="818" y="904"/>
                  </a:lnTo>
                  <a:lnTo>
                    <a:pt x="833" y="933"/>
                  </a:lnTo>
                  <a:lnTo>
                    <a:pt x="848" y="958"/>
                  </a:lnTo>
                  <a:lnTo>
                    <a:pt x="861" y="979"/>
                  </a:lnTo>
                  <a:lnTo>
                    <a:pt x="861" y="979"/>
                  </a:lnTo>
                  <a:lnTo>
                    <a:pt x="874" y="1001"/>
                  </a:lnTo>
                  <a:lnTo>
                    <a:pt x="874" y="1001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90">
              <a:extLst>
                <a:ext uri="{FF2B5EF4-FFF2-40B4-BE49-F238E27FC236}">
                  <a16:creationId xmlns:a16="http://schemas.microsoft.com/office/drawing/2014/main" id="{FE1D3ADA-F117-484C-9ED4-237E2A327D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6725" y="3006725"/>
              <a:ext cx="298450" cy="214313"/>
            </a:xfrm>
            <a:custGeom>
              <a:avLst/>
              <a:gdLst>
                <a:gd name="T0" fmla="*/ 456 w 566"/>
                <a:gd name="T1" fmla="*/ 297 h 404"/>
                <a:gd name="T2" fmla="*/ 463 w 566"/>
                <a:gd name="T3" fmla="*/ 260 h 404"/>
                <a:gd name="T4" fmla="*/ 506 w 566"/>
                <a:gd name="T5" fmla="*/ 216 h 404"/>
                <a:gd name="T6" fmla="*/ 520 w 566"/>
                <a:gd name="T7" fmla="*/ 191 h 404"/>
                <a:gd name="T8" fmla="*/ 497 w 566"/>
                <a:gd name="T9" fmla="*/ 160 h 404"/>
                <a:gd name="T10" fmla="*/ 451 w 566"/>
                <a:gd name="T11" fmla="*/ 169 h 404"/>
                <a:gd name="T12" fmla="*/ 435 w 566"/>
                <a:gd name="T13" fmla="*/ 195 h 404"/>
                <a:gd name="T14" fmla="*/ 395 w 566"/>
                <a:gd name="T15" fmla="*/ 192 h 404"/>
                <a:gd name="T16" fmla="*/ 408 w 566"/>
                <a:gd name="T17" fmla="*/ 153 h 404"/>
                <a:gd name="T18" fmla="*/ 452 w 566"/>
                <a:gd name="T19" fmla="*/ 126 h 404"/>
                <a:gd name="T20" fmla="*/ 506 w 566"/>
                <a:gd name="T21" fmla="*/ 126 h 404"/>
                <a:gd name="T22" fmla="*/ 547 w 566"/>
                <a:gd name="T23" fmla="*/ 149 h 404"/>
                <a:gd name="T24" fmla="*/ 566 w 566"/>
                <a:gd name="T25" fmla="*/ 192 h 404"/>
                <a:gd name="T26" fmla="*/ 552 w 566"/>
                <a:gd name="T27" fmla="*/ 228 h 404"/>
                <a:gd name="T28" fmla="*/ 502 w 566"/>
                <a:gd name="T29" fmla="*/ 278 h 404"/>
                <a:gd name="T30" fmla="*/ 494 w 566"/>
                <a:gd name="T31" fmla="*/ 303 h 404"/>
                <a:gd name="T32" fmla="*/ 64 w 566"/>
                <a:gd name="T33" fmla="*/ 302 h 404"/>
                <a:gd name="T34" fmla="*/ 64 w 566"/>
                <a:gd name="T35" fmla="*/ 275 h 404"/>
                <a:gd name="T36" fmla="*/ 96 w 566"/>
                <a:gd name="T37" fmla="*/ 230 h 404"/>
                <a:gd name="T38" fmla="*/ 126 w 566"/>
                <a:gd name="T39" fmla="*/ 196 h 404"/>
                <a:gd name="T40" fmla="*/ 115 w 566"/>
                <a:gd name="T41" fmla="*/ 168 h 404"/>
                <a:gd name="T42" fmla="*/ 71 w 566"/>
                <a:gd name="T43" fmla="*/ 160 h 404"/>
                <a:gd name="T44" fmla="*/ 42 w 566"/>
                <a:gd name="T45" fmla="*/ 193 h 404"/>
                <a:gd name="T46" fmla="*/ 6 w 566"/>
                <a:gd name="T47" fmla="*/ 195 h 404"/>
                <a:gd name="T48" fmla="*/ 3 w 566"/>
                <a:gd name="T49" fmla="*/ 174 h 404"/>
                <a:gd name="T50" fmla="*/ 43 w 566"/>
                <a:gd name="T51" fmla="*/ 131 h 404"/>
                <a:gd name="T52" fmla="*/ 94 w 566"/>
                <a:gd name="T53" fmla="*/ 123 h 404"/>
                <a:gd name="T54" fmla="*/ 147 w 566"/>
                <a:gd name="T55" fmla="*/ 144 h 404"/>
                <a:gd name="T56" fmla="*/ 170 w 566"/>
                <a:gd name="T57" fmla="*/ 179 h 404"/>
                <a:gd name="T58" fmla="*/ 163 w 566"/>
                <a:gd name="T59" fmla="*/ 221 h 404"/>
                <a:gd name="T60" fmla="*/ 114 w 566"/>
                <a:gd name="T61" fmla="*/ 269 h 404"/>
                <a:gd name="T62" fmla="*/ 104 w 566"/>
                <a:gd name="T63" fmla="*/ 300 h 404"/>
                <a:gd name="T64" fmla="*/ 62 w 566"/>
                <a:gd name="T65" fmla="*/ 328 h 404"/>
                <a:gd name="T66" fmla="*/ 100 w 566"/>
                <a:gd name="T67" fmla="*/ 320 h 404"/>
                <a:gd name="T68" fmla="*/ 102 w 566"/>
                <a:gd name="T69" fmla="*/ 364 h 404"/>
                <a:gd name="T70" fmla="*/ 63 w 566"/>
                <a:gd name="T71" fmla="*/ 362 h 404"/>
                <a:gd name="T72" fmla="*/ 224 w 566"/>
                <a:gd name="T73" fmla="*/ 298 h 404"/>
                <a:gd name="T74" fmla="*/ 223 w 566"/>
                <a:gd name="T75" fmla="*/ 253 h 404"/>
                <a:gd name="T76" fmla="*/ 277 w 566"/>
                <a:gd name="T77" fmla="*/ 178 h 404"/>
                <a:gd name="T78" fmla="*/ 325 w 566"/>
                <a:gd name="T79" fmla="*/ 128 h 404"/>
                <a:gd name="T80" fmla="*/ 310 w 566"/>
                <a:gd name="T81" fmla="*/ 74 h 404"/>
                <a:gd name="T82" fmla="*/ 261 w 566"/>
                <a:gd name="T83" fmla="*/ 58 h 404"/>
                <a:gd name="T84" fmla="*/ 204 w 566"/>
                <a:gd name="T85" fmla="*/ 83 h 404"/>
                <a:gd name="T86" fmla="*/ 178 w 566"/>
                <a:gd name="T87" fmla="*/ 124 h 404"/>
                <a:gd name="T88" fmla="*/ 116 w 566"/>
                <a:gd name="T89" fmla="*/ 109 h 404"/>
                <a:gd name="T90" fmla="*/ 134 w 566"/>
                <a:gd name="T91" fmla="*/ 57 h 404"/>
                <a:gd name="T92" fmla="*/ 189 w 566"/>
                <a:gd name="T93" fmla="*/ 13 h 404"/>
                <a:gd name="T94" fmla="*/ 274 w 566"/>
                <a:gd name="T95" fmla="*/ 1 h 404"/>
                <a:gd name="T96" fmla="*/ 363 w 566"/>
                <a:gd name="T97" fmla="*/ 34 h 404"/>
                <a:gd name="T98" fmla="*/ 401 w 566"/>
                <a:gd name="T99" fmla="*/ 93 h 404"/>
                <a:gd name="T100" fmla="*/ 388 w 566"/>
                <a:gd name="T101" fmla="*/ 163 h 404"/>
                <a:gd name="T102" fmla="*/ 316 w 566"/>
                <a:gd name="T103" fmla="*/ 234 h 404"/>
                <a:gd name="T104" fmla="*/ 291 w 566"/>
                <a:gd name="T105" fmla="*/ 279 h 404"/>
                <a:gd name="T106" fmla="*/ 279 w 566"/>
                <a:gd name="T107" fmla="*/ 301 h 404"/>
                <a:gd name="T108" fmla="*/ 234 w 566"/>
                <a:gd name="T109" fmla="*/ 328 h 404"/>
                <a:gd name="T110" fmla="*/ 291 w 566"/>
                <a:gd name="T111" fmla="*/ 392 h 404"/>
                <a:gd name="T112" fmla="*/ 234 w 566"/>
                <a:gd name="T113" fmla="*/ 404 h 404"/>
                <a:gd name="T114" fmla="*/ 456 w 566"/>
                <a:gd name="T115" fmla="*/ 328 h 404"/>
                <a:gd name="T116" fmla="*/ 491 w 566"/>
                <a:gd name="T117" fmla="*/ 320 h 404"/>
                <a:gd name="T118" fmla="*/ 498 w 566"/>
                <a:gd name="T119" fmla="*/ 362 h 404"/>
                <a:gd name="T120" fmla="*/ 458 w 566"/>
                <a:gd name="T121" fmla="*/ 36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6" h="404">
                  <a:moveTo>
                    <a:pt x="491" y="304"/>
                  </a:moveTo>
                  <a:lnTo>
                    <a:pt x="463" y="304"/>
                  </a:lnTo>
                  <a:lnTo>
                    <a:pt x="463" y="304"/>
                  </a:lnTo>
                  <a:lnTo>
                    <a:pt x="460" y="303"/>
                  </a:lnTo>
                  <a:lnTo>
                    <a:pt x="458" y="302"/>
                  </a:lnTo>
                  <a:lnTo>
                    <a:pt x="456" y="300"/>
                  </a:lnTo>
                  <a:lnTo>
                    <a:pt x="456" y="297"/>
                  </a:lnTo>
                  <a:lnTo>
                    <a:pt x="456" y="297"/>
                  </a:lnTo>
                  <a:lnTo>
                    <a:pt x="456" y="293"/>
                  </a:lnTo>
                  <a:lnTo>
                    <a:pt x="456" y="293"/>
                  </a:lnTo>
                  <a:lnTo>
                    <a:pt x="456" y="284"/>
                  </a:lnTo>
                  <a:lnTo>
                    <a:pt x="457" y="275"/>
                  </a:lnTo>
                  <a:lnTo>
                    <a:pt x="460" y="267"/>
                  </a:lnTo>
                  <a:lnTo>
                    <a:pt x="463" y="260"/>
                  </a:lnTo>
                  <a:lnTo>
                    <a:pt x="463" y="260"/>
                  </a:lnTo>
                  <a:lnTo>
                    <a:pt x="467" y="253"/>
                  </a:lnTo>
                  <a:lnTo>
                    <a:pt x="473" y="246"/>
                  </a:lnTo>
                  <a:lnTo>
                    <a:pt x="481" y="238"/>
                  </a:lnTo>
                  <a:lnTo>
                    <a:pt x="490" y="230"/>
                  </a:lnTo>
                  <a:lnTo>
                    <a:pt x="490" y="230"/>
                  </a:lnTo>
                  <a:lnTo>
                    <a:pt x="506" y="216"/>
                  </a:lnTo>
                  <a:lnTo>
                    <a:pt x="514" y="209"/>
                  </a:lnTo>
                  <a:lnTo>
                    <a:pt x="514" y="209"/>
                  </a:lnTo>
                  <a:lnTo>
                    <a:pt x="517" y="205"/>
                  </a:lnTo>
                  <a:lnTo>
                    <a:pt x="519" y="200"/>
                  </a:lnTo>
                  <a:lnTo>
                    <a:pt x="520" y="196"/>
                  </a:lnTo>
                  <a:lnTo>
                    <a:pt x="520" y="191"/>
                  </a:lnTo>
                  <a:lnTo>
                    <a:pt x="520" y="191"/>
                  </a:lnTo>
                  <a:lnTo>
                    <a:pt x="519" y="185"/>
                  </a:lnTo>
                  <a:lnTo>
                    <a:pt x="517" y="179"/>
                  </a:lnTo>
                  <a:lnTo>
                    <a:pt x="514" y="173"/>
                  </a:lnTo>
                  <a:lnTo>
                    <a:pt x="509" y="168"/>
                  </a:lnTo>
                  <a:lnTo>
                    <a:pt x="509" y="168"/>
                  </a:lnTo>
                  <a:lnTo>
                    <a:pt x="504" y="164"/>
                  </a:lnTo>
                  <a:lnTo>
                    <a:pt x="497" y="160"/>
                  </a:lnTo>
                  <a:lnTo>
                    <a:pt x="489" y="159"/>
                  </a:lnTo>
                  <a:lnTo>
                    <a:pt x="481" y="158"/>
                  </a:lnTo>
                  <a:lnTo>
                    <a:pt x="481" y="158"/>
                  </a:lnTo>
                  <a:lnTo>
                    <a:pt x="472" y="159"/>
                  </a:lnTo>
                  <a:lnTo>
                    <a:pt x="464" y="160"/>
                  </a:lnTo>
                  <a:lnTo>
                    <a:pt x="457" y="165"/>
                  </a:lnTo>
                  <a:lnTo>
                    <a:pt x="451" y="169"/>
                  </a:lnTo>
                  <a:lnTo>
                    <a:pt x="451" y="169"/>
                  </a:lnTo>
                  <a:lnTo>
                    <a:pt x="446" y="174"/>
                  </a:lnTo>
                  <a:lnTo>
                    <a:pt x="442" y="179"/>
                  </a:lnTo>
                  <a:lnTo>
                    <a:pt x="439" y="186"/>
                  </a:lnTo>
                  <a:lnTo>
                    <a:pt x="436" y="193"/>
                  </a:lnTo>
                  <a:lnTo>
                    <a:pt x="436" y="193"/>
                  </a:lnTo>
                  <a:lnTo>
                    <a:pt x="435" y="195"/>
                  </a:lnTo>
                  <a:lnTo>
                    <a:pt x="433" y="197"/>
                  </a:lnTo>
                  <a:lnTo>
                    <a:pt x="431" y="198"/>
                  </a:lnTo>
                  <a:lnTo>
                    <a:pt x="428" y="198"/>
                  </a:lnTo>
                  <a:lnTo>
                    <a:pt x="400" y="195"/>
                  </a:lnTo>
                  <a:lnTo>
                    <a:pt x="400" y="195"/>
                  </a:lnTo>
                  <a:lnTo>
                    <a:pt x="397" y="194"/>
                  </a:lnTo>
                  <a:lnTo>
                    <a:pt x="395" y="192"/>
                  </a:lnTo>
                  <a:lnTo>
                    <a:pt x="395" y="192"/>
                  </a:lnTo>
                  <a:lnTo>
                    <a:pt x="394" y="189"/>
                  </a:lnTo>
                  <a:lnTo>
                    <a:pt x="393" y="186"/>
                  </a:lnTo>
                  <a:lnTo>
                    <a:pt x="393" y="186"/>
                  </a:lnTo>
                  <a:lnTo>
                    <a:pt x="396" y="174"/>
                  </a:lnTo>
                  <a:lnTo>
                    <a:pt x="401" y="164"/>
                  </a:lnTo>
                  <a:lnTo>
                    <a:pt x="408" y="153"/>
                  </a:lnTo>
                  <a:lnTo>
                    <a:pt x="417" y="143"/>
                  </a:lnTo>
                  <a:lnTo>
                    <a:pt x="417" y="143"/>
                  </a:lnTo>
                  <a:lnTo>
                    <a:pt x="423" y="139"/>
                  </a:lnTo>
                  <a:lnTo>
                    <a:pt x="430" y="135"/>
                  </a:lnTo>
                  <a:lnTo>
                    <a:pt x="437" y="131"/>
                  </a:lnTo>
                  <a:lnTo>
                    <a:pt x="444" y="128"/>
                  </a:lnTo>
                  <a:lnTo>
                    <a:pt x="452" y="126"/>
                  </a:lnTo>
                  <a:lnTo>
                    <a:pt x="460" y="124"/>
                  </a:lnTo>
                  <a:lnTo>
                    <a:pt x="469" y="123"/>
                  </a:lnTo>
                  <a:lnTo>
                    <a:pt x="479" y="123"/>
                  </a:lnTo>
                  <a:lnTo>
                    <a:pt x="479" y="123"/>
                  </a:lnTo>
                  <a:lnTo>
                    <a:pt x="488" y="123"/>
                  </a:lnTo>
                  <a:lnTo>
                    <a:pt x="497" y="124"/>
                  </a:lnTo>
                  <a:lnTo>
                    <a:pt x="506" y="126"/>
                  </a:lnTo>
                  <a:lnTo>
                    <a:pt x="514" y="128"/>
                  </a:lnTo>
                  <a:lnTo>
                    <a:pt x="522" y="131"/>
                  </a:lnTo>
                  <a:lnTo>
                    <a:pt x="529" y="135"/>
                  </a:lnTo>
                  <a:lnTo>
                    <a:pt x="535" y="139"/>
                  </a:lnTo>
                  <a:lnTo>
                    <a:pt x="541" y="144"/>
                  </a:lnTo>
                  <a:lnTo>
                    <a:pt x="541" y="144"/>
                  </a:lnTo>
                  <a:lnTo>
                    <a:pt x="547" y="149"/>
                  </a:lnTo>
                  <a:lnTo>
                    <a:pt x="552" y="154"/>
                  </a:lnTo>
                  <a:lnTo>
                    <a:pt x="556" y="160"/>
                  </a:lnTo>
                  <a:lnTo>
                    <a:pt x="560" y="167"/>
                  </a:lnTo>
                  <a:lnTo>
                    <a:pt x="562" y="173"/>
                  </a:lnTo>
                  <a:lnTo>
                    <a:pt x="564" y="179"/>
                  </a:lnTo>
                  <a:lnTo>
                    <a:pt x="565" y="186"/>
                  </a:lnTo>
                  <a:lnTo>
                    <a:pt x="566" y="192"/>
                  </a:lnTo>
                  <a:lnTo>
                    <a:pt x="566" y="192"/>
                  </a:lnTo>
                  <a:lnTo>
                    <a:pt x="565" y="200"/>
                  </a:lnTo>
                  <a:lnTo>
                    <a:pt x="563" y="207"/>
                  </a:lnTo>
                  <a:lnTo>
                    <a:pt x="561" y="214"/>
                  </a:lnTo>
                  <a:lnTo>
                    <a:pt x="557" y="221"/>
                  </a:lnTo>
                  <a:lnTo>
                    <a:pt x="557" y="221"/>
                  </a:lnTo>
                  <a:lnTo>
                    <a:pt x="552" y="228"/>
                  </a:lnTo>
                  <a:lnTo>
                    <a:pt x="543" y="237"/>
                  </a:lnTo>
                  <a:lnTo>
                    <a:pt x="532" y="248"/>
                  </a:lnTo>
                  <a:lnTo>
                    <a:pt x="520" y="259"/>
                  </a:lnTo>
                  <a:lnTo>
                    <a:pt x="520" y="259"/>
                  </a:lnTo>
                  <a:lnTo>
                    <a:pt x="508" y="269"/>
                  </a:lnTo>
                  <a:lnTo>
                    <a:pt x="504" y="274"/>
                  </a:lnTo>
                  <a:lnTo>
                    <a:pt x="502" y="278"/>
                  </a:lnTo>
                  <a:lnTo>
                    <a:pt x="502" y="278"/>
                  </a:lnTo>
                  <a:lnTo>
                    <a:pt x="499" y="286"/>
                  </a:lnTo>
                  <a:lnTo>
                    <a:pt x="499" y="297"/>
                  </a:lnTo>
                  <a:lnTo>
                    <a:pt x="499" y="297"/>
                  </a:lnTo>
                  <a:lnTo>
                    <a:pt x="498" y="300"/>
                  </a:lnTo>
                  <a:lnTo>
                    <a:pt x="496" y="302"/>
                  </a:lnTo>
                  <a:lnTo>
                    <a:pt x="494" y="303"/>
                  </a:lnTo>
                  <a:lnTo>
                    <a:pt x="491" y="304"/>
                  </a:lnTo>
                  <a:lnTo>
                    <a:pt x="491" y="304"/>
                  </a:lnTo>
                  <a:close/>
                  <a:moveTo>
                    <a:pt x="97" y="304"/>
                  </a:moveTo>
                  <a:lnTo>
                    <a:pt x="70" y="304"/>
                  </a:lnTo>
                  <a:lnTo>
                    <a:pt x="70" y="304"/>
                  </a:lnTo>
                  <a:lnTo>
                    <a:pt x="67" y="303"/>
                  </a:lnTo>
                  <a:lnTo>
                    <a:pt x="64" y="302"/>
                  </a:lnTo>
                  <a:lnTo>
                    <a:pt x="63" y="300"/>
                  </a:lnTo>
                  <a:lnTo>
                    <a:pt x="62" y="297"/>
                  </a:lnTo>
                  <a:lnTo>
                    <a:pt x="62" y="297"/>
                  </a:lnTo>
                  <a:lnTo>
                    <a:pt x="62" y="293"/>
                  </a:lnTo>
                  <a:lnTo>
                    <a:pt x="62" y="293"/>
                  </a:lnTo>
                  <a:lnTo>
                    <a:pt x="62" y="284"/>
                  </a:lnTo>
                  <a:lnTo>
                    <a:pt x="64" y="275"/>
                  </a:lnTo>
                  <a:lnTo>
                    <a:pt x="66" y="267"/>
                  </a:lnTo>
                  <a:lnTo>
                    <a:pt x="70" y="260"/>
                  </a:lnTo>
                  <a:lnTo>
                    <a:pt x="70" y="260"/>
                  </a:lnTo>
                  <a:lnTo>
                    <a:pt x="74" y="253"/>
                  </a:lnTo>
                  <a:lnTo>
                    <a:pt x="80" y="246"/>
                  </a:lnTo>
                  <a:lnTo>
                    <a:pt x="87" y="238"/>
                  </a:lnTo>
                  <a:lnTo>
                    <a:pt x="96" y="230"/>
                  </a:lnTo>
                  <a:lnTo>
                    <a:pt x="96" y="230"/>
                  </a:lnTo>
                  <a:lnTo>
                    <a:pt x="112" y="216"/>
                  </a:lnTo>
                  <a:lnTo>
                    <a:pt x="120" y="209"/>
                  </a:lnTo>
                  <a:lnTo>
                    <a:pt x="120" y="209"/>
                  </a:lnTo>
                  <a:lnTo>
                    <a:pt x="123" y="205"/>
                  </a:lnTo>
                  <a:lnTo>
                    <a:pt x="125" y="200"/>
                  </a:lnTo>
                  <a:lnTo>
                    <a:pt x="126" y="196"/>
                  </a:lnTo>
                  <a:lnTo>
                    <a:pt x="126" y="191"/>
                  </a:lnTo>
                  <a:lnTo>
                    <a:pt x="126" y="191"/>
                  </a:lnTo>
                  <a:lnTo>
                    <a:pt x="125" y="185"/>
                  </a:lnTo>
                  <a:lnTo>
                    <a:pt x="123" y="179"/>
                  </a:lnTo>
                  <a:lnTo>
                    <a:pt x="120" y="173"/>
                  </a:lnTo>
                  <a:lnTo>
                    <a:pt x="115" y="168"/>
                  </a:lnTo>
                  <a:lnTo>
                    <a:pt x="115" y="168"/>
                  </a:lnTo>
                  <a:lnTo>
                    <a:pt x="110" y="164"/>
                  </a:lnTo>
                  <a:lnTo>
                    <a:pt x="103" y="160"/>
                  </a:lnTo>
                  <a:lnTo>
                    <a:pt x="95" y="159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8" y="159"/>
                  </a:lnTo>
                  <a:lnTo>
                    <a:pt x="71" y="160"/>
                  </a:lnTo>
                  <a:lnTo>
                    <a:pt x="63" y="165"/>
                  </a:lnTo>
                  <a:lnTo>
                    <a:pt x="57" y="169"/>
                  </a:lnTo>
                  <a:lnTo>
                    <a:pt x="57" y="169"/>
                  </a:lnTo>
                  <a:lnTo>
                    <a:pt x="52" y="174"/>
                  </a:lnTo>
                  <a:lnTo>
                    <a:pt x="48" y="179"/>
                  </a:lnTo>
                  <a:lnTo>
                    <a:pt x="45" y="186"/>
                  </a:lnTo>
                  <a:lnTo>
                    <a:pt x="42" y="193"/>
                  </a:lnTo>
                  <a:lnTo>
                    <a:pt x="42" y="193"/>
                  </a:lnTo>
                  <a:lnTo>
                    <a:pt x="41" y="195"/>
                  </a:lnTo>
                  <a:lnTo>
                    <a:pt x="39" y="197"/>
                  </a:lnTo>
                  <a:lnTo>
                    <a:pt x="37" y="198"/>
                  </a:lnTo>
                  <a:lnTo>
                    <a:pt x="34" y="198"/>
                  </a:lnTo>
                  <a:lnTo>
                    <a:pt x="6" y="195"/>
                  </a:lnTo>
                  <a:lnTo>
                    <a:pt x="6" y="195"/>
                  </a:lnTo>
                  <a:lnTo>
                    <a:pt x="3" y="194"/>
                  </a:lnTo>
                  <a:lnTo>
                    <a:pt x="1" y="192"/>
                  </a:lnTo>
                  <a:lnTo>
                    <a:pt x="1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3" y="174"/>
                  </a:lnTo>
                  <a:lnTo>
                    <a:pt x="8" y="164"/>
                  </a:lnTo>
                  <a:lnTo>
                    <a:pt x="15" y="153"/>
                  </a:lnTo>
                  <a:lnTo>
                    <a:pt x="23" y="143"/>
                  </a:lnTo>
                  <a:lnTo>
                    <a:pt x="23" y="143"/>
                  </a:lnTo>
                  <a:lnTo>
                    <a:pt x="29" y="139"/>
                  </a:lnTo>
                  <a:lnTo>
                    <a:pt x="36" y="135"/>
                  </a:lnTo>
                  <a:lnTo>
                    <a:pt x="43" y="131"/>
                  </a:lnTo>
                  <a:lnTo>
                    <a:pt x="50" y="128"/>
                  </a:lnTo>
                  <a:lnTo>
                    <a:pt x="58" y="126"/>
                  </a:lnTo>
                  <a:lnTo>
                    <a:pt x="66" y="124"/>
                  </a:lnTo>
                  <a:lnTo>
                    <a:pt x="76" y="123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94" y="123"/>
                  </a:lnTo>
                  <a:lnTo>
                    <a:pt x="103" y="124"/>
                  </a:lnTo>
                  <a:lnTo>
                    <a:pt x="112" y="126"/>
                  </a:lnTo>
                  <a:lnTo>
                    <a:pt x="120" y="128"/>
                  </a:lnTo>
                  <a:lnTo>
                    <a:pt x="128" y="131"/>
                  </a:lnTo>
                  <a:lnTo>
                    <a:pt x="135" y="135"/>
                  </a:lnTo>
                  <a:lnTo>
                    <a:pt x="141" y="139"/>
                  </a:lnTo>
                  <a:lnTo>
                    <a:pt x="147" y="144"/>
                  </a:lnTo>
                  <a:lnTo>
                    <a:pt x="147" y="144"/>
                  </a:lnTo>
                  <a:lnTo>
                    <a:pt x="154" y="149"/>
                  </a:lnTo>
                  <a:lnTo>
                    <a:pt x="159" y="154"/>
                  </a:lnTo>
                  <a:lnTo>
                    <a:pt x="163" y="160"/>
                  </a:lnTo>
                  <a:lnTo>
                    <a:pt x="166" y="167"/>
                  </a:lnTo>
                  <a:lnTo>
                    <a:pt x="168" y="173"/>
                  </a:lnTo>
                  <a:lnTo>
                    <a:pt x="170" y="179"/>
                  </a:lnTo>
                  <a:lnTo>
                    <a:pt x="171" y="186"/>
                  </a:lnTo>
                  <a:lnTo>
                    <a:pt x="172" y="192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69" y="207"/>
                  </a:lnTo>
                  <a:lnTo>
                    <a:pt x="167" y="214"/>
                  </a:lnTo>
                  <a:lnTo>
                    <a:pt x="163" y="221"/>
                  </a:lnTo>
                  <a:lnTo>
                    <a:pt x="163" y="221"/>
                  </a:lnTo>
                  <a:lnTo>
                    <a:pt x="158" y="228"/>
                  </a:lnTo>
                  <a:lnTo>
                    <a:pt x="150" y="237"/>
                  </a:lnTo>
                  <a:lnTo>
                    <a:pt x="138" y="248"/>
                  </a:lnTo>
                  <a:lnTo>
                    <a:pt x="126" y="259"/>
                  </a:lnTo>
                  <a:lnTo>
                    <a:pt x="126" y="259"/>
                  </a:lnTo>
                  <a:lnTo>
                    <a:pt x="114" y="269"/>
                  </a:lnTo>
                  <a:lnTo>
                    <a:pt x="110" y="274"/>
                  </a:lnTo>
                  <a:lnTo>
                    <a:pt x="108" y="278"/>
                  </a:lnTo>
                  <a:lnTo>
                    <a:pt x="108" y="278"/>
                  </a:lnTo>
                  <a:lnTo>
                    <a:pt x="106" y="286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3"/>
                  </a:lnTo>
                  <a:lnTo>
                    <a:pt x="97" y="304"/>
                  </a:lnTo>
                  <a:lnTo>
                    <a:pt x="97" y="304"/>
                  </a:lnTo>
                  <a:close/>
                  <a:moveTo>
                    <a:pt x="62" y="359"/>
                  </a:moveTo>
                  <a:lnTo>
                    <a:pt x="62" y="328"/>
                  </a:lnTo>
                  <a:lnTo>
                    <a:pt x="62" y="328"/>
                  </a:lnTo>
                  <a:lnTo>
                    <a:pt x="63" y="324"/>
                  </a:lnTo>
                  <a:lnTo>
                    <a:pt x="64" y="322"/>
                  </a:lnTo>
                  <a:lnTo>
                    <a:pt x="67" y="320"/>
                  </a:lnTo>
                  <a:lnTo>
                    <a:pt x="71" y="320"/>
                  </a:lnTo>
                  <a:lnTo>
                    <a:pt x="97" y="320"/>
                  </a:lnTo>
                  <a:lnTo>
                    <a:pt x="97" y="320"/>
                  </a:lnTo>
                  <a:lnTo>
                    <a:pt x="100" y="320"/>
                  </a:lnTo>
                  <a:lnTo>
                    <a:pt x="102" y="322"/>
                  </a:lnTo>
                  <a:lnTo>
                    <a:pt x="104" y="324"/>
                  </a:lnTo>
                  <a:lnTo>
                    <a:pt x="105" y="328"/>
                  </a:lnTo>
                  <a:lnTo>
                    <a:pt x="105" y="359"/>
                  </a:lnTo>
                  <a:lnTo>
                    <a:pt x="105" y="359"/>
                  </a:lnTo>
                  <a:lnTo>
                    <a:pt x="104" y="362"/>
                  </a:lnTo>
                  <a:lnTo>
                    <a:pt x="102" y="364"/>
                  </a:lnTo>
                  <a:lnTo>
                    <a:pt x="100" y="366"/>
                  </a:lnTo>
                  <a:lnTo>
                    <a:pt x="97" y="366"/>
                  </a:lnTo>
                  <a:lnTo>
                    <a:pt x="71" y="366"/>
                  </a:lnTo>
                  <a:lnTo>
                    <a:pt x="71" y="366"/>
                  </a:lnTo>
                  <a:lnTo>
                    <a:pt x="67" y="366"/>
                  </a:lnTo>
                  <a:lnTo>
                    <a:pt x="64" y="364"/>
                  </a:lnTo>
                  <a:lnTo>
                    <a:pt x="63" y="362"/>
                  </a:lnTo>
                  <a:lnTo>
                    <a:pt x="62" y="359"/>
                  </a:lnTo>
                  <a:lnTo>
                    <a:pt x="62" y="359"/>
                  </a:lnTo>
                  <a:close/>
                  <a:moveTo>
                    <a:pt x="279" y="301"/>
                  </a:moveTo>
                  <a:lnTo>
                    <a:pt x="234" y="301"/>
                  </a:lnTo>
                  <a:lnTo>
                    <a:pt x="234" y="301"/>
                  </a:lnTo>
                  <a:lnTo>
                    <a:pt x="228" y="300"/>
                  </a:lnTo>
                  <a:lnTo>
                    <a:pt x="224" y="298"/>
                  </a:lnTo>
                  <a:lnTo>
                    <a:pt x="222" y="294"/>
                  </a:lnTo>
                  <a:lnTo>
                    <a:pt x="221" y="289"/>
                  </a:lnTo>
                  <a:lnTo>
                    <a:pt x="221" y="289"/>
                  </a:lnTo>
                  <a:lnTo>
                    <a:pt x="220" y="283"/>
                  </a:lnTo>
                  <a:lnTo>
                    <a:pt x="220" y="283"/>
                  </a:lnTo>
                  <a:lnTo>
                    <a:pt x="221" y="267"/>
                  </a:lnTo>
                  <a:lnTo>
                    <a:pt x="223" y="253"/>
                  </a:lnTo>
                  <a:lnTo>
                    <a:pt x="227" y="238"/>
                  </a:lnTo>
                  <a:lnTo>
                    <a:pt x="233" y="227"/>
                  </a:lnTo>
                  <a:lnTo>
                    <a:pt x="233" y="227"/>
                  </a:lnTo>
                  <a:lnTo>
                    <a:pt x="240" y="216"/>
                  </a:lnTo>
                  <a:lnTo>
                    <a:pt x="249" y="204"/>
                  </a:lnTo>
                  <a:lnTo>
                    <a:pt x="262" y="191"/>
                  </a:lnTo>
                  <a:lnTo>
                    <a:pt x="277" y="178"/>
                  </a:lnTo>
                  <a:lnTo>
                    <a:pt x="277" y="178"/>
                  </a:lnTo>
                  <a:lnTo>
                    <a:pt x="304" y="155"/>
                  </a:lnTo>
                  <a:lnTo>
                    <a:pt x="313" y="147"/>
                  </a:lnTo>
                  <a:lnTo>
                    <a:pt x="318" y="142"/>
                  </a:lnTo>
                  <a:lnTo>
                    <a:pt x="318" y="142"/>
                  </a:lnTo>
                  <a:lnTo>
                    <a:pt x="322" y="135"/>
                  </a:lnTo>
                  <a:lnTo>
                    <a:pt x="325" y="128"/>
                  </a:lnTo>
                  <a:lnTo>
                    <a:pt x="327" y="120"/>
                  </a:lnTo>
                  <a:lnTo>
                    <a:pt x="328" y="113"/>
                  </a:lnTo>
                  <a:lnTo>
                    <a:pt x="328" y="113"/>
                  </a:lnTo>
                  <a:lnTo>
                    <a:pt x="327" y="102"/>
                  </a:lnTo>
                  <a:lnTo>
                    <a:pt x="323" y="92"/>
                  </a:lnTo>
                  <a:lnTo>
                    <a:pt x="318" y="83"/>
                  </a:lnTo>
                  <a:lnTo>
                    <a:pt x="310" y="74"/>
                  </a:lnTo>
                  <a:lnTo>
                    <a:pt x="310" y="74"/>
                  </a:lnTo>
                  <a:lnTo>
                    <a:pt x="304" y="70"/>
                  </a:lnTo>
                  <a:lnTo>
                    <a:pt x="299" y="67"/>
                  </a:lnTo>
                  <a:lnTo>
                    <a:pt x="294" y="64"/>
                  </a:lnTo>
                  <a:lnTo>
                    <a:pt x="288" y="62"/>
                  </a:lnTo>
                  <a:lnTo>
                    <a:pt x="276" y="59"/>
                  </a:lnTo>
                  <a:lnTo>
                    <a:pt x="261" y="58"/>
                  </a:lnTo>
                  <a:lnTo>
                    <a:pt x="261" y="58"/>
                  </a:lnTo>
                  <a:lnTo>
                    <a:pt x="247" y="59"/>
                  </a:lnTo>
                  <a:lnTo>
                    <a:pt x="235" y="62"/>
                  </a:lnTo>
                  <a:lnTo>
                    <a:pt x="222" y="67"/>
                  </a:lnTo>
                  <a:lnTo>
                    <a:pt x="212" y="75"/>
                  </a:lnTo>
                  <a:lnTo>
                    <a:pt x="212" y="75"/>
                  </a:lnTo>
                  <a:lnTo>
                    <a:pt x="204" y="83"/>
                  </a:lnTo>
                  <a:lnTo>
                    <a:pt x="197" y="93"/>
                  </a:lnTo>
                  <a:lnTo>
                    <a:pt x="192" y="103"/>
                  </a:lnTo>
                  <a:lnTo>
                    <a:pt x="187" y="116"/>
                  </a:lnTo>
                  <a:lnTo>
                    <a:pt x="187" y="116"/>
                  </a:lnTo>
                  <a:lnTo>
                    <a:pt x="185" y="120"/>
                  </a:lnTo>
                  <a:lnTo>
                    <a:pt x="182" y="123"/>
                  </a:lnTo>
                  <a:lnTo>
                    <a:pt x="178" y="124"/>
                  </a:lnTo>
                  <a:lnTo>
                    <a:pt x="174" y="125"/>
                  </a:lnTo>
                  <a:lnTo>
                    <a:pt x="126" y="119"/>
                  </a:lnTo>
                  <a:lnTo>
                    <a:pt x="126" y="119"/>
                  </a:lnTo>
                  <a:lnTo>
                    <a:pt x="122" y="117"/>
                  </a:lnTo>
                  <a:lnTo>
                    <a:pt x="118" y="114"/>
                  </a:lnTo>
                  <a:lnTo>
                    <a:pt x="118" y="114"/>
                  </a:lnTo>
                  <a:lnTo>
                    <a:pt x="116" y="109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8" y="94"/>
                  </a:lnTo>
                  <a:lnTo>
                    <a:pt x="121" y="85"/>
                  </a:lnTo>
                  <a:lnTo>
                    <a:pt x="124" y="75"/>
                  </a:lnTo>
                  <a:lnTo>
                    <a:pt x="129" y="66"/>
                  </a:lnTo>
                  <a:lnTo>
                    <a:pt x="134" y="57"/>
                  </a:lnTo>
                  <a:lnTo>
                    <a:pt x="140" y="49"/>
                  </a:lnTo>
                  <a:lnTo>
                    <a:pt x="149" y="41"/>
                  </a:lnTo>
                  <a:lnTo>
                    <a:pt x="156" y="34"/>
                  </a:lnTo>
                  <a:lnTo>
                    <a:pt x="156" y="34"/>
                  </a:lnTo>
                  <a:lnTo>
                    <a:pt x="166" y="26"/>
                  </a:lnTo>
                  <a:lnTo>
                    <a:pt x="177" y="19"/>
                  </a:lnTo>
                  <a:lnTo>
                    <a:pt x="189" y="13"/>
                  </a:lnTo>
                  <a:lnTo>
                    <a:pt x="201" y="8"/>
                  </a:lnTo>
                  <a:lnTo>
                    <a:pt x="214" y="5"/>
                  </a:lnTo>
                  <a:lnTo>
                    <a:pt x="227" y="2"/>
                  </a:lnTo>
                  <a:lnTo>
                    <a:pt x="243" y="1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74" y="1"/>
                  </a:lnTo>
                  <a:lnTo>
                    <a:pt x="289" y="2"/>
                  </a:lnTo>
                  <a:lnTo>
                    <a:pt x="303" y="5"/>
                  </a:lnTo>
                  <a:lnTo>
                    <a:pt x="318" y="9"/>
                  </a:lnTo>
                  <a:lnTo>
                    <a:pt x="330" y="13"/>
                  </a:lnTo>
                  <a:lnTo>
                    <a:pt x="342" y="19"/>
                  </a:lnTo>
                  <a:lnTo>
                    <a:pt x="353" y="26"/>
                  </a:lnTo>
                  <a:lnTo>
                    <a:pt x="363" y="34"/>
                  </a:lnTo>
                  <a:lnTo>
                    <a:pt x="363" y="34"/>
                  </a:lnTo>
                  <a:lnTo>
                    <a:pt x="372" y="43"/>
                  </a:lnTo>
                  <a:lnTo>
                    <a:pt x="380" y="52"/>
                  </a:lnTo>
                  <a:lnTo>
                    <a:pt x="387" y="61"/>
                  </a:lnTo>
                  <a:lnTo>
                    <a:pt x="393" y="71"/>
                  </a:lnTo>
                  <a:lnTo>
                    <a:pt x="398" y="82"/>
                  </a:lnTo>
                  <a:lnTo>
                    <a:pt x="401" y="93"/>
                  </a:lnTo>
                  <a:lnTo>
                    <a:pt x="402" y="104"/>
                  </a:lnTo>
                  <a:lnTo>
                    <a:pt x="403" y="115"/>
                  </a:lnTo>
                  <a:lnTo>
                    <a:pt x="403" y="115"/>
                  </a:lnTo>
                  <a:lnTo>
                    <a:pt x="402" y="127"/>
                  </a:lnTo>
                  <a:lnTo>
                    <a:pt x="399" y="139"/>
                  </a:lnTo>
                  <a:lnTo>
                    <a:pt x="395" y="151"/>
                  </a:lnTo>
                  <a:lnTo>
                    <a:pt x="388" y="163"/>
                  </a:lnTo>
                  <a:lnTo>
                    <a:pt x="388" y="163"/>
                  </a:lnTo>
                  <a:lnTo>
                    <a:pt x="379" y="176"/>
                  </a:lnTo>
                  <a:lnTo>
                    <a:pt x="366" y="190"/>
                  </a:lnTo>
                  <a:lnTo>
                    <a:pt x="348" y="206"/>
                  </a:lnTo>
                  <a:lnTo>
                    <a:pt x="327" y="225"/>
                  </a:lnTo>
                  <a:lnTo>
                    <a:pt x="327" y="225"/>
                  </a:lnTo>
                  <a:lnTo>
                    <a:pt x="316" y="234"/>
                  </a:lnTo>
                  <a:lnTo>
                    <a:pt x="307" y="243"/>
                  </a:lnTo>
                  <a:lnTo>
                    <a:pt x="300" y="251"/>
                  </a:lnTo>
                  <a:lnTo>
                    <a:pt x="296" y="258"/>
                  </a:lnTo>
                  <a:lnTo>
                    <a:pt x="296" y="258"/>
                  </a:lnTo>
                  <a:lnTo>
                    <a:pt x="294" y="263"/>
                  </a:lnTo>
                  <a:lnTo>
                    <a:pt x="293" y="270"/>
                  </a:lnTo>
                  <a:lnTo>
                    <a:pt x="291" y="279"/>
                  </a:lnTo>
                  <a:lnTo>
                    <a:pt x="291" y="289"/>
                  </a:lnTo>
                  <a:lnTo>
                    <a:pt x="291" y="289"/>
                  </a:lnTo>
                  <a:lnTo>
                    <a:pt x="290" y="294"/>
                  </a:lnTo>
                  <a:lnTo>
                    <a:pt x="287" y="298"/>
                  </a:lnTo>
                  <a:lnTo>
                    <a:pt x="283" y="300"/>
                  </a:lnTo>
                  <a:lnTo>
                    <a:pt x="279" y="301"/>
                  </a:lnTo>
                  <a:lnTo>
                    <a:pt x="279" y="301"/>
                  </a:lnTo>
                  <a:close/>
                  <a:moveTo>
                    <a:pt x="221" y="392"/>
                  </a:moveTo>
                  <a:lnTo>
                    <a:pt x="221" y="341"/>
                  </a:lnTo>
                  <a:lnTo>
                    <a:pt x="221" y="341"/>
                  </a:lnTo>
                  <a:lnTo>
                    <a:pt x="222" y="336"/>
                  </a:lnTo>
                  <a:lnTo>
                    <a:pt x="224" y="332"/>
                  </a:lnTo>
                  <a:lnTo>
                    <a:pt x="228" y="329"/>
                  </a:lnTo>
                  <a:lnTo>
                    <a:pt x="234" y="328"/>
                  </a:lnTo>
                  <a:lnTo>
                    <a:pt x="278" y="328"/>
                  </a:lnTo>
                  <a:lnTo>
                    <a:pt x="278" y="328"/>
                  </a:lnTo>
                  <a:lnTo>
                    <a:pt x="283" y="329"/>
                  </a:lnTo>
                  <a:lnTo>
                    <a:pt x="287" y="332"/>
                  </a:lnTo>
                  <a:lnTo>
                    <a:pt x="290" y="336"/>
                  </a:lnTo>
                  <a:lnTo>
                    <a:pt x="291" y="341"/>
                  </a:lnTo>
                  <a:lnTo>
                    <a:pt x="291" y="392"/>
                  </a:lnTo>
                  <a:lnTo>
                    <a:pt x="291" y="392"/>
                  </a:lnTo>
                  <a:lnTo>
                    <a:pt x="290" y="396"/>
                  </a:lnTo>
                  <a:lnTo>
                    <a:pt x="287" y="400"/>
                  </a:lnTo>
                  <a:lnTo>
                    <a:pt x="283" y="403"/>
                  </a:lnTo>
                  <a:lnTo>
                    <a:pt x="278" y="404"/>
                  </a:lnTo>
                  <a:lnTo>
                    <a:pt x="234" y="404"/>
                  </a:lnTo>
                  <a:lnTo>
                    <a:pt x="234" y="404"/>
                  </a:lnTo>
                  <a:lnTo>
                    <a:pt x="228" y="403"/>
                  </a:lnTo>
                  <a:lnTo>
                    <a:pt x="224" y="400"/>
                  </a:lnTo>
                  <a:lnTo>
                    <a:pt x="222" y="396"/>
                  </a:lnTo>
                  <a:lnTo>
                    <a:pt x="221" y="392"/>
                  </a:lnTo>
                  <a:lnTo>
                    <a:pt x="221" y="392"/>
                  </a:lnTo>
                  <a:close/>
                  <a:moveTo>
                    <a:pt x="456" y="359"/>
                  </a:moveTo>
                  <a:lnTo>
                    <a:pt x="456" y="328"/>
                  </a:lnTo>
                  <a:lnTo>
                    <a:pt x="456" y="328"/>
                  </a:lnTo>
                  <a:lnTo>
                    <a:pt x="457" y="324"/>
                  </a:lnTo>
                  <a:lnTo>
                    <a:pt x="458" y="322"/>
                  </a:lnTo>
                  <a:lnTo>
                    <a:pt x="461" y="320"/>
                  </a:lnTo>
                  <a:lnTo>
                    <a:pt x="463" y="320"/>
                  </a:lnTo>
                  <a:lnTo>
                    <a:pt x="491" y="320"/>
                  </a:lnTo>
                  <a:lnTo>
                    <a:pt x="491" y="320"/>
                  </a:lnTo>
                  <a:lnTo>
                    <a:pt x="494" y="320"/>
                  </a:lnTo>
                  <a:lnTo>
                    <a:pt x="496" y="322"/>
                  </a:lnTo>
                  <a:lnTo>
                    <a:pt x="498" y="324"/>
                  </a:lnTo>
                  <a:lnTo>
                    <a:pt x="498" y="328"/>
                  </a:lnTo>
                  <a:lnTo>
                    <a:pt x="498" y="359"/>
                  </a:lnTo>
                  <a:lnTo>
                    <a:pt x="498" y="359"/>
                  </a:lnTo>
                  <a:lnTo>
                    <a:pt x="498" y="362"/>
                  </a:lnTo>
                  <a:lnTo>
                    <a:pt x="496" y="364"/>
                  </a:lnTo>
                  <a:lnTo>
                    <a:pt x="494" y="366"/>
                  </a:lnTo>
                  <a:lnTo>
                    <a:pt x="491" y="366"/>
                  </a:lnTo>
                  <a:lnTo>
                    <a:pt x="463" y="366"/>
                  </a:lnTo>
                  <a:lnTo>
                    <a:pt x="463" y="366"/>
                  </a:lnTo>
                  <a:lnTo>
                    <a:pt x="461" y="366"/>
                  </a:lnTo>
                  <a:lnTo>
                    <a:pt x="458" y="364"/>
                  </a:lnTo>
                  <a:lnTo>
                    <a:pt x="457" y="362"/>
                  </a:lnTo>
                  <a:lnTo>
                    <a:pt x="456" y="359"/>
                  </a:lnTo>
                  <a:lnTo>
                    <a:pt x="456" y="359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3503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/>
              <a:t>Review</a:t>
            </a:r>
            <a:endParaRPr lang="en-GB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fld id="{51CB66A9-0355-481E-B709-72F5CA5C743B}" type="slidenum">
              <a:rPr lang="zh-TW" altLang="en-US" sz="1400" smtClean="0"/>
              <a:pPr marL="0" indent="0">
                <a:buNone/>
                <a:defRPr/>
              </a:pPr>
              <a:t>23</a:t>
            </a:fld>
            <a:endParaRPr lang="zh-TW" altLang="en-US" sz="1400"/>
          </a:p>
        </p:txBody>
      </p:sp>
      <p:sp>
        <p:nvSpPr>
          <p:cNvPr id="6" name="Rectangle 5"/>
          <p:cNvSpPr/>
          <p:nvPr/>
        </p:nvSpPr>
        <p:spPr>
          <a:xfrm>
            <a:off x="602248" y="2124645"/>
            <a:ext cx="9628789" cy="1287532"/>
          </a:xfrm>
          <a:prstGeom prst="rect">
            <a:avLst/>
          </a:prstGeom>
          <a:noFill/>
          <a:ln w="15875">
            <a:noFill/>
          </a:ln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GB" dirty="0">
                <a:latin typeface="Arial"/>
                <a:cs typeface="Arial"/>
              </a:rPr>
              <a:t>Describe what entity inheritance is.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GB" dirty="0">
                <a:latin typeface="Arial"/>
                <a:cs typeface="Arial"/>
              </a:rPr>
              <a:t>List and implement different types of inheritance strategies.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GB" dirty="0">
                <a:latin typeface="Arial"/>
                <a:cs typeface="Arial"/>
              </a:rPr>
              <a:t>State the advantages and disadvantages of each inheritance strategy.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02248" y="1274647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GB">
                <a:latin typeface="Arial" panose="020B0604020202020204" pitchFamily="34" charset="0"/>
              </a:rPr>
              <a:t>You are now able to:</a:t>
            </a:r>
          </a:p>
        </p:txBody>
      </p:sp>
    </p:spTree>
    <p:extLst>
      <p:ext uri="{BB962C8B-B14F-4D97-AF65-F5344CB8AC3E}">
        <p14:creationId xmlns:p14="http://schemas.microsoft.com/office/powerpoint/2010/main" val="3339985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605287"/>
            <a:ext cx="9949542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Entity Inheritance</a:t>
            </a: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07368" y="5793448"/>
            <a:ext cx="2844800" cy="3019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017F68-662D-405B-AAD8-8950899296A4}"/>
              </a:ext>
            </a:extLst>
          </p:cNvPr>
          <p:cNvSpPr/>
          <p:nvPr/>
        </p:nvSpPr>
        <p:spPr>
          <a:xfrm>
            <a:off x="1121229" y="2971800"/>
            <a:ext cx="9949542" cy="914400"/>
          </a:xfrm>
          <a:prstGeom prst="rect">
            <a:avLst/>
          </a:prstGeom>
          <a:solidFill>
            <a:srgbClr val="5959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Single table per class hierarchy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BB8E3E-6D2D-4CA0-A616-0678D6869627}"/>
              </a:ext>
            </a:extLst>
          </p:cNvPr>
          <p:cNvSpPr/>
          <p:nvPr/>
        </p:nvSpPr>
        <p:spPr>
          <a:xfrm>
            <a:off x="1121229" y="1750942"/>
            <a:ext cx="9949542" cy="914400"/>
          </a:xfrm>
          <a:prstGeom prst="rect">
            <a:avLst/>
          </a:prstGeom>
          <a:solidFill>
            <a:srgbClr val="5959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Mapped Superclass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E6DEBD-103F-4C20-807D-E0A2431583E6}"/>
              </a:ext>
            </a:extLst>
          </p:cNvPr>
          <p:cNvSpPr/>
          <p:nvPr/>
        </p:nvSpPr>
        <p:spPr>
          <a:xfrm>
            <a:off x="1121229" y="4221661"/>
            <a:ext cx="9949542" cy="914400"/>
          </a:xfrm>
          <a:prstGeom prst="rect">
            <a:avLst/>
          </a:prstGeom>
          <a:solidFill>
            <a:srgbClr val="5959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Table per concrete </a:t>
            </a:r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entity class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F424AB-6874-4484-9E5D-F4D2A3BCDC50}"/>
              </a:ext>
            </a:extLst>
          </p:cNvPr>
          <p:cNvSpPr/>
          <p:nvPr/>
        </p:nvSpPr>
        <p:spPr>
          <a:xfrm>
            <a:off x="1121229" y="5487242"/>
            <a:ext cx="9949542" cy="914400"/>
          </a:xfrm>
          <a:prstGeom prst="rect">
            <a:avLst/>
          </a:prstGeom>
          <a:solidFill>
            <a:srgbClr val="5959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Joined Subclass</a:t>
            </a:r>
          </a:p>
        </p:txBody>
      </p:sp>
    </p:spTree>
    <p:extLst>
      <p:ext uri="{BB962C8B-B14F-4D97-AF65-F5344CB8AC3E}">
        <p14:creationId xmlns:p14="http://schemas.microsoft.com/office/powerpoint/2010/main" val="320418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23293-711E-40D0-A413-A7909D1E7F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Entity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92C37-9BC2-4764-A492-C438765B206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5472" y="1630017"/>
            <a:ext cx="11003136" cy="4867483"/>
          </a:xfrm>
        </p:spPr>
        <p:txBody>
          <a:bodyPr/>
          <a:lstStyle/>
          <a:p>
            <a:r>
              <a:rPr lang="en-US" dirty="0"/>
              <a:t>Entities support class inheritance, polymorphic associations, and polymorphic queries.</a:t>
            </a:r>
          </a:p>
          <a:p>
            <a:r>
              <a:rPr lang="en-US" dirty="0"/>
              <a:t>Entity classes can extend non-entity classes, and non-entity classes can extend entity classes.</a:t>
            </a:r>
          </a:p>
          <a:p>
            <a:r>
              <a:rPr lang="en-US" dirty="0"/>
              <a:t>Entity classes can be both abstract and concrete.</a:t>
            </a:r>
          </a:p>
          <a:p>
            <a:r>
              <a:rPr lang="en-US" dirty="0"/>
              <a:t>Entity Inheritance mapping strategies: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en-US" dirty="0"/>
              <a:t>Mapped Superclass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en-US" dirty="0"/>
              <a:t>Single table per class hierarchy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en-US" dirty="0"/>
              <a:t>Table per concrete entity class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en-US" dirty="0"/>
              <a:t>Joined Subclass</a:t>
            </a:r>
          </a:p>
          <a:p>
            <a:r>
              <a:rPr lang="en-US" dirty="0"/>
              <a:t>Annotations used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MappedSuperclass</a:t>
            </a:r>
            <a:endParaRPr lang="en-US" dirty="0"/>
          </a:p>
          <a:p>
            <a:pPr lvl="1"/>
            <a:r>
              <a:rPr lang="en-US" dirty="0"/>
              <a:t>@Inheritance(strategy = </a:t>
            </a:r>
            <a:r>
              <a:rPr lang="en-US" dirty="0" err="1"/>
              <a:t>InheritanceType.SINGLE_TABLE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@Inheritance(strategy = </a:t>
            </a:r>
            <a:r>
              <a:rPr lang="en-US" dirty="0" err="1"/>
              <a:t>InheritanceType.TABLE_PER_CLASS</a:t>
            </a:r>
            <a:r>
              <a:rPr lang="en-US" dirty="0"/>
              <a:t>)</a:t>
            </a:r>
          </a:p>
          <a:p>
            <a:pPr lvl="1"/>
            <a:r>
              <a:rPr lang="en-CA" dirty="0"/>
              <a:t>@Inheritance(strategy = </a:t>
            </a:r>
            <a:r>
              <a:rPr lang="en-CA" dirty="0" err="1"/>
              <a:t>InheritanceType.JOINED</a:t>
            </a:r>
            <a:r>
              <a:rPr lang="en-CA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316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605287"/>
            <a:ext cx="9949542" cy="914400"/>
          </a:xfrm>
          <a:prstGeom prst="rect">
            <a:avLst/>
          </a:prstGeom>
          <a:solidFill>
            <a:srgbClr val="5959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Entity Inheritance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07368" y="5793448"/>
            <a:ext cx="2844800" cy="3019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5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017F68-662D-405B-AAD8-8950899296A4}"/>
              </a:ext>
            </a:extLst>
          </p:cNvPr>
          <p:cNvSpPr/>
          <p:nvPr/>
        </p:nvSpPr>
        <p:spPr>
          <a:xfrm>
            <a:off x="1121229" y="2971800"/>
            <a:ext cx="9949542" cy="914400"/>
          </a:xfrm>
          <a:prstGeom prst="rect">
            <a:avLst/>
          </a:prstGeom>
          <a:solidFill>
            <a:srgbClr val="5959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Single table per class hierarchy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BB8E3E-6D2D-4CA0-A616-0678D6869627}"/>
              </a:ext>
            </a:extLst>
          </p:cNvPr>
          <p:cNvSpPr/>
          <p:nvPr/>
        </p:nvSpPr>
        <p:spPr>
          <a:xfrm>
            <a:off x="1121229" y="1750942"/>
            <a:ext cx="9949542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Mapped Superclass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E6DEBD-103F-4C20-807D-E0A2431583E6}"/>
              </a:ext>
            </a:extLst>
          </p:cNvPr>
          <p:cNvSpPr/>
          <p:nvPr/>
        </p:nvSpPr>
        <p:spPr>
          <a:xfrm>
            <a:off x="1121229" y="4221661"/>
            <a:ext cx="9949542" cy="914400"/>
          </a:xfrm>
          <a:prstGeom prst="rect">
            <a:avLst/>
          </a:prstGeom>
          <a:solidFill>
            <a:srgbClr val="5959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Table per concrete </a:t>
            </a:r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entity class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F424AB-6874-4484-9E5D-F4D2A3BCDC50}"/>
              </a:ext>
            </a:extLst>
          </p:cNvPr>
          <p:cNvSpPr/>
          <p:nvPr/>
        </p:nvSpPr>
        <p:spPr>
          <a:xfrm>
            <a:off x="1121229" y="5487242"/>
            <a:ext cx="9949542" cy="914400"/>
          </a:xfrm>
          <a:prstGeom prst="rect">
            <a:avLst/>
          </a:prstGeom>
          <a:solidFill>
            <a:srgbClr val="5959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Joined Subclass</a:t>
            </a:r>
          </a:p>
        </p:txBody>
      </p:sp>
    </p:spTree>
    <p:extLst>
      <p:ext uri="{BB962C8B-B14F-4D97-AF65-F5344CB8AC3E}">
        <p14:creationId xmlns:p14="http://schemas.microsoft.com/office/powerpoint/2010/main" val="3214023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6E7A8A-9778-49E6-8489-F6FFC3025D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Mapped Superclass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35EAF-6FFF-4FAD-89DD-CC759D94AD7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490" y="1600200"/>
            <a:ext cx="11003136" cy="4672013"/>
          </a:xfrm>
        </p:spPr>
        <p:txBody>
          <a:bodyPr/>
          <a:lstStyle/>
          <a:p>
            <a:r>
              <a:rPr lang="en-US" dirty="0"/>
              <a:t>Entities may inherit from super classes that contain persistent state and mapping information but are not entities.</a:t>
            </a:r>
          </a:p>
          <a:p>
            <a:r>
              <a:rPr lang="en-CA" dirty="0"/>
              <a:t>The superclass is not annotated with @Entity and is not mapped as an Entity.</a:t>
            </a:r>
          </a:p>
          <a:p>
            <a:r>
              <a:rPr lang="en-US" dirty="0"/>
              <a:t>This strategy is used when you have properties and mapping information common to multiple entity classes.</a:t>
            </a:r>
            <a:endParaRPr lang="en-CA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66173E2-38BB-45A3-A743-C1AFCD418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480333"/>
              </p:ext>
            </p:extLst>
          </p:nvPr>
        </p:nvGraphicFramePr>
        <p:xfrm>
          <a:off x="2170159" y="3428998"/>
          <a:ext cx="19209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994">
                  <a:extLst>
                    <a:ext uri="{9D8B030D-6E8A-4147-A177-3AD203B41FA5}">
                      <a16:colId xmlns:a16="http://schemas.microsoft.com/office/drawing/2014/main" val="1813786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9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- </a:t>
                      </a:r>
                      <a:r>
                        <a:rPr lang="en-CA" dirty="0" err="1"/>
                        <a:t>accNo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694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- 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390828"/>
                  </a:ext>
                </a:extLst>
              </a:tr>
            </a:tbl>
          </a:graphicData>
        </a:graphic>
      </p:graphicFrame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5988302E-9BBF-45FA-BE75-7481081FF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707802"/>
              </p:ext>
            </p:extLst>
          </p:nvPr>
        </p:nvGraphicFramePr>
        <p:xfrm>
          <a:off x="3310987" y="5494281"/>
          <a:ext cx="18631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186">
                  <a:extLst>
                    <a:ext uri="{9D8B030D-6E8A-4147-A177-3AD203B41FA5}">
                      <a16:colId xmlns:a16="http://schemas.microsoft.com/office/drawing/2014/main" val="1813786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CheckingAccount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9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- </a:t>
                      </a:r>
                      <a:r>
                        <a:rPr lang="en-CA" dirty="0" err="1"/>
                        <a:t>minBalance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694391"/>
                  </a:ext>
                </a:extLst>
              </a:tr>
            </a:tbl>
          </a:graphicData>
        </a:graphic>
      </p:graphicFrame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A084B57D-D020-4607-BD35-6746A2B85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92195"/>
              </p:ext>
            </p:extLst>
          </p:nvPr>
        </p:nvGraphicFramePr>
        <p:xfrm>
          <a:off x="811696" y="5494281"/>
          <a:ext cx="180537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379">
                  <a:extLst>
                    <a:ext uri="{9D8B030D-6E8A-4147-A177-3AD203B41FA5}">
                      <a16:colId xmlns:a16="http://schemas.microsoft.com/office/drawing/2014/main" val="1813786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SavingsAccount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9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- </a:t>
                      </a:r>
                      <a:r>
                        <a:rPr lang="en-CA" dirty="0" err="1"/>
                        <a:t>interestRate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694391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6622E1-F746-40B9-8565-6FCA592754A2}"/>
              </a:ext>
            </a:extLst>
          </p:cNvPr>
          <p:cNvCxnSpPr>
            <a:cxnSpLocks/>
          </p:cNvCxnSpPr>
          <p:nvPr/>
        </p:nvCxnSpPr>
        <p:spPr>
          <a:xfrm flipV="1">
            <a:off x="1994338" y="4690241"/>
            <a:ext cx="496614" cy="804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EDA9895-4AB7-401E-917C-C142F9869001}"/>
              </a:ext>
            </a:extLst>
          </p:cNvPr>
          <p:cNvSpPr/>
          <p:nvPr/>
        </p:nvSpPr>
        <p:spPr>
          <a:xfrm rot="12935630" flipV="1">
            <a:off x="2453459" y="4560314"/>
            <a:ext cx="201108" cy="14067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01F570-16F0-4C38-BD61-42F9FA541BBD}"/>
              </a:ext>
            </a:extLst>
          </p:cNvPr>
          <p:cNvCxnSpPr>
            <a:cxnSpLocks/>
            <a:endCxn id="19" idx="3"/>
          </p:cNvCxnSpPr>
          <p:nvPr/>
        </p:nvCxnSpPr>
        <p:spPr>
          <a:xfrm flipH="1" flipV="1">
            <a:off x="3672224" y="4710652"/>
            <a:ext cx="382698" cy="784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A8F98AA5-479D-48F1-A996-FE53C305809B}"/>
              </a:ext>
            </a:extLst>
          </p:cNvPr>
          <p:cNvSpPr/>
          <p:nvPr/>
        </p:nvSpPr>
        <p:spPr>
          <a:xfrm rot="9281949" flipV="1">
            <a:off x="3541609" y="4576720"/>
            <a:ext cx="201108" cy="14067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2B2EEED4-260A-4B91-B1E9-6A84EFDFC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498835"/>
              </p:ext>
            </p:extLst>
          </p:nvPr>
        </p:nvGraphicFramePr>
        <p:xfrm>
          <a:off x="6475821" y="3665481"/>
          <a:ext cx="496994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531">
                  <a:extLst>
                    <a:ext uri="{9D8B030D-6E8A-4147-A177-3AD203B41FA5}">
                      <a16:colId xmlns:a16="http://schemas.microsoft.com/office/drawing/2014/main" val="3889799343"/>
                    </a:ext>
                  </a:extLst>
                </a:gridCol>
                <a:gridCol w="1474076">
                  <a:extLst>
                    <a:ext uri="{9D8B030D-6E8A-4147-A177-3AD203B41FA5}">
                      <a16:colId xmlns:a16="http://schemas.microsoft.com/office/drawing/2014/main" val="839232629"/>
                    </a:ext>
                  </a:extLst>
                </a:gridCol>
                <a:gridCol w="1994340">
                  <a:extLst>
                    <a:ext uri="{9D8B030D-6E8A-4147-A177-3AD203B41FA5}">
                      <a16:colId xmlns:a16="http://schemas.microsoft.com/office/drawing/2014/main" val="1736020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ACC_NO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INTEREST_RATE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96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503289"/>
                  </a:ext>
                </a:extLst>
              </a:tr>
            </a:tbl>
          </a:graphicData>
        </a:graphic>
      </p:graphicFrame>
      <p:graphicFrame>
        <p:nvGraphicFramePr>
          <p:cNvPr id="28" name="Table 26">
            <a:extLst>
              <a:ext uri="{FF2B5EF4-FFF2-40B4-BE49-F238E27FC236}">
                <a16:creationId xmlns:a16="http://schemas.microsoft.com/office/drawing/2014/main" id="{256AA624-75FA-4FA5-AB16-7D7DB5E22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573012"/>
              </p:ext>
            </p:extLst>
          </p:nvPr>
        </p:nvGraphicFramePr>
        <p:xfrm>
          <a:off x="6475821" y="5366652"/>
          <a:ext cx="4969947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649">
                  <a:extLst>
                    <a:ext uri="{9D8B030D-6E8A-4147-A177-3AD203B41FA5}">
                      <a16:colId xmlns:a16="http://schemas.microsoft.com/office/drawing/2014/main" val="3889799343"/>
                    </a:ext>
                  </a:extLst>
                </a:gridCol>
                <a:gridCol w="1342606">
                  <a:extLst>
                    <a:ext uri="{9D8B030D-6E8A-4147-A177-3AD203B41FA5}">
                      <a16:colId xmlns:a16="http://schemas.microsoft.com/office/drawing/2014/main" val="839232629"/>
                    </a:ext>
                  </a:extLst>
                </a:gridCol>
                <a:gridCol w="1970692">
                  <a:extLst>
                    <a:ext uri="{9D8B030D-6E8A-4147-A177-3AD203B41FA5}">
                      <a16:colId xmlns:a16="http://schemas.microsoft.com/office/drawing/2014/main" val="17360208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ACC_NO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MIN_BALANCE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96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503289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E76B3FAD-EC82-4E09-90E8-77F754D0EDD6}"/>
              </a:ext>
            </a:extLst>
          </p:cNvPr>
          <p:cNvSpPr txBox="1"/>
          <p:nvPr/>
        </p:nvSpPr>
        <p:spPr>
          <a:xfrm>
            <a:off x="6475821" y="3296149"/>
            <a:ext cx="359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SAVINGS_ACCOUNT TABLE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641D95-A636-4504-9160-99FD0EA72E51}"/>
              </a:ext>
            </a:extLst>
          </p:cNvPr>
          <p:cNvSpPr txBox="1"/>
          <p:nvPr/>
        </p:nvSpPr>
        <p:spPr>
          <a:xfrm>
            <a:off x="6475821" y="4907595"/>
            <a:ext cx="359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CHECKING_ACCOUNT TABLE</a:t>
            </a:r>
          </a:p>
        </p:txBody>
      </p:sp>
    </p:spTree>
    <p:extLst>
      <p:ext uri="{BB962C8B-B14F-4D97-AF65-F5344CB8AC3E}">
        <p14:creationId xmlns:p14="http://schemas.microsoft.com/office/powerpoint/2010/main" val="3293388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38747-4A96-4ED9-876D-1667A5A9C0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Mapped Superclass – Pros &amp;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9FC1-1527-4539-B992-A3F82E93609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Pros</a:t>
            </a:r>
          </a:p>
          <a:p>
            <a:pPr lvl="1"/>
            <a:r>
              <a:rPr lang="en-CA" dirty="0"/>
              <a:t>Easy to implement when there is shared attribute between entities.</a:t>
            </a:r>
          </a:p>
          <a:p>
            <a:pPr lvl="1"/>
            <a:endParaRPr lang="en-CA" dirty="0"/>
          </a:p>
          <a:p>
            <a:pPr marL="0" indent="0">
              <a:buNone/>
            </a:pPr>
            <a:r>
              <a:rPr lang="en-CA" dirty="0"/>
              <a:t>Cons</a:t>
            </a:r>
          </a:p>
          <a:p>
            <a:pPr lvl="1"/>
            <a:r>
              <a:rPr lang="en-CA" dirty="0"/>
              <a:t>A mapped superclass is not an entity hence no table for it.</a:t>
            </a:r>
          </a:p>
          <a:p>
            <a:pPr lvl="1"/>
            <a:r>
              <a:rPr lang="en-CA" dirty="0"/>
              <a:t>A mapped superclass cannot be queried.</a:t>
            </a:r>
          </a:p>
          <a:p>
            <a:pPr lvl="1"/>
            <a:r>
              <a:rPr lang="en-CA" dirty="0"/>
              <a:t>A mapped superclass cannot involve in entity relationship.</a:t>
            </a:r>
          </a:p>
          <a:p>
            <a:pPr lvl="1"/>
            <a:r>
              <a:rPr lang="en-CA" dirty="0"/>
              <a:t>Can’t use polymorphic queries.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4281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181688" y="3325628"/>
            <a:ext cx="7842739" cy="559231"/>
          </a:xfrm>
          <a:prstGeom prst="roundRect">
            <a:avLst/>
          </a:prstGeom>
          <a:solidFill>
            <a:srgbClr val="009FE3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GB" sz="2400" b="1" dirty="0">
                <a:latin typeface="Arial" charset="0"/>
                <a:ea typeface="ヒラギノ角ゴ Pro W3" pitchFamily="-112" charset="-128"/>
              </a:rPr>
              <a:t>Mapped Superclass Example</a:t>
            </a:r>
          </a:p>
        </p:txBody>
      </p:sp>
    </p:spTree>
    <p:extLst>
      <p:ext uri="{BB962C8B-B14F-4D97-AF65-F5344CB8AC3E}">
        <p14:creationId xmlns:p14="http://schemas.microsoft.com/office/powerpoint/2010/main" val="73250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605287"/>
            <a:ext cx="9949542" cy="914400"/>
          </a:xfrm>
          <a:prstGeom prst="rect">
            <a:avLst/>
          </a:prstGeom>
          <a:solidFill>
            <a:srgbClr val="5959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Entity Inheritance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07368" y="5793448"/>
            <a:ext cx="2844800" cy="3019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9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017F68-662D-405B-AAD8-8950899296A4}"/>
              </a:ext>
            </a:extLst>
          </p:cNvPr>
          <p:cNvSpPr/>
          <p:nvPr/>
        </p:nvSpPr>
        <p:spPr>
          <a:xfrm>
            <a:off x="1121229" y="2971800"/>
            <a:ext cx="9949542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Single table per class hierarchy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BB8E3E-6D2D-4CA0-A616-0678D6869627}"/>
              </a:ext>
            </a:extLst>
          </p:cNvPr>
          <p:cNvSpPr/>
          <p:nvPr/>
        </p:nvSpPr>
        <p:spPr>
          <a:xfrm>
            <a:off x="1121229" y="1750942"/>
            <a:ext cx="9949542" cy="914400"/>
          </a:xfrm>
          <a:prstGeom prst="rect">
            <a:avLst/>
          </a:prstGeom>
          <a:solidFill>
            <a:srgbClr val="5959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Mapped Superclass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E6DEBD-103F-4C20-807D-E0A2431583E6}"/>
              </a:ext>
            </a:extLst>
          </p:cNvPr>
          <p:cNvSpPr/>
          <p:nvPr/>
        </p:nvSpPr>
        <p:spPr>
          <a:xfrm>
            <a:off x="1121229" y="4221661"/>
            <a:ext cx="9949542" cy="914400"/>
          </a:xfrm>
          <a:prstGeom prst="rect">
            <a:avLst/>
          </a:prstGeom>
          <a:solidFill>
            <a:srgbClr val="5959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Table per concrete </a:t>
            </a:r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entity class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F424AB-6874-4484-9E5D-F4D2A3BCDC50}"/>
              </a:ext>
            </a:extLst>
          </p:cNvPr>
          <p:cNvSpPr/>
          <p:nvPr/>
        </p:nvSpPr>
        <p:spPr>
          <a:xfrm>
            <a:off x="1121229" y="5487242"/>
            <a:ext cx="9949542" cy="914400"/>
          </a:xfrm>
          <a:prstGeom prst="rect">
            <a:avLst/>
          </a:prstGeom>
          <a:solidFill>
            <a:srgbClr val="5959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Joined Subclass</a:t>
            </a:r>
          </a:p>
        </p:txBody>
      </p:sp>
    </p:spTree>
    <p:extLst>
      <p:ext uri="{BB962C8B-B14F-4D97-AF65-F5344CB8AC3E}">
        <p14:creationId xmlns:p14="http://schemas.microsoft.com/office/powerpoint/2010/main" val="39702452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heme/theme1.xml><?xml version="1.0" encoding="utf-8"?>
<a:theme xmlns:a="http://schemas.openxmlformats.org/drawingml/2006/main" name="FDM PowerPoint Theme Template">
  <a:themeElements>
    <a:clrScheme name="FD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FE3"/>
      </a:accent1>
      <a:accent2>
        <a:srgbClr val="E4032E"/>
      </a:accent2>
      <a:accent3>
        <a:srgbClr val="823F91"/>
      </a:accent3>
      <a:accent4>
        <a:srgbClr val="91989C"/>
      </a:accent4>
      <a:accent5>
        <a:srgbClr val="FBBA00"/>
      </a:accent5>
      <a:accent6>
        <a:srgbClr val="00A75D"/>
      </a:accent6>
      <a:hlink>
        <a:srgbClr val="009FE3"/>
      </a:hlink>
      <a:folHlink>
        <a:srgbClr val="823F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DM PowerPoint Theme Template 3" id="{827A5BDE-93F6-4916-9EA2-BEE8519C1FFF}" vid="{3F37F2BE-5E5B-43EA-B815-E562BDF42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<p:properties xmlns:p="http://schemas.microsoft.com/office/2006/metadata/properties" xmlns:xsi="http://www.w3.org/2001/XMLSchema-instance" xmlns:pc="http://schemas.microsoft.com/office/infopath/2007/PartnerControls"><documentManagement><Document_x0020_Type xmlns="$ListId:Shared Documents;">Slide Decks</Document_x0020_Type><Week xmlns="$ListId:Shared Documents;" xsi:nil="true"></Week><IconOverlay xmlns="http://schemas.microsoft.com/sharepoint/v4" xsi:nil="true"/><RestrictedToTheseUsers xmlns="$ListId:Shared Documents;"><UserInfo><DisplayName></DisplayName><AccountId xsi:nil="true"></AccountId><AccountType/></UserInfo></RestrictedToTheseUsers><Module xmlns="$ListId:Shared Documents;">J1 - Data Access</Module></documentManagement></p:properties>
</file>

<file path=customXml/item3.xml><?xml version="1.0" encoding="utf-8"?><ct:contentTypeSchema ct:_="" ma:_="" ma:contentTypeName="Document" ma:contentTypeID="0x0101009DCCA408AB5E6849BB9F83471C53B2D9" ma:contentTypeVersion="3" ma:contentTypeDescription="Create a new document." ma:contentTypeScope="" ma:versionID="bd08f145160f4df7e59954828c9cf513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0c287950eb232ac25755e78e184ac82c" ns2:_="" ns3:_="" xmlns:xsd="http://www.w3.org/2001/XMLSchema" xmlns:xs="http://www.w3.org/2001/XMLSchema" xmlns:p="http://schemas.microsoft.com/office/2006/metadata/properties" xmlns:ns2="$ListId:Shared Documents;" xmlns:ns3="http://schemas.microsoft.com/sharepoint/v4">
<xsd:import namespace="$ListId:Shared Documents;"/>
<xsd:import namespace="http://schemas.microsoft.com/sharepoint/v4"/>
<xsd:element name="properties">
<xsd:complexType>
<xsd:sequence>
<xsd:element name="documentManagement">
<xsd:complexType>
<xsd:all>
<xsd:element ref="ns2:RestrictedToTheseUsers" minOccurs="0"/>
<xsd:element ref="ns2:Week" minOccurs="0"/>
<xsd:element ref="ns2:Document_x0020_Type" minOccurs="0"/>
<xsd:element ref="ns2:Module" minOccurs="0"/>
<xsd:element ref="ns3:IconOverlay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Week" ma:index="9" nillable="true" ma:displayName="Week" ma:format="Dropdown" ma:indexed="true" ma:internalName="Week">
<xsd:simpleType>
<xsd:restriction base="dms:Choice">
<xsd:enumeration value="00"/>
<xsd:enumeration value="01"/>
<xsd:enumeration value="02"/>
<xsd:enumeration value="03"/>
<xsd:enumeration value="04"/>
<xsd:enumeration value="05"/>
<xsd:enumeration value="06"/>
<xsd:enumeration value="07"/>
<xsd:enumeration value="08"/>
<xsd:enumeration value="09"/>
<xsd:enumeration value="10"/>
<xsd:enumeration value="11+"/>
</xsd:restriction>
</xsd:simpleType>
</xsd:element>
<xsd:element name="Document_x0020_Type" ma:index="10" nillable="true" ma:displayName="Document Type" ma:format="Dropdown" ma:indexed="true" ma:internalName="Document_x0020_Type">
<xsd:simpleType>
<xsd:restriction base="dms:Choice">
<xsd:enumeration value="Course Planning"/>
<xsd:enumeration value="Course Setup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xsd:enumeration value="Trainer Checklist"/>
<xsd:enumeration value="Trainer Guide"/>
<xsd:enumeration value="Trainer Overview"/>
</xsd:restriction>
</xsd:simpleType>
</xsd:element>
<xsd:element name="Module" ma:index="11" nillable="true" ma:displayName="Module" ma:format="Dropdown" ma:indexed="true" ma:internalName="Module">
<xsd:simpleType>
<xsd:restriction base="dms:Choice">
<xsd:enumeration value="J0 - General"/>
<xsd:enumeration value="J1 - Data Access"/>
<xsd:enumeration value="J2 - Java Web"/>
<xsd:enumeration value="J3 - Spring Framework"/>
<xsd:enumeration value="J4-J5 - Group Project"/>
<xsd:enumeration value="J6 - Sign Off"/>
<xsd:enumeration value="99 - Archived"/>
</xsd:restriction>
</xsd:simpleType>
</xsd:element>
</xsd:schema>
<xsd:schema targetNamespace="http://schemas.microsoft.com/sharepoint/v4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IconOverlay" ma:index="12" nillable="true" ma:displayName="IconOverlay" ma:hidden="true" ma:internalName="IconOverlay">
<xsd:simpleType>
<xsd:restriction base="dms:Text"/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Props1.xml><?xml version="1.0" encoding="utf-8"?>
<ds:datastoreItem xmlns:ds="http://schemas.openxmlformats.org/officeDocument/2006/customXml" ds:itemID="{1B990D4E-216B-4223-82E4-A152CD1EE9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DE1E78-43C8-491B-A155-1CEE6C63C108}">
  <ds:schemaRefs>
    <ds:schemaRef ds:uri="http://schemas.microsoft.com/office/2006/metadata/properties"/>
    <ds:schemaRef ds:uri="http://schemas.microsoft.com/office/infopath/2007/PartnerControls"/>
    <ds:schemaRef ds:uri="$ListId:Shared Documents;"/>
    <ds:schemaRef ds:uri="http://schemas.microsoft.com/sharepoint/v4"/>
  </ds:schemaRefs>
</ds:datastoreItem>
</file>

<file path=customXml/itemProps3.xml><?xml version="1.0" encoding="utf-8"?>
<ds:datastoreItem xmlns:ds="http://schemas.openxmlformats.org/officeDocument/2006/customXml" ds:itemID="{07C50017-5343-4629-B791-68D12FA4A9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$ListId:Shared Documents;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FDM PowerPoint Theme Template</Template>
  <TotalTime>7689</TotalTime>
  <Words>953</Words>
  <Application>Microsoft Office PowerPoint</Application>
  <PresentationFormat>Widescreen</PresentationFormat>
  <Paragraphs>249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Arial Black</vt:lpstr>
      <vt:lpstr>Calibri</vt:lpstr>
      <vt:lpstr>Wingdings</vt:lpstr>
      <vt:lpstr>FDM PowerPoint Theme Template</vt:lpstr>
      <vt:lpstr>Java</vt:lpstr>
      <vt:lpstr>PowerPoint Presentation</vt:lpstr>
      <vt:lpstr>PowerPoint Presentation</vt:lpstr>
      <vt:lpstr>Entity Inheritance</vt:lpstr>
      <vt:lpstr>PowerPoint Presentation</vt:lpstr>
      <vt:lpstr>Mapped Superclass</vt:lpstr>
      <vt:lpstr>Mapped Superclass – Pros &amp; Cons</vt:lpstr>
      <vt:lpstr>Example</vt:lpstr>
      <vt:lpstr>PowerPoint Presentation</vt:lpstr>
      <vt:lpstr>Single table per class hierarchy</vt:lpstr>
      <vt:lpstr>Single table per class – Pros &amp; Cons</vt:lpstr>
      <vt:lpstr>Example</vt:lpstr>
      <vt:lpstr>PowerPoint Presentation</vt:lpstr>
      <vt:lpstr>Table per concrete entity class</vt:lpstr>
      <vt:lpstr>Table per concrete entity– Pros &amp; Cons</vt:lpstr>
      <vt:lpstr>Example</vt:lpstr>
      <vt:lpstr>PowerPoint Presentation</vt:lpstr>
      <vt:lpstr>Joined Subclass</vt:lpstr>
      <vt:lpstr>Joined Subclass – Pros &amp; Cons</vt:lpstr>
      <vt:lpstr>Example</vt:lpstr>
      <vt:lpstr>Module review</vt:lpstr>
      <vt:lpstr>PowerPoint Presentation</vt:lpstr>
      <vt:lpstr>Review</vt:lpstr>
    </vt:vector>
  </TitlesOfParts>
  <Company>FDM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04-Java-Enterprise-JPA</dc:title>
  <dc:creator>Craig Dolan</dc:creator>
  <cp:keywords>Java</cp:keywords>
  <cp:lastModifiedBy>seeksheela@gmail.com</cp:lastModifiedBy>
  <cp:revision>499</cp:revision>
  <dcterms:created xsi:type="dcterms:W3CDTF">2018-10-30T11:41:52Z</dcterms:created>
  <dcterms:modified xsi:type="dcterms:W3CDTF">2020-04-15T20:30:29Z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0x0101009DCCA408AB5E6849BB9F83471C53B2D9</vt:lpwstr>
  </property>
  <property fmtid="{D5CDD505-2E9C-101B-9397-08002B2CF9AE}" pid="3" name="_dlc_policyId">
    <vt:lpwstr/>
  </property>
  <property fmtid="{D5CDD505-2E9C-101B-9397-08002B2CF9AE}" pid="4" name="DLCPolicyLabelValue">
    <vt:lpwstr>Version Number: {_UIVersionString}</vt:lpwstr>
  </property>
  <property fmtid="{D5CDD505-2E9C-101B-9397-08002B2CF9AE}" pid="5" name="ItemRetentionFormula">
    <vt:lpwstr/>
  </property>
</Properties>
</file>