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43"/>
  </p:notesMasterIdLst>
  <p:sldIdLst>
    <p:sldId id="263" r:id="rId5"/>
    <p:sldId id="258" r:id="rId6"/>
    <p:sldId id="281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7" clrIdx="0">
    <p:extLst/>
  </p:cmAuthor>
  <p:cmAuthor id="2" name="Billy McCarthy" initials="BM" lastIdx="1" clrIdx="1">
    <p:extLst/>
  </p:cmAuthor>
  <p:cmAuthor id="3" name="Craig Dolan" initials="CD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86CA9C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4B0B5-2F2A-4369-82F4-AC308D5D7DC1}" v="207" dt="2019-02-06T14:55:40.622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9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15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index.jsp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Java EE Web - JSP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Translation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9600" y="2078368"/>
            <a:ext cx="10972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&lt;html&gt;&lt;body&gt;</a:t>
            </a:r>
          </a:p>
          <a:p>
            <a:pPr lvl="1"/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 if(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request.getAttribute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 ) { %&gt;</a:t>
            </a:r>
          </a:p>
          <a:p>
            <a:pPr lvl="1"/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Welcome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&lt;%=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request.getParameter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(“username”) %&gt;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lvl="1"/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 } %&gt;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&lt;/body&gt;&lt;/html&gt;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429222"/>
            <a:ext cx="1097280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_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jspService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PrintWriter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 =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resp.getWriter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“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&lt;html&gt;&lt;body&gt;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);</a:t>
            </a:r>
          </a:p>
          <a:p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req.getAttribute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 )</a:t>
            </a:r>
          </a:p>
          <a:p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“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Welcome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+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req.getParameter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(“username”) + ”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);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“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&lt;/body&gt;&lt;/html&gt;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);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6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02525" y="3704007"/>
            <a:ext cx="4386950" cy="518865"/>
            <a:chOff x="2892466" y="3704007"/>
            <a:chExt cx="4386950" cy="518865"/>
          </a:xfrm>
        </p:grpSpPr>
        <p:sp>
          <p:nvSpPr>
            <p:cNvPr id="7" name="Down Arrow 6"/>
            <p:cNvSpPr/>
            <p:nvPr/>
          </p:nvSpPr>
          <p:spPr bwMode="auto">
            <a:xfrm>
              <a:off x="3490687" y="3704007"/>
              <a:ext cx="265876" cy="518865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spc="50" normalizeH="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-1" charset="0"/>
                <a:ea typeface="ヒラギノ角ゴ Pro W3" pitchFamily="-1" charset="-128"/>
                <a:cs typeface="ヒラギノ角ゴ Pro W3" pitchFamily="-1" charset="-128"/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>
              <a:off x="6415319" y="3704007"/>
              <a:ext cx="265876" cy="518865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spc="50" normalizeH="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-1" charset="0"/>
                <a:ea typeface="ヒラギノ角ゴ Pro W3" pitchFamily="-1" charset="-128"/>
                <a:cs typeface="ヒラギノ角ゴ Pro W3" pitchFamily="-1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02047" y="3738895"/>
              <a:ext cx="2374725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n w="1905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+mj-lt"/>
                </a:rPr>
                <a:t>TRANSLATION</a:t>
              </a:r>
              <a:endParaRPr lang="en-GB" sz="2400" b="1" dirty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endParaRPr>
            </a:p>
          </p:txBody>
        </p:sp>
        <p:sp>
          <p:nvSpPr>
            <p:cNvPr id="10" name="Down Arrow 9"/>
            <p:cNvSpPr/>
            <p:nvPr/>
          </p:nvSpPr>
          <p:spPr bwMode="auto">
            <a:xfrm>
              <a:off x="2892466" y="3704007"/>
              <a:ext cx="265876" cy="518865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spc="50" normalizeH="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-1" charset="0"/>
                <a:ea typeface="ヒラギノ角ゴ Pro W3" pitchFamily="-1" charset="-128"/>
                <a:cs typeface="ヒラギノ角ゴ Pro W3" pitchFamily="-1" charset="-128"/>
              </a:endParaRPr>
            </a:p>
          </p:txBody>
        </p:sp>
        <p:sp>
          <p:nvSpPr>
            <p:cNvPr id="11" name="Down Arrow 10"/>
            <p:cNvSpPr/>
            <p:nvPr/>
          </p:nvSpPr>
          <p:spPr bwMode="auto">
            <a:xfrm>
              <a:off x="7013540" y="3704007"/>
              <a:ext cx="265876" cy="518865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spc="50" normalizeH="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-1" charset="0"/>
                <a:ea typeface="ヒラギノ角ゴ Pro W3" pitchFamily="-1" charset="-128"/>
                <a:cs typeface="ヒラギノ角ゴ Pro W3" pitchFamily="-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9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JSPs have a similar lifecycle to servlets:</a:t>
            </a:r>
            <a:br>
              <a:rPr lang="en-GB" dirty="0"/>
            </a:br>
            <a:endParaRPr lang="en-GB" sz="1100" dirty="0"/>
          </a:p>
          <a:p>
            <a:pPr marL="800100" lvl="1" indent="-342900">
              <a:buAutoNum type="arabicPeriod"/>
            </a:pPr>
            <a:r>
              <a:rPr lang="en-GB" dirty="0"/>
              <a:t>A client requests a JSP page (</a:t>
            </a:r>
            <a:r>
              <a:rPr lang="en-GB" b="1" dirty="0">
                <a:hlinkClick r:id="rId2"/>
              </a:rPr>
              <a:t>www.example.com/index.jsp</a:t>
            </a:r>
            <a:r>
              <a:rPr lang="en-GB" dirty="0"/>
              <a:t>)</a:t>
            </a:r>
          </a:p>
          <a:p>
            <a:pPr marL="800100" lvl="1" indent="-342900">
              <a:buAutoNum type="arabicPeriod"/>
            </a:pPr>
            <a:r>
              <a:rPr lang="en-GB" dirty="0"/>
              <a:t>The JSP engine translates the page into a Java servlet (</a:t>
            </a:r>
            <a:r>
              <a:rPr lang="en-GB" b="1" dirty="0"/>
              <a:t>index_jsp.java</a:t>
            </a:r>
            <a:r>
              <a:rPr lang="en-GB" dirty="0"/>
              <a:t>)</a:t>
            </a:r>
            <a:endParaRPr lang="en-GB" sz="1600" dirty="0"/>
          </a:p>
          <a:p>
            <a:pPr marL="800100" lvl="1" indent="-342900">
              <a:buAutoNum type="arabicPeriod"/>
            </a:pPr>
            <a:r>
              <a:rPr lang="en-GB" dirty="0"/>
              <a:t>The Java servlet file is compiled (</a:t>
            </a:r>
            <a:r>
              <a:rPr lang="en-GB" b="1" dirty="0" err="1"/>
              <a:t>index_jsp.class</a:t>
            </a:r>
            <a:r>
              <a:rPr lang="en-GB" dirty="0"/>
              <a:t>)</a:t>
            </a:r>
          </a:p>
          <a:p>
            <a:pPr marL="800100" lvl="1" indent="-342900">
              <a:buAutoNum type="arabicPeriod"/>
            </a:pPr>
            <a:r>
              <a:rPr lang="en-GB" dirty="0"/>
              <a:t>The web container loads the servlet, instantiates it and calls the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jspInit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dirty="0"/>
              <a:t>method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jspService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can now be called to service this request </a:t>
            </a:r>
            <a:r>
              <a:rPr lang="en-US" i="1" dirty="0"/>
              <a:t>and</a:t>
            </a:r>
            <a:r>
              <a:rPr lang="en-US" dirty="0"/>
              <a:t> all subsequent requests to this JSP</a:t>
            </a:r>
            <a:endParaRPr lang="en-GB" dirty="0"/>
          </a:p>
          <a:p>
            <a:pPr marL="800100" lvl="1" indent="-342900">
              <a:buAutoNum type="arabicPeriod"/>
            </a:pPr>
            <a:r>
              <a:rPr lang="en-GB" dirty="0"/>
              <a:t>When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jspService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dirty="0"/>
              <a:t>is invoked, an output HTML file is generated and sent back to the client’s browser</a:t>
            </a:r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 bwMode="auto">
          <a:xfrm rot="20626566">
            <a:off x="238931" y="3638104"/>
            <a:ext cx="851350" cy="744043"/>
          </a:xfrm>
          <a:prstGeom prst="roundRect">
            <a:avLst/>
          </a:prstGeom>
          <a:solidFill>
            <a:srgbClr val="CCFF99"/>
          </a:solidFill>
          <a:ln>
            <a:solidFill>
              <a:srgbClr val="09572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95721"/>
                </a:solidFill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95721"/>
                </a:solidFill>
                <a:effectLst/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eady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95721"/>
                </a:solidFill>
                <a:effectLst/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95721"/>
                </a:solidFill>
                <a:effectLst/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to service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rgbClr val="095721"/>
              </a:solidFill>
              <a:effectLst/>
              <a:latin typeface="Arial" pitchFamily="-1" charset="0"/>
              <a:ea typeface="ヒラギノ角ゴ Pro W3" pitchFamily="-1" charset="-128"/>
              <a:cs typeface="ヒラギノ角ゴ Pro W3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48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Elements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 JSP allows use of the following languages and constructs:</a:t>
            </a:r>
          </a:p>
          <a:p>
            <a:r>
              <a:rPr lang="en-GB" dirty="0"/>
              <a:t>HTML / CSS / 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JSP Scripting – Java embedded in the JSP</a:t>
            </a:r>
          </a:p>
          <a:p>
            <a:r>
              <a:rPr lang="en-GB" dirty="0"/>
              <a:t>JSP Standard Actions</a:t>
            </a:r>
          </a:p>
          <a:p>
            <a:r>
              <a:rPr lang="en-GB" dirty="0"/>
              <a:t>Expression Language (EL)</a:t>
            </a:r>
          </a:p>
          <a:p>
            <a:r>
              <a:rPr lang="en-GB" dirty="0"/>
              <a:t>JSP Standard Tag Library (JSTL)</a:t>
            </a:r>
          </a:p>
          <a:p>
            <a:r>
              <a:rPr lang="en-GB" dirty="0"/>
              <a:t>Custom tag libraries</a:t>
            </a:r>
          </a:p>
          <a:p>
            <a:endParaRPr lang="en-GB" dirty="0"/>
          </a:p>
          <a:p>
            <a:r>
              <a:rPr lang="en-GB" dirty="0"/>
              <a:t>Each is processed in its own way during the translation phase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2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MVC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433772" y="2470555"/>
            <a:ext cx="7324456" cy="646986"/>
          </a:xfrm>
          <a:prstGeom prst="roundRect">
            <a:avLst/>
          </a:prstGeom>
          <a:solidFill>
            <a:srgbClr val="009FE3"/>
          </a:solidFill>
          <a:ln w="38100" cmpd="sng">
            <a:solidFill>
              <a:srgbClr val="009FE3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indent="0" algn="ctr" defTabSz="914400">
              <a:buNone/>
            </a:pPr>
            <a:r>
              <a:rPr lang="en-US" sz="1600" b="1" dirty="0">
                <a:solidFill>
                  <a:schemeClr val="bg1"/>
                </a:solidFill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Why do we use JSPs for generating views and </a:t>
            </a:r>
            <a:r>
              <a:rPr lang="en-US" sz="1600" b="1" dirty="0" smtClean="0">
                <a:solidFill>
                  <a:schemeClr val="bg1"/>
                </a:solidFill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</a:br>
            <a:r>
              <a:rPr lang="en-US" sz="1600" b="1" dirty="0" smtClean="0">
                <a:solidFill>
                  <a:schemeClr val="bg1"/>
                </a:solidFill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Servlets </a:t>
            </a:r>
            <a:r>
              <a:rPr lang="en-US" sz="1600" b="1" dirty="0">
                <a:solidFill>
                  <a:schemeClr val="bg1"/>
                </a:solidFill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for talking to the Model?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80053"/>
              </p:ext>
            </p:extLst>
          </p:nvPr>
        </p:nvGraphicFramePr>
        <p:xfrm>
          <a:off x="2573148" y="2416859"/>
          <a:ext cx="7045704" cy="396302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84406" marR="8440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Servlet</a:t>
                      </a:r>
                      <a:endParaRPr lang="en-GB" sz="1600" dirty="0"/>
                    </a:p>
                  </a:txBody>
                  <a:tcPr marL="84406" marR="8440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JSP</a:t>
                      </a:r>
                      <a:endParaRPr lang="en-GB" sz="1600" dirty="0"/>
                    </a:p>
                  </a:txBody>
                  <a:tcPr marL="84406" marR="84406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66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Talking to Model</a:t>
                      </a:r>
                      <a:endParaRPr lang="en-GB" sz="1600" b="1" dirty="0"/>
                    </a:p>
                  </a:txBody>
                  <a:tcPr marL="84406" marR="8440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348908"/>
                          </a:solidFill>
                        </a:rPr>
                        <a:t>Simple</a:t>
                      </a:r>
                      <a:r>
                        <a:rPr lang="en-US" sz="1600" dirty="0" smtClean="0"/>
                        <a:t>.</a:t>
                      </a:r>
                      <a:r>
                        <a:rPr lang="en-US" sz="1600" baseline="0" dirty="0" smtClean="0"/>
                        <a:t>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Java code calling other Java code.</a:t>
                      </a:r>
                      <a:endParaRPr lang="en-GB" sz="1600" dirty="0"/>
                    </a:p>
                  </a:txBody>
                  <a:tcPr marL="84406" marR="8440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Complicated</a:t>
                      </a:r>
                      <a:r>
                        <a:rPr lang="en-US" sz="1600" dirty="0" smtClean="0"/>
                        <a:t>.</a:t>
                      </a:r>
                      <a:r>
                        <a:rPr lang="en-US" sz="1600" baseline="0" dirty="0" smtClean="0"/>
                        <a:t>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Hard to read, Java code is embedded in special tags and mixed with HTML.</a:t>
                      </a:r>
                      <a:endParaRPr lang="en-GB" sz="1600" dirty="0"/>
                    </a:p>
                  </a:txBody>
                  <a:tcPr marL="84406" marR="84406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29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Constructing Views</a:t>
                      </a:r>
                      <a:endParaRPr lang="en-GB" sz="1600" b="1" dirty="0"/>
                    </a:p>
                  </a:txBody>
                  <a:tcPr marL="84406" marR="8440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Complicated</a:t>
                      </a:r>
                      <a:r>
                        <a:rPr lang="en-US" sz="1600" dirty="0" smtClean="0"/>
                        <a:t>. 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Hard to read, must print HTML as Strings to response</a:t>
                      </a:r>
                      <a:r>
                        <a:rPr lang="en-US" sz="1600" baseline="0" dirty="0" smtClean="0"/>
                        <a:t> stream.</a:t>
                      </a:r>
                      <a:endParaRPr lang="en-GB" sz="1600" dirty="0"/>
                    </a:p>
                  </a:txBody>
                  <a:tcPr marL="84406" marR="8440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48908"/>
                          </a:solidFill>
                        </a:rPr>
                        <a:t>Simple</a:t>
                      </a:r>
                      <a:r>
                        <a:rPr lang="en-US" sz="1600" dirty="0" smtClean="0"/>
                        <a:t>. 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T</a:t>
                      </a:r>
                      <a:r>
                        <a:rPr lang="en-US" sz="1600" baseline="0" dirty="0" smtClean="0"/>
                        <a:t>he JSP is primarily written in HTML.</a:t>
                      </a:r>
                      <a:endParaRPr lang="en-GB" sz="1600" dirty="0"/>
                    </a:p>
                  </a:txBody>
                  <a:tcPr marL="84406" marR="84406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7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2 – Basic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1 – JSP</a:t>
            </a:r>
            <a:endParaRPr lang="en-GB" dirty="0"/>
          </a:p>
          <a:p>
            <a:pPr lvl="1"/>
            <a:r>
              <a:rPr lang="en-US" sz="1600" dirty="0"/>
              <a:t>Create a basic JSP page.</a:t>
            </a:r>
          </a:p>
          <a:p>
            <a:pPr marL="0" lvl="0" indent="0">
              <a:buNone/>
            </a:pPr>
            <a:endParaRPr lang="en-GB" sz="1400" dirty="0"/>
          </a:p>
          <a:p>
            <a:pPr lvl="0"/>
            <a:r>
              <a:rPr lang="en-US" dirty="0"/>
              <a:t>Step 2 – Servlet</a:t>
            </a:r>
          </a:p>
          <a:p>
            <a:pPr lvl="1"/>
            <a:r>
              <a:rPr lang="en-US" sz="1600" dirty="0"/>
              <a:t>Forward the request from the Servlet to the newly created JSP.</a:t>
            </a:r>
          </a:p>
          <a:p>
            <a:pPr lvl="1"/>
            <a:endParaRPr lang="en-US" sz="1600" dirty="0"/>
          </a:p>
          <a:p>
            <a:pPr lvl="0"/>
            <a:r>
              <a:rPr lang="en-US" dirty="0"/>
              <a:t>Step 3 –  web.xml / Servlet</a:t>
            </a:r>
          </a:p>
          <a:p>
            <a:pPr lvl="1"/>
            <a:r>
              <a:rPr lang="en-US" sz="1600" dirty="0"/>
              <a:t>Map the JSP to a URL pattern and modify the Servlet accordingly.</a:t>
            </a:r>
          </a:p>
          <a:p>
            <a:pPr marL="0" lvl="0" indent="0">
              <a:buNone/>
            </a:pPr>
            <a:endParaRPr lang="en-US" sz="2000" b="1" u="sng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/>
            </a:r>
            <a:br>
              <a:rPr lang="en-US" sz="2000" b="1" u="sng" dirty="0">
                <a:solidFill>
                  <a:srgbClr val="0070C0"/>
                </a:solidFill>
              </a:rPr>
            </a:br>
            <a:r>
              <a:rPr lang="en-US" sz="2000" b="1" u="sng" dirty="0">
                <a:solidFill>
                  <a:srgbClr val="0070C0"/>
                </a:solidFill>
              </a:rPr>
              <a:t>Goals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rgbClr val="0070C0"/>
                </a:solidFill>
              </a:rPr>
              <a:t>Create and use a JSP page.</a:t>
            </a:r>
            <a:endParaRPr lang="en-US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3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1888054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JSPs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63408" y="3072386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JSP Scripting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9" y="70372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425671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Language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5342974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JSP Standard Tag Library (JSTL)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Scripting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JSP scripting tags are embedded within the HTML of JSP pages. </a:t>
            </a:r>
          </a:p>
          <a:p>
            <a:endParaRPr lang="en-GB" dirty="0"/>
          </a:p>
          <a:p>
            <a:r>
              <a:rPr lang="en-GB" dirty="0"/>
              <a:t>There are four types:</a:t>
            </a:r>
          </a:p>
          <a:p>
            <a:pPr lvl="1"/>
            <a:r>
              <a:rPr lang="en-GB" dirty="0" err="1"/>
              <a:t>Scriptlets</a:t>
            </a:r>
            <a:r>
              <a:rPr lang="en-GB" dirty="0"/>
              <a:t>: 		</a:t>
            </a:r>
            <a:r>
              <a:rPr lang="en-GB" b="1" dirty="0"/>
              <a:t>&lt;% code %&gt;</a:t>
            </a:r>
          </a:p>
          <a:p>
            <a:pPr lvl="1"/>
            <a:r>
              <a:rPr lang="en-GB" dirty="0"/>
              <a:t>Expression: 	</a:t>
            </a:r>
            <a:r>
              <a:rPr lang="en-GB" b="1" dirty="0"/>
              <a:t>&lt;%= code %&gt;</a:t>
            </a:r>
          </a:p>
          <a:p>
            <a:pPr lvl="1"/>
            <a:r>
              <a:rPr lang="en-GB" dirty="0"/>
              <a:t>Declarative: 	</a:t>
            </a:r>
            <a:r>
              <a:rPr lang="en-GB" b="1" dirty="0"/>
              <a:t>&lt;%! code %&gt;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Directive: 		</a:t>
            </a:r>
            <a:r>
              <a:rPr lang="en-GB" b="1" dirty="0"/>
              <a:t>&lt;%@ code %&gt;</a:t>
            </a:r>
          </a:p>
        </p:txBody>
      </p:sp>
    </p:spTree>
    <p:extLst>
      <p:ext uri="{BB962C8B-B14F-4D97-AF65-F5344CB8AC3E}">
        <p14:creationId xmlns:p14="http://schemas.microsoft.com/office/powerpoint/2010/main" val="21751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Tags – </a:t>
            </a:r>
            <a:r>
              <a:rPr lang="en-US" dirty="0" err="1"/>
              <a:t>Scriptlets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945532"/>
            <a:ext cx="11003136" cy="43266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 err="1"/>
              <a:t>scriptlet</a:t>
            </a:r>
            <a:r>
              <a:rPr lang="en-GB" dirty="0"/>
              <a:t> tag allows Java code to be incorporated into the JSP. This code will be in the body of </a:t>
            </a:r>
            <a:r>
              <a:rPr lang="en-GB" sz="1600" dirty="0"/>
              <a:t>_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jspService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9923" y="2794338"/>
            <a:ext cx="8606270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itchFamily="49" charset="0"/>
              </a:rPr>
              <a:t>&lt;body&gt; </a:t>
            </a: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&lt;% </a:t>
            </a: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randomValue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new Random().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nextInt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(10);</a:t>
            </a: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 if(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randomValue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== 7) { </a:t>
            </a: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	 	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out.println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randomValue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+ “ is 7! You win!”); </a:t>
            </a: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 } else { </a:t>
            </a: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	 	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out.println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randomValue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+ “ is not 7. You lose.”); </a:t>
            </a: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 } </a:t>
            </a: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%&gt;</a:t>
            </a:r>
          </a:p>
          <a:p>
            <a:r>
              <a:rPr lang="en-GB" sz="2000" b="1" dirty="0">
                <a:latin typeface="Consolas" pitchFamily="49" charset="0"/>
              </a:rPr>
              <a:t>&lt;/body</a:t>
            </a:r>
            <a:r>
              <a:rPr lang="en-GB" b="1" dirty="0">
                <a:latin typeface="Consolas" pitchFamily="49" charset="0"/>
              </a:rPr>
              <a:t>&gt;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Tags – Expressions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887166"/>
            <a:ext cx="11003136" cy="43850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b="1" dirty="0"/>
              <a:t>expression</a:t>
            </a:r>
            <a:r>
              <a:rPr lang="en-GB" dirty="0"/>
              <a:t> tag obtains the value of either a variable or a return value of a method:</a:t>
            </a:r>
          </a:p>
          <a:p>
            <a:pPr lvl="1"/>
            <a:r>
              <a:rPr lang="en-GB" sz="1600" dirty="0"/>
              <a:t>Value is converted to a String</a:t>
            </a:r>
          </a:p>
          <a:p>
            <a:pPr lvl="1"/>
            <a:r>
              <a:rPr lang="en-GB" sz="1600" dirty="0"/>
              <a:t>Automatically printed to the HTML response</a:t>
            </a:r>
          </a:p>
          <a:p>
            <a:pPr lvl="1"/>
            <a:endParaRPr kumimoji="1" lang="en-GB" altLang="zh-TW" sz="1600" dirty="0"/>
          </a:p>
          <a:p>
            <a:pPr lvl="1"/>
            <a:endParaRPr kumimoji="1" lang="en-GB" altLang="zh-TW" sz="1600" dirty="0"/>
          </a:p>
          <a:p>
            <a:pPr lvl="1"/>
            <a:endParaRPr kumimoji="1" lang="en-GB" altLang="zh-TW" sz="1600" dirty="0"/>
          </a:p>
          <a:p>
            <a:pPr marL="557213" lvl="1" indent="0">
              <a:buNone/>
            </a:pPr>
            <a:endParaRPr kumimoji="1" lang="en-GB" altLang="zh-TW" sz="1600" dirty="0"/>
          </a:p>
          <a:p>
            <a:pPr marL="0" indent="0">
              <a:buNone/>
            </a:pPr>
            <a:r>
              <a:rPr lang="en-GB" sz="1400" dirty="0">
                <a:solidFill>
                  <a:srgbClr val="C00000"/>
                </a:solidFill>
              </a:rPr>
              <a:t>					</a:t>
            </a:r>
            <a:endParaRPr lang="en-GB" sz="14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GB" sz="1400" dirty="0">
                <a:solidFill>
                  <a:srgbClr val="C00000"/>
                </a:solidFill>
              </a:rPr>
              <a:t>	No semicolon is needed!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HTML response:  “The maximum of 2 and 3 is 3”</a:t>
            </a:r>
          </a:p>
          <a:p>
            <a:pPr marL="557213" lvl="1" indent="0">
              <a:buNone/>
            </a:pPr>
            <a:endParaRPr kumimoji="1" lang="en-GB" altLang="zh-TW" sz="1400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81225" y="3031689"/>
            <a:ext cx="782955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itchFamily="49" charset="0"/>
              </a:rPr>
              <a:t>&lt;!-- Expression </a:t>
            </a:r>
            <a:r>
              <a:rPr lang="en-GB" sz="2000" b="1" dirty="0">
                <a:latin typeface="Consolas" pitchFamily="49" charset="0"/>
                <a:sym typeface="Wingdings" pitchFamily="2" charset="2"/>
              </a:rPr>
              <a:t>--&gt;</a:t>
            </a:r>
          </a:p>
          <a:p>
            <a:endParaRPr lang="en-GB" sz="2000" b="1" dirty="0">
              <a:latin typeface="Consolas" pitchFamily="49" charset="0"/>
            </a:endParaRPr>
          </a:p>
          <a:p>
            <a:r>
              <a:rPr lang="en-GB" sz="2000" b="1" dirty="0">
                <a:latin typeface="Consolas" pitchFamily="49" charset="0"/>
              </a:rPr>
              <a:t>&lt;p&gt;The maximum of 2 and 3 is: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&lt;%=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Math.max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(2,3) %&gt; </a:t>
            </a:r>
            <a:r>
              <a:rPr lang="en-GB" sz="2000" b="1" dirty="0">
                <a:latin typeface="Consolas" pitchFamily="49" charset="0"/>
              </a:rPr>
              <a:t>&lt;/p</a:t>
            </a:r>
            <a:r>
              <a:rPr lang="en-GB" sz="2000" b="1" dirty="0" smtClean="0">
                <a:latin typeface="Consolas" pitchFamily="49" charset="0"/>
              </a:rPr>
              <a:t>&gt;</a:t>
            </a:r>
            <a:endParaRPr lang="en-GB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18529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ServerPages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(JSP)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JSP Scripting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Expression Language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Custom Tags and JSTL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Tags – Declarations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536970"/>
            <a:ext cx="11003136" cy="473524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declaration</a:t>
            </a:r>
            <a:r>
              <a:rPr lang="en-GB" dirty="0"/>
              <a:t> tag declares variables/methods outside the _</a:t>
            </a:r>
            <a:r>
              <a:rPr lang="en-GB" dirty="0" err="1"/>
              <a:t>jspService</a:t>
            </a:r>
            <a:r>
              <a:rPr lang="en-GB" dirty="0"/>
              <a:t>() method. They can be static if required.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98415" y="2414972"/>
            <a:ext cx="9409285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&lt;!-- Variable declaration (will go outside _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jspService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&lt;%! 	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randomVal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	%&gt; 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&lt;!-- Method declaration (will go outside _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jspService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en-GB" sz="20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&lt;%!	public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randomValue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		</a:t>
            </a:r>
            <a:b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new Random().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 +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randomVal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}</a:t>
            </a:r>
            <a:b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&lt;!-- Invoking the method in an expression (will go </a:t>
            </a:r>
            <a:r>
              <a:rPr lang="en-US" sz="2000" b="1" i="1" dirty="0">
                <a:latin typeface="Consolas" panose="020B0609020204030204" pitchFamily="49" charset="0"/>
                <a:cs typeface="Consolas" panose="020B0609020204030204" pitchFamily="49" charset="0"/>
              </a:rPr>
              <a:t>inside 													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jspService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 --&gt;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&lt;%= 	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randomValue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	%&gt;  </a:t>
            </a:r>
            <a:r>
              <a:rPr lang="en-GB" sz="2000" b="1" dirty="0"/>
              <a:t>	</a:t>
            </a:r>
            <a:endParaRPr lang="en-GB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Tags – Directives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556426"/>
            <a:ext cx="11003136" cy="471578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GB" b="1" dirty="0"/>
              <a:t>Directive</a:t>
            </a:r>
            <a:r>
              <a:rPr lang="en-GB" dirty="0"/>
              <a:t> tags control how a JSP is processed.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Common directives are:</a:t>
            </a:r>
            <a:br>
              <a:rPr lang="en-GB" dirty="0"/>
            </a:br>
            <a:endParaRPr lang="en-GB" dirty="0"/>
          </a:p>
          <a:p>
            <a:pPr lvl="2">
              <a:spcBef>
                <a:spcPts val="600"/>
              </a:spcBef>
            </a:pPr>
            <a:r>
              <a:rPr lang="en-GB" sz="1600" b="1" dirty="0"/>
              <a:t>Import</a:t>
            </a:r>
            <a:r>
              <a:rPr lang="en-GB" sz="1600" dirty="0"/>
              <a:t>: </a:t>
            </a:r>
            <a:r>
              <a:rPr lang="en-GB" sz="1600" dirty="0" smtClean="0"/>
              <a:t>Imports </a:t>
            </a:r>
            <a:r>
              <a:rPr lang="en-GB" sz="1600" dirty="0"/>
              <a:t>classes to be used by </a:t>
            </a:r>
            <a:r>
              <a:rPr lang="en-GB" sz="1600" dirty="0" err="1"/>
              <a:t>Scriptlet</a:t>
            </a:r>
            <a:r>
              <a:rPr lang="en-GB" sz="1600" dirty="0"/>
              <a:t> or Declarative tags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391358" y="3265156"/>
            <a:ext cx="940928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Consolas" pitchFamily="49" charset="0"/>
              </a:rPr>
              <a:t>&lt;%@ page import=“</a:t>
            </a:r>
            <a:r>
              <a:rPr lang="en-GB" sz="2000" dirty="0" err="1">
                <a:latin typeface="Consolas" pitchFamily="49" charset="0"/>
              </a:rPr>
              <a:t>java.util.Random,com.fdmgroup.ServletExample</a:t>
            </a:r>
            <a:r>
              <a:rPr lang="en-GB" sz="2000" dirty="0">
                <a:latin typeface="Consolas" pitchFamily="49" charset="0"/>
              </a:rPr>
              <a:t>” 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5140" y="3895377"/>
            <a:ext cx="7898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GB" sz="1600" b="1" dirty="0"/>
              <a:t>Include</a:t>
            </a:r>
            <a:r>
              <a:rPr lang="en-GB" sz="1600" dirty="0"/>
              <a:t>: Includes the content of another file, which is parsed as a JSP.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1358" y="4273587"/>
            <a:ext cx="940928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Consolas" pitchFamily="49" charset="0"/>
              </a:rPr>
              <a:t>&lt;%@ include file=“pathname” </a:t>
            </a:r>
            <a:r>
              <a:rPr lang="en-GB" sz="2000" dirty="0" smtClean="0">
                <a:latin typeface="Consolas" pitchFamily="49" charset="0"/>
              </a:rPr>
              <a:t>%&gt;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5140" y="4809768"/>
            <a:ext cx="7898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GB" sz="1600" b="1" dirty="0" err="1"/>
              <a:t>ErrorPage</a:t>
            </a:r>
            <a:r>
              <a:rPr lang="en-GB" sz="1600" dirty="0"/>
              <a:t>: If an error occurs during JSP parsing, the user will automatically be directed towards the error page. </a:t>
            </a:r>
            <a:endParaRPr lang="en-GB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1391358" y="5593306"/>
            <a:ext cx="940928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Consolas" pitchFamily="49" charset="0"/>
              </a:rPr>
              <a:t>&lt;%@ page </a:t>
            </a:r>
            <a:r>
              <a:rPr lang="en-GB" sz="2000" dirty="0" err="1">
                <a:latin typeface="Consolas" pitchFamily="49" charset="0"/>
              </a:rPr>
              <a:t>errorPage</a:t>
            </a:r>
            <a:r>
              <a:rPr lang="en-GB" sz="2000" dirty="0">
                <a:latin typeface="Consolas" pitchFamily="49" charset="0"/>
              </a:rPr>
              <a:t>=“pathname” %&gt;</a:t>
            </a:r>
          </a:p>
        </p:txBody>
      </p:sp>
    </p:spTree>
    <p:extLst>
      <p:ext uri="{BB962C8B-B14F-4D97-AF65-F5344CB8AC3E}">
        <p14:creationId xmlns:p14="http://schemas.microsoft.com/office/powerpoint/2010/main" val="32527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3 – JSP Scripting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Step 1 – JSP</a:t>
            </a:r>
            <a:endParaRPr lang="en-GB" sz="2000" dirty="0"/>
          </a:p>
          <a:p>
            <a:pPr lvl="1"/>
            <a:r>
              <a:rPr lang="en-US" sz="1600" dirty="0"/>
              <a:t>Use a JSP Expression tag to print out the value of a form parameter.</a:t>
            </a:r>
          </a:p>
          <a:p>
            <a:pPr lvl="1"/>
            <a:r>
              <a:rPr lang="en-US" sz="1600" dirty="0"/>
              <a:t>Use a page directive to import </a:t>
            </a:r>
            <a:r>
              <a:rPr lang="en-US" sz="1600" dirty="0" err="1"/>
              <a:t>java.util.List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Use a </a:t>
            </a:r>
            <a:r>
              <a:rPr lang="en-US" sz="1600" dirty="0" err="1"/>
              <a:t>scriptlet</a:t>
            </a:r>
            <a:r>
              <a:rPr lang="en-US" sz="1600" dirty="0"/>
              <a:t> to iterate over the List request attribute and output each element.</a:t>
            </a:r>
            <a:endParaRPr lang="en-US" sz="2000" b="1" u="sng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sz="2000" b="1" u="sng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sz="2000" b="1" u="sng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sz="2000" b="1" u="sng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/>
            </a:r>
            <a:br>
              <a:rPr lang="en-US" sz="2000" b="1" u="sng" dirty="0">
                <a:solidFill>
                  <a:srgbClr val="0070C0"/>
                </a:solidFill>
              </a:rPr>
            </a:br>
            <a:r>
              <a:rPr lang="en-US" sz="2000" b="1" u="sng" dirty="0">
                <a:solidFill>
                  <a:srgbClr val="0070C0"/>
                </a:solidFill>
              </a:rPr>
              <a:t>Goals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rgbClr val="0070C0"/>
                </a:solidFill>
              </a:rPr>
              <a:t>Add dynamic functionality to JSPs with JSP scripting.</a:t>
            </a:r>
            <a:endParaRPr lang="en-US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979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1888054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JSPs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63408" y="3072386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JSP Scripting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9" y="70372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425671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Language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5342974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JSP Standard Tag Library (JSTL)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Tags – EL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The JSP Expression Language (EL) provides a way to retrieve data without the use of expression tags: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spcBef>
                <a:spcPts val="1200"/>
              </a:spcBef>
            </a:pPr>
            <a:r>
              <a:rPr lang="en-US" dirty="0"/>
              <a:t>EL allows retrieval of:</a:t>
            </a:r>
          </a:p>
          <a:p>
            <a:pPr lvl="1"/>
            <a:r>
              <a:rPr lang="en-US" dirty="0"/>
              <a:t>Values stored in maps (attributes, parameters)</a:t>
            </a:r>
          </a:p>
          <a:p>
            <a:pPr lvl="1"/>
            <a:r>
              <a:rPr lang="en-US" dirty="0"/>
              <a:t>Values stored in lists or arrays</a:t>
            </a:r>
          </a:p>
          <a:p>
            <a:pPr lvl="1"/>
            <a:r>
              <a:rPr lang="en-US" dirty="0"/>
              <a:t>Properties of objects following the </a:t>
            </a:r>
            <a:r>
              <a:rPr lang="en-US" b="1" dirty="0"/>
              <a:t>JavaBean convention</a:t>
            </a:r>
            <a:endParaRPr kumimoji="1" lang="en-GB" altLang="zh-TW" b="1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91358" y="2811193"/>
            <a:ext cx="940928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Consolas" pitchFamily="49" charset="0"/>
              </a:rPr>
              <a:t>${ code }</a:t>
            </a:r>
            <a:endParaRPr lang="en-GB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JavaBean Example</a:t>
            </a:r>
            <a:br>
              <a:rPr lang="en-US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1490" y="1833220"/>
            <a:ext cx="11003136" cy="47859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 pitchFamily="49" charset="0"/>
              </a:rPr>
              <a:t>class Share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implements Serializable </a:t>
            </a:r>
            <a:r>
              <a:rPr lang="en-US" sz="2000" b="1" dirty="0" smtClean="0">
                <a:latin typeface="Consolas" pitchFamily="49" charset="0"/>
              </a:rPr>
              <a:t>{</a:t>
            </a:r>
            <a:r>
              <a:rPr lang="en-US" sz="2000" b="1" dirty="0">
                <a:latin typeface="Consolas" pitchFamily="49" charset="0"/>
              </a:rPr>
              <a:t/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private</a:t>
            </a:r>
            <a:r>
              <a:rPr lang="en-US" sz="2000" b="1" dirty="0">
                <a:latin typeface="Consolas" pitchFamily="49" charset="0"/>
              </a:rPr>
              <a:t> String _symbol;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private</a:t>
            </a:r>
            <a:r>
              <a:rPr lang="en-US" sz="2000" b="1" dirty="0">
                <a:latin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</a:rPr>
              <a:t> _price</a:t>
            </a:r>
            <a:r>
              <a:rPr lang="en-US" sz="2000" b="1" dirty="0" smtClean="0">
                <a:latin typeface="Consolas" pitchFamily="49" charset="0"/>
              </a:rPr>
              <a:t>;</a:t>
            </a:r>
            <a:endParaRPr lang="en-US" sz="2000" b="1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public Share() </a:t>
            </a:r>
            <a:r>
              <a:rPr lang="en-US" sz="2000" b="1" dirty="0">
                <a:latin typeface="Consolas" pitchFamily="49" charset="0"/>
              </a:rPr>
              <a:t>{ }	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</a:rPr>
              <a:t>	public String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getStockSymbol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() </a:t>
            </a:r>
            <a:r>
              <a:rPr lang="en-US" sz="2000" b="1" dirty="0">
                <a:latin typeface="Consolas" pitchFamily="49" charset="0"/>
              </a:rPr>
              <a:t>{ return _symbol; }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</a:rPr>
              <a:t>	public void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setStockSymbol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( String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stockSymbol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) </a:t>
            </a:r>
            <a:r>
              <a:rPr lang="en-US" sz="2000" b="1" dirty="0">
                <a:latin typeface="Consolas" pitchFamily="49" charset="0"/>
              </a:rPr>
              <a:t>{  				 _symbol = </a:t>
            </a:r>
            <a:r>
              <a:rPr lang="en-US" sz="2000" b="1" dirty="0" err="1">
                <a:latin typeface="Consolas" pitchFamily="49" charset="0"/>
              </a:rPr>
              <a:t>stockSymbol</a:t>
            </a:r>
            <a:r>
              <a:rPr lang="en-US" sz="2000" b="1" dirty="0">
                <a:latin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}</a:t>
            </a:r>
            <a:endParaRPr lang="en-US" sz="2000" b="1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</a:rPr>
              <a:t>	public </a:t>
            </a:r>
            <a:r>
              <a:rPr lang="en-US" sz="2000" b="1" dirty="0" err="1">
                <a:latin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getPrice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n-US" sz="2000" b="1" dirty="0">
                <a:latin typeface="Consolas" pitchFamily="49" charset="0"/>
              </a:rPr>
              <a:t> { return _price; }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</a:rPr>
              <a:t>	public void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setPrice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(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price ) </a:t>
            </a:r>
            <a:r>
              <a:rPr lang="en-US" sz="2000" b="1" dirty="0">
                <a:latin typeface="Consolas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</a:rPr>
              <a:t>		 _price = price;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</a:rPr>
              <a:t>	}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}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7265" y="1974574"/>
            <a:ext cx="2551176" cy="13990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</a:rPr>
              <a:t>A Share bean has two </a:t>
            </a:r>
            <a:r>
              <a:rPr lang="en-US" sz="1600" b="1" dirty="0" smtClean="0">
                <a:latin typeface="Consolas" pitchFamily="49" charset="0"/>
              </a:rPr>
              <a:t>properties</a:t>
            </a:r>
            <a:r>
              <a:rPr lang="en-US" sz="1600" dirty="0" smtClean="0">
                <a:latin typeface="Consolas" pitchFamily="49" charset="0"/>
              </a:rPr>
              <a:t> called </a:t>
            </a:r>
            <a:r>
              <a:rPr lang="en-US" sz="1600" b="1" dirty="0" err="1" smtClean="0">
                <a:latin typeface="Consolas" pitchFamily="49" charset="0"/>
              </a:rPr>
              <a:t>stockSymbol</a:t>
            </a:r>
            <a:r>
              <a:rPr lang="en-US" sz="1600" b="1" dirty="0" smtClean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and </a:t>
            </a:r>
            <a:r>
              <a:rPr lang="en-US" sz="1600" b="1" dirty="0" smtClean="0">
                <a:latin typeface="Consolas" pitchFamily="49" charset="0"/>
              </a:rPr>
              <a:t>price</a:t>
            </a:r>
            <a:r>
              <a:rPr lang="en-US" sz="1600" dirty="0" smtClean="0">
                <a:latin typeface="Consolas" pitchFamily="49" charset="0"/>
              </a:rPr>
              <a:t>.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Tags – EL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A set of </a:t>
            </a:r>
            <a:r>
              <a:rPr lang="en-US" b="1" dirty="0"/>
              <a:t>implicit objects </a:t>
            </a:r>
            <a:r>
              <a:rPr lang="en-US" dirty="0"/>
              <a:t>are provided as a starting point: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Four attribute maps: </a:t>
            </a:r>
          </a:p>
          <a:p>
            <a:pPr lvl="1"/>
            <a:r>
              <a:rPr lang="en-US" b="1" dirty="0" err="1"/>
              <a:t>applicationScope</a:t>
            </a:r>
            <a:endParaRPr lang="en-US" b="1" dirty="0"/>
          </a:p>
          <a:p>
            <a:pPr lvl="1"/>
            <a:r>
              <a:rPr lang="en-US" b="1" dirty="0" err="1"/>
              <a:t>sessionScope</a:t>
            </a:r>
            <a:endParaRPr lang="en-US" b="1" dirty="0"/>
          </a:p>
          <a:p>
            <a:pPr lvl="1"/>
            <a:r>
              <a:rPr lang="en-US" b="1" dirty="0" err="1"/>
              <a:t>requestScope</a:t>
            </a:r>
            <a:endParaRPr lang="en-US" b="1" dirty="0"/>
          </a:p>
          <a:p>
            <a:pPr lvl="1"/>
            <a:r>
              <a:rPr lang="en-US" b="1" dirty="0" err="1"/>
              <a:t>pageScope</a:t>
            </a:r>
            <a:endParaRPr lang="en-US" b="1" dirty="0"/>
          </a:p>
          <a:p>
            <a:r>
              <a:rPr lang="en-US" dirty="0" err="1"/>
              <a:t>pageContext</a:t>
            </a:r>
            <a:r>
              <a:rPr lang="en-US" dirty="0"/>
              <a:t> provides access to session, context</a:t>
            </a:r>
          </a:p>
          <a:p>
            <a:r>
              <a:rPr lang="en-US" dirty="0"/>
              <a:t>Request parameter, header, and cookie information</a:t>
            </a:r>
          </a:p>
          <a:p>
            <a:r>
              <a:rPr lang="en-US" dirty="0"/>
              <a:t>Other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6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Tags – EL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Can use associative array notation or dot </a:t>
            </a:r>
            <a:r>
              <a:rPr lang="en-US" dirty="0" smtClean="0"/>
              <a:t>notation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Suppose an object of type Share is a request attribute stored with the key “</a:t>
            </a:r>
            <a:r>
              <a:rPr lang="en-US" dirty="0" err="1"/>
              <a:t>currentShare</a:t>
            </a:r>
            <a:r>
              <a:rPr lang="en-US" dirty="0"/>
              <a:t>”. We can fetch it with the following:</a:t>
            </a: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</a:pPr>
            <a:endParaRPr lang="en-US" sz="900" dirty="0"/>
          </a:p>
          <a:p>
            <a:pPr>
              <a:spcBef>
                <a:spcPts val="1200"/>
              </a:spcBef>
            </a:pPr>
            <a:endParaRPr lang="en-US" sz="900" dirty="0"/>
          </a:p>
          <a:p>
            <a:pPr marL="0" indent="0">
              <a:spcBef>
                <a:spcPts val="1200"/>
              </a:spcBef>
              <a:buNone/>
            </a:pPr>
            <a:endParaRPr lang="en-US" sz="900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We can go further in and get the value of the share price: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91358" y="3667228"/>
            <a:ext cx="940928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onsolas" pitchFamily="49" charset="0"/>
              </a:rPr>
              <a:t>${ </a:t>
            </a:r>
            <a:r>
              <a:rPr lang="en-US" sz="2000" dirty="0" err="1">
                <a:latin typeface="Consolas" pitchFamily="49" charset="0"/>
              </a:rPr>
              <a:t>requestScope</a:t>
            </a:r>
            <a:r>
              <a:rPr lang="en-US" sz="2000" dirty="0">
                <a:latin typeface="Consolas" pitchFamily="49" charset="0"/>
              </a:rPr>
              <a:t>[“</a:t>
            </a:r>
            <a:r>
              <a:rPr lang="en-US" sz="2000" dirty="0" err="1">
                <a:latin typeface="Consolas" pitchFamily="49" charset="0"/>
              </a:rPr>
              <a:t>currentShare</a:t>
            </a:r>
            <a:r>
              <a:rPr lang="en-US" sz="2000" dirty="0">
                <a:latin typeface="Consolas" pitchFamily="49" charset="0"/>
              </a:rPr>
              <a:t>”] }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9156" y="4264502"/>
            <a:ext cx="940928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onsolas" pitchFamily="49" charset="0"/>
              </a:rPr>
              <a:t>${ </a:t>
            </a:r>
            <a:r>
              <a:rPr lang="en-US" sz="2000" dirty="0" err="1">
                <a:latin typeface="Consolas" pitchFamily="49" charset="0"/>
              </a:rPr>
              <a:t>requestScope.currentShare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1358" y="5428579"/>
            <a:ext cx="940928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onsolas" pitchFamily="49" charset="0"/>
              </a:rPr>
              <a:t>${ </a:t>
            </a:r>
            <a:r>
              <a:rPr lang="en-US" sz="2000" dirty="0" err="1">
                <a:latin typeface="Consolas" pitchFamily="49" charset="0"/>
              </a:rPr>
              <a:t>requestScope.currentShare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1358" y="5970082"/>
            <a:ext cx="940928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onsolas" pitchFamily="49" charset="0"/>
              </a:rPr>
              <a:t>${ </a:t>
            </a:r>
            <a:r>
              <a:rPr lang="en-US" sz="2000" dirty="0" err="1">
                <a:latin typeface="Consolas" pitchFamily="49" charset="0"/>
              </a:rPr>
              <a:t>requestScope.currentShare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4 – Expression Language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Step 1 – Servlet</a:t>
            </a:r>
            <a:endParaRPr lang="en-GB" sz="2000" dirty="0"/>
          </a:p>
          <a:p>
            <a:pPr lvl="1"/>
            <a:r>
              <a:rPr lang="en-US" sz="1600" dirty="0"/>
              <a:t>Create a User object with a long chain of dependencies.</a:t>
            </a:r>
          </a:p>
          <a:p>
            <a:pPr lvl="2"/>
            <a:r>
              <a:rPr lang="en-US" sz="1400" dirty="0"/>
              <a:t>ex. A User HAS-A Portfolio, a Portfolio HAS-A Broker and a List of Stocks, a Broker HAS-A String name.</a:t>
            </a:r>
          </a:p>
          <a:p>
            <a:pPr lvl="1"/>
            <a:r>
              <a:rPr lang="en-US" sz="1600" dirty="0"/>
              <a:t>Set this User object as a request attribute forwarded to the JSP</a:t>
            </a:r>
            <a:br>
              <a:rPr lang="en-US" sz="1600" dirty="0"/>
            </a:br>
            <a:endParaRPr lang="en-US" dirty="0"/>
          </a:p>
          <a:p>
            <a:r>
              <a:rPr lang="en-US" sz="2000" dirty="0"/>
              <a:t>Step 2 – JSP</a:t>
            </a:r>
          </a:p>
          <a:p>
            <a:pPr lvl="1"/>
            <a:r>
              <a:rPr lang="en-US" sz="1600" dirty="0"/>
              <a:t>Access various User data using EL (associative array, dot notation, and various combinations of the two)</a:t>
            </a:r>
          </a:p>
          <a:p>
            <a:pPr lvl="1"/>
            <a:r>
              <a:rPr lang="en-US" sz="1600" dirty="0"/>
              <a:t>Replace all Expression tags on the JSP with EL.</a:t>
            </a:r>
            <a:br>
              <a:rPr lang="en-US" sz="1600" dirty="0"/>
            </a:br>
            <a:endParaRPr lang="en-US" sz="2000" b="1" u="sng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>Goals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rgbClr val="0070C0"/>
                </a:solidFill>
              </a:rPr>
              <a:t>Use Expression Language to access all data in a JSP.</a:t>
            </a:r>
            <a:endParaRPr lang="en-US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694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1888054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JSPs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63408" y="3072386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JSP Scripting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9" y="70372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425671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Language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5342974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JSP Standard Tag Library (JSTL)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1888054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JSPs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63408" y="3072386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JSP Scripting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9" y="703722"/>
            <a:ext cx="9949542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425671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Language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5342974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JSP Standard Tag Library (JSTL)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Tag Libraries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A tag library is a collection of customised tags that represent calls to Java methods. </a:t>
            </a:r>
            <a:br>
              <a:rPr lang="en-GB" dirty="0"/>
            </a:b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To make use of a tag in a tag library, the </a:t>
            </a:r>
            <a:r>
              <a:rPr lang="en-GB" dirty="0" err="1"/>
              <a:t>taglib</a:t>
            </a:r>
            <a:r>
              <a:rPr lang="en-GB" dirty="0"/>
              <a:t> directive is needed: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sz="1600" b="1" dirty="0" err="1"/>
              <a:t>uri</a:t>
            </a:r>
            <a:r>
              <a:rPr lang="en-GB" sz="1600" dirty="0"/>
              <a:t> denotes an identifier for the TLD (tag library descriptor)</a:t>
            </a:r>
          </a:p>
          <a:p>
            <a:pPr marL="457200" lvl="1" indent="0">
              <a:buNone/>
            </a:pPr>
            <a:r>
              <a:rPr lang="en-GB" sz="1600" b="1" dirty="0"/>
              <a:t>prefix</a:t>
            </a:r>
            <a:r>
              <a:rPr lang="en-GB" sz="1600" dirty="0"/>
              <a:t> denotes the prefix you will use for tags from this tag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1358" y="3813787"/>
            <a:ext cx="940928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Consolas" pitchFamily="49" charset="0"/>
              </a:rPr>
              <a:t>&lt;%@ </a:t>
            </a:r>
            <a:r>
              <a:rPr lang="en-GB" sz="2000" dirty="0" err="1">
                <a:latin typeface="Consolas" pitchFamily="49" charset="0"/>
              </a:rPr>
              <a:t>taglib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uri</a:t>
            </a:r>
            <a:r>
              <a:rPr lang="en-GB" sz="2000" dirty="0">
                <a:latin typeface="Consolas" pitchFamily="49" charset="0"/>
              </a:rPr>
              <a:t>=“/</a:t>
            </a:r>
            <a:r>
              <a:rPr lang="en-GB" sz="2000" dirty="0" err="1">
                <a:latin typeface="Consolas" pitchFamily="49" charset="0"/>
              </a:rPr>
              <a:t>mytaglib.tld</a:t>
            </a:r>
            <a:r>
              <a:rPr lang="en-GB" sz="2000" dirty="0">
                <a:latin typeface="Consolas" pitchFamily="49" charset="0"/>
              </a:rPr>
              <a:t>” prefix=”</a:t>
            </a:r>
            <a:r>
              <a:rPr lang="en-GB" sz="2000" dirty="0" err="1">
                <a:latin typeface="Consolas" pitchFamily="49" charset="0"/>
              </a:rPr>
              <a:t>mtl</a:t>
            </a:r>
            <a:r>
              <a:rPr lang="en-GB" sz="2000" dirty="0">
                <a:latin typeface="Consolas" pitchFamily="49" charset="0"/>
              </a:rPr>
              <a:t>” </a:t>
            </a:r>
            <a:r>
              <a:rPr lang="en-GB" sz="2000" dirty="0" smtClean="0">
                <a:latin typeface="Consolas" pitchFamily="49" charset="0"/>
              </a:rPr>
              <a:t>%&gt;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Tag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A </a:t>
            </a:r>
            <a:r>
              <a:rPr lang="en-GB" b="1" dirty="0"/>
              <a:t>tag handler</a:t>
            </a:r>
            <a:r>
              <a:rPr lang="en-GB" dirty="0"/>
              <a:t> is a Java class that is responsible for handling calls.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When the JSP is translated, the presence of the above tag will invoke a method of the tag handler</a:t>
            </a:r>
          </a:p>
          <a:p>
            <a:pPr lvl="1"/>
            <a:r>
              <a:rPr lang="en-US" sz="1600" dirty="0"/>
              <a:t>Tag attribute and body data will be passed to the method </a:t>
            </a:r>
            <a:endParaRPr lang="en-GB" sz="1600" dirty="0"/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91358" y="2763202"/>
            <a:ext cx="940928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Consolas" pitchFamily="49" charset="0"/>
              </a:rPr>
              <a:t>&lt;!-- Sample tag without body </a:t>
            </a:r>
            <a:r>
              <a:rPr lang="en-GB" sz="2000" dirty="0">
                <a:latin typeface="Consolas" pitchFamily="49" charset="0"/>
                <a:sym typeface="Wingdings" pitchFamily="2" charset="2"/>
              </a:rPr>
              <a:t>--&gt;</a:t>
            </a:r>
            <a:endParaRPr lang="en-GB" sz="2000" dirty="0">
              <a:latin typeface="Consolas" pitchFamily="49" charset="0"/>
            </a:endParaRPr>
          </a:p>
          <a:p>
            <a:pPr algn="ctr"/>
            <a:r>
              <a:rPr lang="en-GB" sz="2000" dirty="0">
                <a:latin typeface="Consolas" pitchFamily="49" charset="0"/>
              </a:rPr>
              <a:t>&lt;</a:t>
            </a:r>
            <a:r>
              <a:rPr lang="en-GB" sz="2000" dirty="0" err="1">
                <a:latin typeface="Consolas" pitchFamily="49" charset="0"/>
              </a:rPr>
              <a:t>mtl:tagname</a:t>
            </a:r>
            <a:r>
              <a:rPr lang="en-GB" sz="2000" dirty="0">
                <a:latin typeface="Consolas" pitchFamily="49" charset="0"/>
              </a:rPr>
              <a:t> attribute1=“value</a:t>
            </a:r>
            <a:r>
              <a:rPr lang="en-GB" sz="2000" dirty="0" smtClean="0">
                <a:latin typeface="Consolas" pitchFamily="49" charset="0"/>
              </a:rPr>
              <a:t>”/&gt;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1358" y="4647122"/>
            <a:ext cx="940928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&lt;!-- Sample tag with body </a:t>
            </a:r>
            <a:r>
              <a:rPr lang="en-GB" sz="2000" dirty="0">
                <a:latin typeface="Consolas" pitchFamily="49" charset="0"/>
                <a:sym typeface="Wingdings" pitchFamily="2" charset="2"/>
              </a:rPr>
              <a:t>--&gt;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&lt;</a:t>
            </a:r>
            <a:r>
              <a:rPr lang="en-GB" sz="2000" dirty="0" err="1">
                <a:latin typeface="Consolas" pitchFamily="49" charset="0"/>
              </a:rPr>
              <a:t>mtl:tagname</a:t>
            </a:r>
            <a:r>
              <a:rPr lang="en-GB" sz="2000" dirty="0">
                <a:latin typeface="Consolas" pitchFamily="49" charset="0"/>
              </a:rPr>
              <a:t> attribute1=“value” attribute2=“value”&gt;</a:t>
            </a:r>
          </a:p>
          <a:p>
            <a:r>
              <a:rPr lang="en-GB" sz="2000" dirty="0">
                <a:latin typeface="Consolas" pitchFamily="49" charset="0"/>
              </a:rPr>
              <a:t>	body content</a:t>
            </a:r>
          </a:p>
          <a:p>
            <a:r>
              <a:rPr lang="en-GB" sz="2000" dirty="0">
                <a:latin typeface="Consolas" pitchFamily="49" charset="0"/>
              </a:rPr>
              <a:t>&lt;/</a:t>
            </a:r>
            <a:r>
              <a:rPr lang="en-GB" sz="2000" dirty="0" err="1">
                <a:latin typeface="Consolas" pitchFamily="49" charset="0"/>
              </a:rPr>
              <a:t>mtl:tagname</a:t>
            </a:r>
            <a:r>
              <a:rPr lang="en-GB" sz="2000" dirty="0" smtClean="0">
                <a:latin typeface="Consolas" pitchFamily="49" charset="0"/>
              </a:rPr>
              <a:t>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JSTL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JSTL is a standard tag library included with Java EE</a:t>
            </a:r>
            <a:br>
              <a:rPr lang="en-GB" dirty="0"/>
            </a:b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It allows us to represent flow control mechanisms with XML-style tags instead of JSP Scripting, and eliminates the need for Java code in JSPs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95526" y="4414686"/>
            <a:ext cx="7600949" cy="374571"/>
          </a:xfrm>
          <a:prstGeom prst="roundRect">
            <a:avLst/>
          </a:prstGeom>
          <a:solidFill>
            <a:srgbClr val="009FE3"/>
          </a:solidFill>
          <a:ln w="38100" cmpd="sng">
            <a:solidFill>
              <a:srgbClr val="009FE3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might we want to remove Java from our JSPs?</a:t>
            </a:r>
          </a:p>
        </p:txBody>
      </p:sp>
    </p:spTree>
    <p:extLst>
      <p:ext uri="{BB962C8B-B14F-4D97-AF65-F5344CB8AC3E}">
        <p14:creationId xmlns:p14="http://schemas.microsoft.com/office/powerpoint/2010/main" val="18756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Why?</a:t>
            </a:r>
          </a:p>
          <a:p>
            <a:pPr lvl="1"/>
            <a:r>
              <a:rPr lang="en-GB" dirty="0"/>
              <a:t>Improves readability (for both humans and computers)</a:t>
            </a:r>
          </a:p>
          <a:p>
            <a:pPr lvl="1"/>
            <a:r>
              <a:rPr lang="en-US" dirty="0"/>
              <a:t>No messy </a:t>
            </a:r>
            <a:r>
              <a:rPr lang="en-US" dirty="0" err="1"/>
              <a:t>scriptlet</a:t>
            </a:r>
            <a:r>
              <a:rPr lang="en-US" dirty="0"/>
              <a:t> tags mixed with HTML content</a:t>
            </a:r>
            <a:endParaRPr lang="en-GB" dirty="0"/>
          </a:p>
          <a:p>
            <a:pPr lvl="1"/>
            <a:r>
              <a:rPr lang="en-GB" dirty="0"/>
              <a:t>Front-end developers can code JSPs without needing to know Java</a:t>
            </a:r>
            <a:endParaRPr lang="en-US" dirty="0"/>
          </a:p>
          <a:p>
            <a:pPr lvl="1"/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JSTL is declared with a “c” prefix.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The following </a:t>
            </a:r>
            <a:r>
              <a:rPr lang="en-US" dirty="0" err="1"/>
              <a:t>taglib</a:t>
            </a:r>
            <a:r>
              <a:rPr lang="en-US" dirty="0"/>
              <a:t> directive is needed to use JSTL on a JSP</a:t>
            </a:r>
            <a:r>
              <a:rPr lang="en-US" dirty="0" smtClean="0"/>
              <a:t>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91358" y="5409127"/>
            <a:ext cx="940928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&lt;%@ </a:t>
            </a:r>
            <a:r>
              <a:rPr lang="en-US" sz="2000" dirty="0" err="1">
                <a:latin typeface="Consolas" pitchFamily="49" charset="0"/>
              </a:rPr>
              <a:t>taglib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uri</a:t>
            </a:r>
            <a:r>
              <a:rPr lang="en-US" sz="2000" dirty="0">
                <a:latin typeface="Consolas" pitchFamily="49" charset="0"/>
              </a:rPr>
              <a:t>=“http://java.sun.com/</a:t>
            </a:r>
            <a:r>
              <a:rPr lang="en-US" sz="2000" dirty="0" err="1">
                <a:latin typeface="Consolas" pitchFamily="49" charset="0"/>
              </a:rPr>
              <a:t>jsp</a:t>
            </a:r>
            <a:r>
              <a:rPr lang="en-US" sz="2000" dirty="0">
                <a:latin typeface="Consolas" pitchFamily="49" charset="0"/>
              </a:rPr>
              <a:t>/</a:t>
            </a:r>
            <a:r>
              <a:rPr lang="en-US" sz="2000" dirty="0" err="1">
                <a:latin typeface="Consolas" pitchFamily="49" charset="0"/>
              </a:rPr>
              <a:t>jstl</a:t>
            </a:r>
            <a:r>
              <a:rPr lang="en-US" sz="2000" dirty="0">
                <a:latin typeface="Consolas" pitchFamily="49" charset="0"/>
              </a:rPr>
              <a:t>/core” prefix=“c” %&gt;</a:t>
            </a:r>
          </a:p>
        </p:txBody>
      </p:sp>
    </p:spTree>
    <p:extLst>
      <p:ext uri="{BB962C8B-B14F-4D97-AF65-F5344CB8AC3E}">
        <p14:creationId xmlns:p14="http://schemas.microsoft.com/office/powerpoint/2010/main" val="37772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JSTL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031132"/>
            <a:ext cx="11003136" cy="52410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Scripting  vs. JSTL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500" y="1556978"/>
            <a:ext cx="566443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onsolas" pitchFamily="49" charset="0"/>
              </a:rPr>
              <a:t>&lt;%= “hello world” %&gt;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00" y="2215218"/>
            <a:ext cx="5664437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&lt;% if (2 == 2) { %&gt;</a:t>
            </a:r>
          </a:p>
          <a:p>
            <a:r>
              <a:rPr lang="en-US" sz="2000" dirty="0">
                <a:latin typeface="Consolas" pitchFamily="49" charset="0"/>
              </a:rPr>
              <a:t>          The result is true</a:t>
            </a:r>
          </a:p>
          <a:p>
            <a:r>
              <a:rPr lang="en-US" sz="2000" dirty="0">
                <a:latin typeface="Consolas" pitchFamily="49" charset="0"/>
              </a:rPr>
              <a:t>&lt;% } %&gt;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2324" y="3301471"/>
            <a:ext cx="614254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</a:rPr>
              <a:t>c:choose</a:t>
            </a:r>
            <a:r>
              <a:rPr lang="en-US" sz="2000" dirty="0">
                <a:latin typeface="Consolas" pitchFamily="49" charset="0"/>
              </a:rPr>
              <a:t>&gt;</a:t>
            </a:r>
          </a:p>
          <a:p>
            <a:r>
              <a:rPr lang="en-US" sz="2000" dirty="0">
                <a:latin typeface="Consolas" pitchFamily="49" charset="0"/>
              </a:rPr>
              <a:t>    &lt;</a:t>
            </a:r>
            <a:r>
              <a:rPr lang="en-US" sz="2000" dirty="0" err="1">
                <a:latin typeface="Consolas" pitchFamily="49" charset="0"/>
              </a:rPr>
              <a:t>c:when</a:t>
            </a:r>
            <a:r>
              <a:rPr lang="en-US" sz="2000" dirty="0">
                <a:latin typeface="Consolas" pitchFamily="49" charset="0"/>
              </a:rPr>
              <a:t> test='${</a:t>
            </a:r>
            <a:r>
              <a:rPr lang="en-US" sz="2000" dirty="0" err="1">
                <a:latin typeface="Consolas" pitchFamily="49" charset="0"/>
              </a:rPr>
              <a:t>param.value</a:t>
            </a:r>
            <a:r>
              <a:rPr lang="en-US" sz="2000" dirty="0">
                <a:latin typeface="Consolas" pitchFamily="49" charset="0"/>
              </a:rPr>
              <a:t>&lt;10}'&gt;</a:t>
            </a:r>
          </a:p>
          <a:p>
            <a:r>
              <a:rPr lang="en-US" sz="2000" dirty="0">
                <a:latin typeface="Consolas" pitchFamily="49" charset="0"/>
              </a:rPr>
              <a:t>          Your input is less than 10</a:t>
            </a:r>
          </a:p>
          <a:p>
            <a:r>
              <a:rPr lang="en-US" sz="2000" dirty="0">
                <a:latin typeface="Consolas" pitchFamily="49" charset="0"/>
              </a:rPr>
              <a:t>    &lt;/</a:t>
            </a:r>
            <a:r>
              <a:rPr lang="en-US" sz="2000" dirty="0" err="1">
                <a:latin typeface="Consolas" pitchFamily="49" charset="0"/>
              </a:rPr>
              <a:t>c:when</a:t>
            </a:r>
            <a:r>
              <a:rPr lang="en-US" sz="2000" dirty="0">
                <a:latin typeface="Consolas" pitchFamily="49" charset="0"/>
              </a:rPr>
              <a:t>&gt;</a:t>
            </a:r>
          </a:p>
          <a:p>
            <a:r>
              <a:rPr lang="en-US" sz="2000" dirty="0">
                <a:latin typeface="Consolas" pitchFamily="49" charset="0"/>
              </a:rPr>
              <a:t>    &lt;</a:t>
            </a:r>
            <a:r>
              <a:rPr lang="en-US" sz="2000" dirty="0" err="1">
                <a:latin typeface="Consolas" pitchFamily="49" charset="0"/>
              </a:rPr>
              <a:t>c:otherwise</a:t>
            </a:r>
            <a:r>
              <a:rPr lang="en-US" sz="2000" dirty="0">
                <a:latin typeface="Consolas" pitchFamily="49" charset="0"/>
              </a:rPr>
              <a:t>&gt;</a:t>
            </a:r>
          </a:p>
          <a:p>
            <a:r>
              <a:rPr lang="en-US" sz="2000" dirty="0">
                <a:latin typeface="Consolas" pitchFamily="49" charset="0"/>
              </a:rPr>
              <a:t>          Your input is greater than 10</a:t>
            </a:r>
          </a:p>
          <a:p>
            <a:r>
              <a:rPr lang="en-US" sz="2000" dirty="0">
                <a:latin typeface="Consolas" pitchFamily="49" charset="0"/>
              </a:rPr>
              <a:t>    &lt;/</a:t>
            </a:r>
            <a:r>
              <a:rPr lang="en-US" sz="2000" dirty="0" err="1">
                <a:latin typeface="Consolas" pitchFamily="49" charset="0"/>
              </a:rPr>
              <a:t>c:otherwise</a:t>
            </a:r>
            <a:r>
              <a:rPr lang="en-US" sz="2000" dirty="0">
                <a:latin typeface="Consolas" pitchFamily="49" charset="0"/>
              </a:rPr>
              <a:t>&gt;</a:t>
            </a:r>
          </a:p>
          <a:p>
            <a:r>
              <a:rPr lang="en-US" sz="2000" dirty="0">
                <a:latin typeface="Consolas" pitchFamily="49" charset="0"/>
              </a:rPr>
              <a:t>&lt;/</a:t>
            </a:r>
            <a:r>
              <a:rPr lang="en-US" sz="2000" dirty="0" err="1">
                <a:latin typeface="Consolas" pitchFamily="49" charset="0"/>
              </a:rPr>
              <a:t>c:choose</a:t>
            </a:r>
            <a:r>
              <a:rPr lang="en-US" sz="2000" dirty="0">
                <a:latin typeface="Consolas" pitchFamily="49" charset="0"/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992324" y="2189274"/>
            <a:ext cx="614254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</a:rPr>
              <a:t>c:if</a:t>
            </a:r>
            <a:r>
              <a:rPr lang="en-US" sz="2000" dirty="0">
                <a:latin typeface="Consolas" pitchFamily="49" charset="0"/>
              </a:rPr>
              <a:t> test='${“2” == “2”}'&gt;</a:t>
            </a:r>
          </a:p>
          <a:p>
            <a:r>
              <a:rPr lang="en-US" sz="2000" dirty="0">
                <a:latin typeface="Consolas" pitchFamily="49" charset="0"/>
              </a:rPr>
              <a:t>         The result is true</a:t>
            </a:r>
          </a:p>
          <a:p>
            <a:r>
              <a:rPr lang="en-US" sz="2000" dirty="0">
                <a:latin typeface="Consolas" pitchFamily="49" charset="0"/>
              </a:rPr>
              <a:t>&lt;/</a:t>
            </a:r>
            <a:r>
              <a:rPr lang="en-US" sz="2000" dirty="0" err="1">
                <a:latin typeface="Consolas" pitchFamily="49" charset="0"/>
              </a:rPr>
              <a:t>c:if</a:t>
            </a:r>
            <a:r>
              <a:rPr lang="en-US" sz="2000" dirty="0">
                <a:latin typeface="Consolas" pitchFamily="49" charset="0"/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2324" y="1563466"/>
            <a:ext cx="61425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</a:rPr>
              <a:t>c:out</a:t>
            </a:r>
            <a:r>
              <a:rPr lang="en-US" sz="2000" dirty="0">
                <a:latin typeface="Consolas" pitchFamily="49" charset="0"/>
              </a:rPr>
              <a:t> value =“hello world”/&gt;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00" y="3583572"/>
            <a:ext cx="566443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&lt;% if (</a:t>
            </a:r>
            <a:r>
              <a:rPr lang="en-US" sz="2000" dirty="0" err="1">
                <a:latin typeface="Consolas" pitchFamily="49" charset="0"/>
              </a:rPr>
              <a:t>Integer.valueOf</a:t>
            </a:r>
            <a:r>
              <a:rPr lang="en-US" sz="2000" dirty="0">
                <a:latin typeface="Consolas" pitchFamily="49" charset="0"/>
              </a:rPr>
              <a:t>                (</a:t>
            </a:r>
            <a:r>
              <a:rPr lang="en-US" sz="2000" dirty="0" err="1">
                <a:latin typeface="Consolas" pitchFamily="49" charset="0"/>
              </a:rPr>
              <a:t>request.getParameter</a:t>
            </a:r>
            <a:r>
              <a:rPr lang="en-US" sz="2000" dirty="0">
                <a:latin typeface="Consolas" pitchFamily="49" charset="0"/>
              </a:rPr>
              <a:t>("value")) &lt; 10 ) { %&gt;</a:t>
            </a:r>
          </a:p>
          <a:p>
            <a:r>
              <a:rPr lang="en-GB" sz="2000" dirty="0">
                <a:latin typeface="Consolas" pitchFamily="49" charset="0"/>
              </a:rPr>
              <a:t>        Your input is less than 10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&lt;% } else { %&gt;</a:t>
            </a:r>
          </a:p>
          <a:p>
            <a:r>
              <a:rPr lang="en-GB" sz="2000" dirty="0">
                <a:latin typeface="Consolas" pitchFamily="49" charset="0"/>
              </a:rPr>
              <a:t>        Your input is greater than 10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&lt;% } %&gt; </a:t>
            </a:r>
          </a:p>
        </p:txBody>
      </p:sp>
    </p:spTree>
    <p:extLst>
      <p:ext uri="{BB962C8B-B14F-4D97-AF65-F5344CB8AC3E}">
        <p14:creationId xmlns:p14="http://schemas.microsoft.com/office/powerpoint/2010/main" val="41210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5 – Using JSTL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Step 1 – Maven pom.xml</a:t>
            </a:r>
            <a:endParaRPr lang="en-GB" sz="2000" dirty="0"/>
          </a:p>
          <a:p>
            <a:pPr lvl="1"/>
            <a:r>
              <a:rPr lang="en-US" sz="1600" dirty="0"/>
              <a:t>Add a dependency on JSTL.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Step 2 – JSP</a:t>
            </a:r>
          </a:p>
          <a:p>
            <a:pPr lvl="1"/>
            <a:r>
              <a:rPr lang="en-US" sz="1600" dirty="0"/>
              <a:t>Add the </a:t>
            </a:r>
            <a:r>
              <a:rPr lang="en-US" sz="1600" dirty="0" err="1"/>
              <a:t>taglib</a:t>
            </a:r>
            <a:r>
              <a:rPr lang="en-US" sz="1600" dirty="0"/>
              <a:t> directive for JSTL.</a:t>
            </a:r>
          </a:p>
          <a:p>
            <a:pPr lvl="1"/>
            <a:r>
              <a:rPr lang="en-US" sz="1600" dirty="0"/>
              <a:t>Convert all </a:t>
            </a:r>
            <a:r>
              <a:rPr lang="en-US" sz="1600" dirty="0" err="1"/>
              <a:t>scriptlet</a:t>
            </a:r>
            <a:r>
              <a:rPr lang="en-US" sz="1600" dirty="0"/>
              <a:t> logic on the page to JSTL.</a:t>
            </a:r>
            <a:br>
              <a:rPr lang="en-US" sz="1600" dirty="0"/>
            </a:br>
            <a:endParaRPr lang="en-US" sz="1600" dirty="0"/>
          </a:p>
          <a:p>
            <a:pPr lvl="1"/>
            <a:endParaRPr lang="en-US" sz="1600" b="1" u="sng" dirty="0">
              <a:solidFill>
                <a:srgbClr val="0070C0"/>
              </a:solidFill>
            </a:endParaRPr>
          </a:p>
          <a:p>
            <a:pPr lvl="1"/>
            <a:endParaRPr lang="en-US" sz="1600" b="1" u="sng" dirty="0">
              <a:solidFill>
                <a:srgbClr val="0070C0"/>
              </a:solidFill>
            </a:endParaRPr>
          </a:p>
          <a:p>
            <a:pPr lvl="1"/>
            <a:endParaRPr lang="en-US" sz="2000" b="1" u="sng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>Goals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rgbClr val="0070C0"/>
                </a:solidFill>
              </a:rPr>
              <a:t>Use JSTL with EL to replace all Java on a JSP.</a:t>
            </a:r>
            <a:endParaRPr lang="en-US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811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What is a JSP?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What are the lifecycle steps of a JSP?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List 3 JSP tags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List 3 types of scopes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How do you set values of variables with the request scope?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71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Outcomes 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should be able to: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1150" y="1700808"/>
            <a:ext cx="9628789" cy="2118529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Attributes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Java </a:t>
            </a:r>
            <a:r>
              <a:rPr lang="en-GB" dirty="0" err="1">
                <a:latin typeface="Arial"/>
                <a:cs typeface="Arial"/>
              </a:rPr>
              <a:t>ServerPages</a:t>
            </a:r>
            <a:r>
              <a:rPr lang="en-GB" dirty="0">
                <a:latin typeface="Arial"/>
                <a:cs typeface="Arial"/>
              </a:rPr>
              <a:t> (JSP)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JSP Scripting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Expression Language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Custom Tags and JSTL</a:t>
            </a:r>
          </a:p>
        </p:txBody>
      </p:sp>
    </p:spTree>
    <p:extLst>
      <p:ext uri="{BB962C8B-B14F-4D97-AF65-F5344CB8AC3E}">
        <p14:creationId xmlns:p14="http://schemas.microsoft.com/office/powerpoint/2010/main" val="2997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498060"/>
            <a:ext cx="11003136" cy="477415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kumimoji="1" lang="en-GB" altLang="zh-TW" dirty="0"/>
          </a:p>
          <a:p>
            <a:pPr marL="0" indent="0">
              <a:buNone/>
            </a:pPr>
            <a:endParaRPr kumimoji="1" lang="en-GB" altLang="zh-TW" dirty="0"/>
          </a:p>
          <a:p>
            <a:r>
              <a:rPr kumimoji="1" lang="en-GB" altLang="zh-TW" dirty="0"/>
              <a:t>Some objects within the web app have attribute maps</a:t>
            </a:r>
            <a:r>
              <a:rPr kumimoji="1" lang="en-GB" altLang="zh-TW" dirty="0" smtClean="0"/>
              <a:t>:</a:t>
            </a:r>
            <a:endParaRPr kumimoji="1" lang="en-GB" altLang="zh-TW" dirty="0"/>
          </a:p>
          <a:p>
            <a:pPr lvl="1"/>
            <a:r>
              <a:rPr kumimoji="1" lang="en-GB" altLang="zh-TW" sz="1600" dirty="0"/>
              <a:t>We can add attributes to the </a:t>
            </a:r>
            <a:r>
              <a:rPr kumimoji="1" lang="en-GB" altLang="zh-TW" sz="1600" dirty="0" err="1"/>
              <a:t>HttpServletRequest</a:t>
            </a:r>
            <a:r>
              <a:rPr kumimoji="1" lang="en-GB" altLang="zh-TW" sz="1600" dirty="0"/>
              <a:t> object in a Servlet:</a:t>
            </a:r>
            <a:br>
              <a:rPr kumimoji="1" lang="en-GB" altLang="zh-TW" sz="1600" dirty="0"/>
            </a:br>
            <a:endParaRPr kumimoji="1" lang="en-GB" altLang="zh-TW" sz="1600" dirty="0"/>
          </a:p>
          <a:p>
            <a:pPr marL="0" indent="0">
              <a:buNone/>
            </a:pPr>
            <a:endParaRPr kumimoji="1" lang="en-GB" altLang="zh-TW" dirty="0"/>
          </a:p>
          <a:p>
            <a:pPr lvl="1"/>
            <a:endParaRPr kumimoji="1" lang="en-GB" altLang="zh-TW" sz="1600" dirty="0" smtClean="0"/>
          </a:p>
          <a:p>
            <a:pPr lvl="1"/>
            <a:r>
              <a:rPr kumimoji="1" lang="en-GB" altLang="zh-TW" sz="1600" dirty="0" smtClean="0"/>
              <a:t>…</a:t>
            </a:r>
            <a:r>
              <a:rPr kumimoji="1" lang="en-GB" altLang="zh-TW" sz="1600" dirty="0"/>
              <a:t>and retrieve them anywhere that can access that </a:t>
            </a:r>
            <a:r>
              <a:rPr kumimoji="1" lang="en-GB" altLang="zh-TW" sz="1600" dirty="0" err="1"/>
              <a:t>HttpServletRequest</a:t>
            </a:r>
            <a:r>
              <a:rPr kumimoji="1" lang="en-GB" altLang="zh-TW" sz="1600" dirty="0" smtClean="0"/>
              <a:t>:</a:t>
            </a:r>
            <a:endParaRPr kumimoji="1" lang="en-GB" altLang="zh-TW" dirty="0" smtClean="0"/>
          </a:p>
          <a:p>
            <a:pPr lvl="1"/>
            <a:endParaRPr kumimoji="1" lang="en-GB" altLang="zh-TW" i="1" u="sng" dirty="0"/>
          </a:p>
          <a:p>
            <a:pPr marL="0" indent="0" algn="ctr">
              <a:buNone/>
            </a:pPr>
            <a:endParaRPr kumimoji="1" lang="en-GB" altLang="zh-TW" sz="1600" i="1" u="sng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kumimoji="1" lang="en-GB" altLang="zh-TW" sz="1600" i="1" u="sng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kumimoji="1" lang="en-GB" altLang="zh-TW" sz="1600" i="1" u="sng" dirty="0" smtClean="0">
                <a:solidFill>
                  <a:srgbClr val="C00000"/>
                </a:solidFill>
              </a:rPr>
              <a:t>Caution</a:t>
            </a:r>
            <a:r>
              <a:rPr kumimoji="1" lang="en-GB" altLang="zh-TW" sz="1600" i="1" dirty="0">
                <a:solidFill>
                  <a:srgbClr val="C00000"/>
                </a:solidFill>
              </a:rPr>
              <a:t>: Do not confuse these with </a:t>
            </a:r>
            <a:r>
              <a:rPr kumimoji="1" lang="en-GB" altLang="zh-TW" sz="1600" b="1" i="1" dirty="0">
                <a:solidFill>
                  <a:srgbClr val="C00000"/>
                </a:solidFill>
              </a:rPr>
              <a:t>request parameters</a:t>
            </a:r>
            <a:r>
              <a:rPr kumimoji="1" lang="en-GB" altLang="zh-TW" sz="1600" i="1" dirty="0">
                <a:solidFill>
                  <a:srgbClr val="C00000"/>
                </a:solidFill>
              </a:rPr>
              <a:t>, </a:t>
            </a:r>
            <a:br>
              <a:rPr kumimoji="1" lang="en-GB" altLang="zh-TW" sz="1600" i="1" dirty="0">
                <a:solidFill>
                  <a:srgbClr val="C00000"/>
                </a:solidFill>
              </a:rPr>
            </a:br>
            <a:r>
              <a:rPr kumimoji="1" lang="en-GB" altLang="zh-TW" sz="1600" i="1" dirty="0">
                <a:solidFill>
                  <a:srgbClr val="C00000"/>
                </a:solidFill>
              </a:rPr>
              <a:t>which hold data sent by the client.</a:t>
            </a:r>
          </a:p>
          <a:p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306918" y="1696671"/>
            <a:ext cx="7578164" cy="647701"/>
          </a:xfrm>
          <a:prstGeom prst="roundRect">
            <a:avLst>
              <a:gd name="adj" fmla="val 10982"/>
            </a:avLst>
          </a:prstGeom>
          <a:solidFill>
            <a:srgbClr val="009FE3">
              <a:alpha val="71000"/>
            </a:srgbClr>
          </a:solidFill>
          <a:ln w="28575">
            <a:solidFill>
              <a:srgbClr val="009FE3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kumimoji="1" lang="en-GB" altLang="zh-TW" b="1" dirty="0">
                <a:solidFill>
                  <a:schemeClr val="bg1"/>
                </a:solidFill>
                <a:latin typeface="Arial" pitchFamily="34" charset="0"/>
              </a:rPr>
              <a:t>Attributes</a:t>
            </a:r>
            <a:r>
              <a:rPr kumimoji="1" lang="en-GB" altLang="zh-TW" dirty="0">
                <a:solidFill>
                  <a:schemeClr val="bg1"/>
                </a:solidFill>
                <a:latin typeface="Arial" pitchFamily="34" charset="0"/>
              </a:rPr>
              <a:t> are </a:t>
            </a:r>
            <a:r>
              <a:rPr kumimoji="1" lang="en-GB" altLang="zh-TW" dirty="0" smtClean="0">
                <a:solidFill>
                  <a:schemeClr val="bg1"/>
                </a:solidFill>
                <a:latin typeface="Arial" pitchFamily="34" charset="0"/>
              </a:rPr>
              <a:t>String-to-Object mappings used </a:t>
            </a:r>
            <a:r>
              <a:rPr kumimoji="1" lang="en-GB" altLang="zh-TW" dirty="0">
                <a:solidFill>
                  <a:schemeClr val="bg1"/>
                </a:solidFill>
                <a:latin typeface="Arial" pitchFamily="34" charset="0"/>
              </a:rPr>
              <a:t>to </a:t>
            </a:r>
            <a:endParaRPr kumimoji="1" lang="en-GB" altLang="zh-TW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0" indent="0" algn="ctr">
              <a:buNone/>
            </a:pPr>
            <a:r>
              <a:rPr kumimoji="1" lang="en-GB" altLang="zh-TW" dirty="0">
                <a:solidFill>
                  <a:schemeClr val="bg1"/>
                </a:solidFill>
                <a:latin typeface="Arial" pitchFamily="34" charset="0"/>
              </a:rPr>
              <a:t>s</a:t>
            </a:r>
            <a:r>
              <a:rPr kumimoji="1" lang="en-GB" altLang="zh-TW" dirty="0" smtClean="0">
                <a:solidFill>
                  <a:schemeClr val="bg1"/>
                </a:solidFill>
                <a:latin typeface="Arial" pitchFamily="34" charset="0"/>
              </a:rPr>
              <a:t>hare data between </a:t>
            </a:r>
            <a:r>
              <a:rPr kumimoji="1" lang="en-GB" altLang="zh-TW" dirty="0">
                <a:solidFill>
                  <a:schemeClr val="bg1"/>
                </a:solidFill>
                <a:latin typeface="Arial" pitchFamily="34" charset="0"/>
              </a:rPr>
              <a:t>web app components.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017" y="3459696"/>
            <a:ext cx="10972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None/>
            </a:pPr>
            <a:r>
              <a:rPr lang="en-GB" sz="2000" b="1" kern="0" dirty="0" err="1">
                <a:latin typeface="Consolas" pitchFamily="49" charset="0"/>
                <a:cs typeface="Consolas" panose="020B0609020204030204" pitchFamily="49" charset="0"/>
              </a:rPr>
              <a:t>request.setAttribute</a:t>
            </a:r>
            <a:r>
              <a:rPr lang="en-GB" sz="2000" b="1" kern="0" dirty="0">
                <a:latin typeface="Consolas" pitchFamily="49" charset="0"/>
                <a:cs typeface="Consolas" panose="020B0609020204030204" pitchFamily="49" charset="0"/>
              </a:rPr>
              <a:t>(“</a:t>
            </a:r>
            <a:r>
              <a:rPr lang="en-GB" sz="2000" b="1" kern="0" dirty="0" err="1">
                <a:latin typeface="Consolas" pitchFamily="49" charset="0"/>
                <a:cs typeface="Consolas" panose="020B0609020204030204" pitchFamily="49" charset="0"/>
              </a:rPr>
              <a:t>currentGuest</a:t>
            </a:r>
            <a:r>
              <a:rPr lang="en-GB" sz="2000" b="1" kern="0" dirty="0">
                <a:latin typeface="Consolas" pitchFamily="49" charset="0"/>
                <a:cs typeface="Consolas" panose="020B0609020204030204" pitchFamily="49" charset="0"/>
              </a:rPr>
              <a:t>”, </a:t>
            </a:r>
            <a:r>
              <a:rPr lang="en-GB" sz="2000" b="1" kern="0" dirty="0" err="1">
                <a:latin typeface="Consolas" pitchFamily="49" charset="0"/>
                <a:cs typeface="Consolas" panose="020B0609020204030204" pitchFamily="49" charset="0"/>
              </a:rPr>
              <a:t>UserManager.getUser</a:t>
            </a:r>
            <a:r>
              <a:rPr lang="en-GB" sz="2000" b="1" kern="0" dirty="0">
                <a:latin typeface="Consolas" pitchFamily="49" charset="0"/>
                <a:cs typeface="Consolas" panose="020B0609020204030204" pitchFamily="49" charset="0"/>
              </a:rPr>
              <a:t>(username</a:t>
            </a:r>
            <a:r>
              <a:rPr lang="en-GB" sz="2000" b="1" kern="0" dirty="0" smtClean="0">
                <a:latin typeface="Consolas" pitchFamily="49" charset="0"/>
                <a:cs typeface="Consolas" panose="020B0609020204030204" pitchFamily="49" charset="0"/>
              </a:rPr>
              <a:t>));</a:t>
            </a: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5026" y="4507040"/>
            <a:ext cx="862194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myUser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request.getAttribute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GB" sz="2000" b="1" kern="0" dirty="0" err="1">
                <a:latin typeface="Consolas" pitchFamily="49" charset="0"/>
                <a:cs typeface="Consolas" panose="020B0609020204030204" pitchFamily="49" charset="0"/>
              </a:rPr>
              <a:t>currentGuest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JSP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9FE3"/>
                </a:solidFill>
              </a:rPr>
              <a:t>Demo 1 – Setting and Retrieving an Attribute</a:t>
            </a:r>
          </a:p>
          <a:p>
            <a:endParaRPr lang="en-GB" dirty="0" smtClean="0"/>
          </a:p>
          <a:p>
            <a:r>
              <a:rPr lang="en-US" dirty="0" smtClean="0"/>
              <a:t>Step </a:t>
            </a:r>
            <a:r>
              <a:rPr lang="en-US" dirty="0"/>
              <a:t>1 – First Servlet</a:t>
            </a:r>
            <a:endParaRPr lang="en-GB" dirty="0"/>
          </a:p>
          <a:p>
            <a:pPr lvl="1"/>
            <a:r>
              <a:rPr lang="en-US" sz="1600" dirty="0"/>
              <a:t>Add a List object as a request attribute.</a:t>
            </a:r>
          </a:p>
          <a:p>
            <a:pPr marL="0" lvl="0" indent="0">
              <a:buNone/>
            </a:pPr>
            <a:endParaRPr lang="en-GB" sz="1400" dirty="0"/>
          </a:p>
          <a:p>
            <a:pPr lvl="0"/>
            <a:r>
              <a:rPr lang="en-US" dirty="0"/>
              <a:t>Step 2 – Second Servlet</a:t>
            </a:r>
          </a:p>
          <a:p>
            <a:pPr lvl="1"/>
            <a:r>
              <a:rPr lang="en-US" sz="1600" dirty="0"/>
              <a:t>Retrieve the List and print its contents to the console. </a:t>
            </a:r>
          </a:p>
          <a:p>
            <a:pPr lvl="1"/>
            <a:endParaRPr lang="en-US" sz="1400" dirty="0"/>
          </a:p>
          <a:p>
            <a:pPr marL="0" lvl="0" indent="0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/>
            </a:r>
            <a:br>
              <a:rPr lang="en-US" sz="2000" b="1" u="sng" dirty="0">
                <a:solidFill>
                  <a:srgbClr val="0070C0"/>
                </a:solidFill>
              </a:rPr>
            </a:br>
            <a:endParaRPr lang="en-US" sz="2000" b="1" u="sng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/>
            </a:r>
            <a:br>
              <a:rPr lang="en-US" sz="2000" b="1" u="sng" dirty="0">
                <a:solidFill>
                  <a:srgbClr val="0070C0"/>
                </a:solidFill>
              </a:rPr>
            </a:br>
            <a:r>
              <a:rPr lang="en-US" sz="2000" b="1" u="sng" dirty="0">
                <a:solidFill>
                  <a:srgbClr val="0070C0"/>
                </a:solidFill>
              </a:rPr>
              <a:t>Goals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rgbClr val="0070C0"/>
                </a:solidFill>
              </a:rPr>
              <a:t>Place an object into the request scope and access it across multiple servlets.</a:t>
            </a:r>
            <a:endParaRPr lang="en-US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0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1888054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JSPs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63408" y="3072386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JSP Scripting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9" y="70372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425671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Language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5342974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JSP Standard Tag Library (JSTL)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JavaServer</a:t>
            </a:r>
            <a:r>
              <a:rPr lang="en-GB" dirty="0"/>
              <a:t> Pages (JSP)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en-GB" altLang="zh-TW" dirty="0"/>
          </a:p>
          <a:p>
            <a:r>
              <a:rPr kumimoji="1" lang="en-GB" altLang="zh-TW" dirty="0" smtClean="0"/>
              <a:t>A </a:t>
            </a:r>
            <a:r>
              <a:rPr kumimoji="1" lang="en-GB" altLang="zh-TW" b="1" dirty="0"/>
              <a:t>JSP</a:t>
            </a:r>
            <a:r>
              <a:rPr kumimoji="1" lang="en-GB" altLang="zh-TW" dirty="0"/>
              <a:t> is another type of web app component</a:t>
            </a:r>
          </a:p>
          <a:p>
            <a:r>
              <a:rPr kumimoji="1" lang="en-GB" altLang="zh-TW" dirty="0"/>
              <a:t>Written as an HTML-based page with various types of embedded instructions for dynamic functionality:</a:t>
            </a:r>
          </a:p>
          <a:p>
            <a:pPr lvl="1"/>
            <a:r>
              <a:rPr kumimoji="1" lang="en-GB" altLang="zh-TW" sz="1600" dirty="0"/>
              <a:t>Plain Java code</a:t>
            </a:r>
          </a:p>
          <a:p>
            <a:pPr lvl="1"/>
            <a:r>
              <a:rPr kumimoji="1" lang="en-GB" altLang="zh-TW" sz="1600" dirty="0"/>
              <a:t>XML-style tags</a:t>
            </a:r>
          </a:p>
          <a:p>
            <a:pPr lvl="1"/>
            <a:r>
              <a:rPr kumimoji="1" lang="en-GB" altLang="zh-TW" sz="1600" dirty="0"/>
              <a:t>Expression Language (EL)</a:t>
            </a:r>
          </a:p>
          <a:p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313976" y="5126181"/>
            <a:ext cx="7578164" cy="647701"/>
          </a:xfrm>
          <a:prstGeom prst="roundRect">
            <a:avLst>
              <a:gd name="adj" fmla="val 10982"/>
            </a:avLst>
          </a:prstGeom>
          <a:solidFill>
            <a:srgbClr val="009FE3">
              <a:alpha val="71000"/>
            </a:srgbClr>
          </a:solidFill>
          <a:ln w="28575">
            <a:solidFill>
              <a:srgbClr val="009FE3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Arial" pitchFamily="34" charset="0"/>
              </a:rPr>
              <a:t>I</a:t>
            </a:r>
            <a:r>
              <a:rPr kumimoji="1" lang="en-US" altLang="zh-TW" dirty="0" smtClean="0">
                <a:solidFill>
                  <a:schemeClr val="bg1"/>
                </a:solidFill>
                <a:latin typeface="Arial" pitchFamily="34" charset="0"/>
              </a:rPr>
              <a:t>n </a:t>
            </a:r>
            <a:r>
              <a:rPr kumimoji="1" lang="en-US" altLang="zh-TW" dirty="0">
                <a:solidFill>
                  <a:schemeClr val="bg1"/>
                </a:solidFill>
                <a:latin typeface="Arial" pitchFamily="34" charset="0"/>
              </a:rPr>
              <a:t>a standard Java EE </a:t>
            </a:r>
            <a:r>
              <a:rPr kumimoji="1" lang="en-US" altLang="zh-TW" b="1" dirty="0">
                <a:solidFill>
                  <a:schemeClr val="bg1"/>
                </a:solidFill>
                <a:latin typeface="Arial" pitchFamily="34" charset="0"/>
              </a:rPr>
              <a:t>MVC</a:t>
            </a:r>
            <a:r>
              <a:rPr kumimoji="1" lang="en-US" altLang="zh-TW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  <a:latin typeface="Arial" pitchFamily="34" charset="0"/>
              </a:rPr>
              <a:t>application, Servlets </a:t>
            </a:r>
            <a:r>
              <a:rPr kumimoji="1" lang="en-US" altLang="zh-TW" dirty="0">
                <a:solidFill>
                  <a:schemeClr val="bg1"/>
                </a:solidFill>
                <a:latin typeface="Arial" pitchFamily="34" charset="0"/>
              </a:rPr>
              <a:t>are typically used as the </a:t>
            </a:r>
            <a:r>
              <a:rPr kumimoji="1" lang="en-US" altLang="zh-TW" b="1" dirty="0">
                <a:solidFill>
                  <a:schemeClr val="bg1"/>
                </a:solidFill>
                <a:latin typeface="Arial" pitchFamily="34" charset="0"/>
              </a:rPr>
              <a:t>Controller</a:t>
            </a:r>
            <a:r>
              <a:rPr kumimoji="1" lang="en-US" altLang="zh-TW" dirty="0">
                <a:solidFill>
                  <a:schemeClr val="bg1"/>
                </a:solidFill>
                <a:latin typeface="Arial" pitchFamily="34" charset="0"/>
              </a:rPr>
              <a:t>, and JSPs are used as the </a:t>
            </a:r>
            <a:r>
              <a:rPr kumimoji="1" lang="en-US" altLang="zh-TW" b="1" dirty="0" smtClean="0">
                <a:solidFill>
                  <a:schemeClr val="bg1"/>
                </a:solidFill>
                <a:latin typeface="Arial" pitchFamily="34" charset="0"/>
              </a:rPr>
              <a:t>View</a:t>
            </a:r>
            <a:r>
              <a:rPr kumimoji="1" lang="en-US" altLang="zh-TW" dirty="0" smtClean="0">
                <a:solidFill>
                  <a:schemeClr val="bg1"/>
                </a:solidFill>
                <a:latin typeface="Arial" pitchFamily="34" charset="0"/>
              </a:rPr>
              <a:t>.</a:t>
            </a:r>
            <a:endParaRPr kumimoji="1" lang="en-US" altLang="zh-TW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JavaServer</a:t>
            </a:r>
            <a:r>
              <a:rPr lang="en-GB" dirty="0"/>
              <a:t> Pages (</a:t>
            </a:r>
            <a:r>
              <a:rPr lang="en-GB" dirty="0" smtClean="0"/>
              <a:t>JSP)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00275" y="3381878"/>
            <a:ext cx="782955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&lt;html&gt;&lt;body&gt;</a:t>
            </a:r>
          </a:p>
          <a:p>
            <a:pPr lvl="1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 if(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request.getAttribute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 != null ) { %&gt;</a:t>
            </a:r>
          </a:p>
          <a:p>
            <a:pPr lvl="1"/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Welcome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&lt;%=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request.getParameter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(“username”) %&gt;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lvl="1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 } %&gt;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&lt;/body&gt;&lt;/html&gt;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Translation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A JSP is translated into a Java servlet at runtime: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_</a:t>
            </a:r>
            <a:r>
              <a:rPr lang="en-US" sz="1600" b="1" dirty="0" err="1"/>
              <a:t>jspService</a:t>
            </a:r>
            <a:r>
              <a:rPr lang="en-US" sz="1600" b="1" dirty="0"/>
              <a:t>()</a:t>
            </a:r>
            <a:r>
              <a:rPr lang="en-US" sz="1600" dirty="0"/>
              <a:t> method is generated, analogous to a servlet’s </a:t>
            </a:r>
            <a:r>
              <a:rPr lang="en-US" sz="1600" b="1" dirty="0"/>
              <a:t>service()</a:t>
            </a:r>
          </a:p>
          <a:p>
            <a:pPr lvl="1"/>
            <a:r>
              <a:rPr lang="en-US" sz="1600" dirty="0"/>
              <a:t>The dynamic parts of a JSP become Java code in </a:t>
            </a:r>
            <a:r>
              <a:rPr lang="en-US" sz="1600" b="1" dirty="0"/>
              <a:t>_</a:t>
            </a:r>
            <a:r>
              <a:rPr lang="en-US" sz="1600" b="1" dirty="0" err="1"/>
              <a:t>jspService</a:t>
            </a:r>
            <a:r>
              <a:rPr lang="en-US" sz="1600" b="1" dirty="0"/>
              <a:t>() </a:t>
            </a:r>
            <a:endParaRPr lang="en-US" sz="1600" dirty="0"/>
          </a:p>
          <a:p>
            <a:pPr lvl="1"/>
            <a:r>
              <a:rPr lang="en-US" sz="1600" dirty="0"/>
              <a:t>The HTML and plain text parts are printed to the response stream directly 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response.getWriter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/>
              <a:t>) in the body of</a:t>
            </a:r>
            <a:r>
              <a:rPr lang="en-US" sz="1600" b="1" dirty="0"/>
              <a:t> _</a:t>
            </a:r>
            <a:r>
              <a:rPr lang="en-US" sz="1600" b="1" dirty="0" err="1"/>
              <a:t>jspService</a:t>
            </a:r>
            <a:r>
              <a:rPr lang="en-US" sz="1600" b="1" dirty="0"/>
              <a:t>()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306918" y="1994439"/>
            <a:ext cx="7578164" cy="762001"/>
          </a:xfrm>
          <a:prstGeom prst="roundRect">
            <a:avLst>
              <a:gd name="adj" fmla="val 10982"/>
            </a:avLst>
          </a:prstGeom>
          <a:solidFill>
            <a:srgbClr val="009FE3">
              <a:alpha val="71000"/>
            </a:srgbClr>
          </a:solidFill>
          <a:ln w="28575">
            <a:solidFill>
              <a:srgbClr val="009FE3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JSPs are actually </a:t>
            </a:r>
            <a:r>
              <a:rPr lang="en-US" b="1" dirty="0" smtClean="0">
                <a:solidFill>
                  <a:schemeClr val="bg1"/>
                </a:solidFill>
              </a:rPr>
              <a:t>Servlets </a:t>
            </a:r>
            <a:r>
              <a:rPr lang="en-US" b="1" dirty="0">
                <a:solidFill>
                  <a:schemeClr val="bg1"/>
                </a:solidFill>
              </a:rPr>
              <a:t>with a different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code representation!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J2 - Java Web</Modul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721EE0-E474-40F7-A69C-6187CF5411D3}"/>
</file>

<file path=customXml/itemProps2.xml><?xml version="1.0" encoding="utf-8"?>
<ds:datastoreItem xmlns:ds="http://schemas.openxmlformats.org/officeDocument/2006/customXml" ds:itemID="{67DE1E78-43C8-491B-A155-1CEE6C63C108}"/>
</file>

<file path=customXml/itemProps3.xml><?xml version="1.0" encoding="utf-8"?>
<ds:datastoreItem xmlns:ds="http://schemas.openxmlformats.org/officeDocument/2006/customXml" ds:itemID="{1B990D4E-216B-4223-82E4-A152CD1EE9F2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202</TotalTime>
  <Words>1382</Words>
  <Application>Microsoft Office PowerPoint</Application>
  <PresentationFormat>Widescreen</PresentationFormat>
  <Paragraphs>349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ＭＳ Ｐゴシック</vt:lpstr>
      <vt:lpstr>Arial</vt:lpstr>
      <vt:lpstr>Arial Black</vt:lpstr>
      <vt:lpstr>Calibri</vt:lpstr>
      <vt:lpstr>Calibri Light</vt:lpstr>
      <vt:lpstr>Consolas</vt:lpstr>
      <vt:lpstr>新細明體</vt:lpstr>
      <vt:lpstr>Wingdings</vt:lpstr>
      <vt:lpstr>ヒラギノ角ゴ Pro W3</vt:lpstr>
      <vt:lpstr>FDM PowerPoint Theme Template</vt:lpstr>
      <vt:lpstr>Java</vt:lpstr>
      <vt:lpstr>PowerPoint Presentation</vt:lpstr>
      <vt:lpstr>PowerPoint Presentation</vt:lpstr>
      <vt:lpstr>Attributes</vt:lpstr>
      <vt:lpstr>JSP </vt:lpstr>
      <vt:lpstr>PowerPoint Presentation</vt:lpstr>
      <vt:lpstr>JavaServer Pages (JSP)</vt:lpstr>
      <vt:lpstr>JavaServer Pages (JSP)</vt:lpstr>
      <vt:lpstr>JSP Translation </vt:lpstr>
      <vt:lpstr>JSP Translation </vt:lpstr>
      <vt:lpstr>JSP Lifecycle</vt:lpstr>
      <vt:lpstr>JSP Elements </vt:lpstr>
      <vt:lpstr>MVC</vt:lpstr>
      <vt:lpstr>MVC</vt:lpstr>
      <vt:lpstr>Demo 2 – Basic JSP</vt:lpstr>
      <vt:lpstr>PowerPoint Presentation</vt:lpstr>
      <vt:lpstr>JSP Scripting </vt:lpstr>
      <vt:lpstr>JSP Tags – Scriptlets</vt:lpstr>
      <vt:lpstr>JSP Tags – Expressions </vt:lpstr>
      <vt:lpstr>JSP Tags – Declarations </vt:lpstr>
      <vt:lpstr>JSP Tags – Directives </vt:lpstr>
      <vt:lpstr>Demo 3 – JSP Scripting </vt:lpstr>
      <vt:lpstr>PowerPoint Presentation</vt:lpstr>
      <vt:lpstr>JSP Tags – EL </vt:lpstr>
      <vt:lpstr>JavaBean Example </vt:lpstr>
      <vt:lpstr>JSP Tags – EL </vt:lpstr>
      <vt:lpstr>JSP Tags – EL </vt:lpstr>
      <vt:lpstr>Demo 4 – Expression Language </vt:lpstr>
      <vt:lpstr>PowerPoint Presentation</vt:lpstr>
      <vt:lpstr>Custom Tag Libraries </vt:lpstr>
      <vt:lpstr>Custom Tag Libraries</vt:lpstr>
      <vt:lpstr>JSTL </vt:lpstr>
      <vt:lpstr>JSTL</vt:lpstr>
      <vt:lpstr>JSTL </vt:lpstr>
      <vt:lpstr>Demo 5 – Using JSTL 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05-Java-Enterprise-JSP</dc:title>
  <dc:creator>Donatien Kabwe</dc:creator>
  <cp:lastModifiedBy>Craig Dolan</cp:lastModifiedBy>
  <cp:revision>35</cp:revision>
  <dcterms:created xsi:type="dcterms:W3CDTF">2018-10-30T11:41:52Z</dcterms:created>
  <dcterms:modified xsi:type="dcterms:W3CDTF">2019-11-01T14:01:45Z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</Properties>
</file>