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36"/>
  </p:notesMasterIdLst>
  <p:sldIdLst>
    <p:sldId id="263" r:id="rId5"/>
    <p:sldId id="258" r:id="rId6"/>
    <p:sldId id="294" r:id="rId7"/>
    <p:sldId id="26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268" r:id="rId33"/>
    <p:sldId id="269" r:id="rId34"/>
    <p:sldId id="37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aig Dolan" initials="CD" lastIdx="5" clrIdx="0">
    <p:extLst/>
  </p:cmAuthor>
  <p:cmAuthor id="2" name="Scotty Boutin" initials="SB" lastIdx="21" clrIdx="1">
    <p:extLst/>
  </p:cmAuthor>
  <p:cmAuthor id="3" name="Billy McCarthy" initials="BM" lastIdx="12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5B1"/>
    <a:srgbClr val="E8E8E8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FEF462-CFE0-AA8E-B74C-E74A034C0C73}" v="29" dt="2019-02-07T04:43:31.589"/>
    <p1510:client id="{D243ECEC-374C-CC1B-C0F3-2056D219157F}" v="37" dt="2019-02-07T14:18:30.592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38" autoAdjust="0"/>
  </p:normalViewPr>
  <p:slideViewPr>
    <p:cSldViewPr snapToGrid="0">
      <p:cViewPr varScale="1">
        <p:scale>
          <a:sx n="82" d="100"/>
          <a:sy n="82" d="100"/>
        </p:scale>
        <p:origin x="86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D61D-B51A-4146-A61C-5D1D31D73CFD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7F7-481D-4FBB-872B-CAD62DA8C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2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ppengine/docs/java/config/webx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the various web.xml Deployment Descriptor elements:</a:t>
            </a:r>
            <a:endParaRPr lang="en-GB" dirty="0" smtClean="0"/>
          </a:p>
          <a:p>
            <a:r>
              <a:rPr lang="en-GB" dirty="0" smtClean="0"/>
              <a:t>http://docs.oracle.com/cd/E13222_01/wls/docs81/webapp/web_xml.html</a:t>
            </a:r>
          </a:p>
        </p:txBody>
      </p:sp>
    </p:spTree>
    <p:extLst>
      <p:ext uri="{BB962C8B-B14F-4D97-AF65-F5344CB8AC3E}">
        <p14:creationId xmlns:p14="http://schemas.microsoft.com/office/powerpoint/2010/main" val="269856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Servlet name – known to </a:t>
            </a:r>
            <a:r>
              <a:rPr lang="en-US" sz="1200" dirty="0" err="1" smtClean="0"/>
              <a:t>deployer</a:t>
            </a:r>
            <a:endParaRPr lang="en-US" sz="1200" dirty="0" smtClean="0"/>
          </a:p>
          <a:p>
            <a:r>
              <a:rPr lang="en-US" sz="1200" dirty="0" err="1" smtClean="0"/>
              <a:t>com.fdmgroup.MyServlet</a:t>
            </a:r>
            <a:r>
              <a:rPr lang="en-US" sz="1200" dirty="0" smtClean="0"/>
              <a:t> – known to developer</a:t>
            </a:r>
          </a:p>
          <a:p>
            <a:r>
              <a:rPr lang="en-US" sz="1200" dirty="0" smtClean="0"/>
              <a:t>/location– public URL pattern, known to all clients</a:t>
            </a:r>
          </a:p>
          <a:p>
            <a:endParaRPr lang="en-US" sz="1200" dirty="0" smtClean="0"/>
          </a:p>
          <a:p>
            <a:r>
              <a:rPr lang="en-US" sz="1200" dirty="0" smtClean="0"/>
              <a:t>Multiple URLs can be mapped onto a Servlet.</a:t>
            </a:r>
          </a:p>
          <a:p>
            <a:endParaRPr lang="en-US" sz="1200" dirty="0" smtClean="0"/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Servlet mapping information: “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rPr>
              <a:t>defines mappings between URL paths and the servlets that handle requests with those paths. The web server uses this configuration to identify the servlet to handle a given request and call the class method that corresponds to the request method (e.g. the </a:t>
            </a:r>
            <a:r>
              <a:rPr lang="en-GB" dirty="0" err="1" smtClean="0"/>
              <a:t>doGet</a:t>
            </a:r>
            <a:r>
              <a:rPr lang="en-GB" dirty="0" smtClean="0"/>
              <a:t>()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rPr>
              <a:t> method for HTTP GET requests).” </a:t>
            </a:r>
            <a:r>
              <a:rPr lang="en-GB" dirty="0" smtClean="0">
                <a:hlinkClick r:id="rId3"/>
              </a:rPr>
              <a:t>https://developers.google.com/appengine/docs/java/config/webxml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  <a:cs typeface="+mn-cs"/>
            </a:endParaRPr>
          </a:p>
          <a:p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726928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898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2662734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856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334254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12899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55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402732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2142975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719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we want to print to the response from this Servlet </a:t>
            </a:r>
            <a:r>
              <a:rPr lang="en-US" i="1" dirty="0" smtClean="0"/>
              <a:t>and</a:t>
            </a:r>
            <a:r>
              <a:rPr lang="en-US" dirty="0" smtClean="0"/>
              <a:t> another component, we can use the </a:t>
            </a:r>
            <a:r>
              <a:rPr lang="en-US" b="1" dirty="0" smtClean="0"/>
              <a:t>include()</a:t>
            </a:r>
            <a:r>
              <a:rPr lang="en-US" dirty="0" smtClean="0"/>
              <a:t> method instead.</a:t>
            </a:r>
            <a:r>
              <a:rPr lang="en-US" baseline="0" dirty="0" smtClean="0"/>
              <a:t> However, this is not very useful if the response is an HTML file.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6720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3402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72679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42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738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5372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Apache Tomcat and Apache HTTP Server are</a:t>
            </a:r>
            <a:r>
              <a:rPr lang="en-US" baseline="0" dirty="0" smtClean="0"/>
              <a:t> </a:t>
            </a:r>
            <a:r>
              <a:rPr lang="en-US" dirty="0" smtClean="0"/>
              <a:t>open</a:t>
            </a:r>
            <a:r>
              <a:rPr lang="en-US" baseline="0" dirty="0" smtClean="0"/>
              <a:t> source and very widely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82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2150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Servlets don’t have a main method so the web container is in charge of running these application. 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7617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621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815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0108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init</a:t>
            </a:r>
            <a:r>
              <a:rPr lang="en-US" dirty="0" smtClean="0"/>
              <a:t>() – you</a:t>
            </a:r>
            <a:r>
              <a:rPr lang="en-US" baseline="0" dirty="0" smtClean="0"/>
              <a:t> could put initialization code into your servlet’s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() method. 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 getting a database connection.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38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8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322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94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5" r:id="rId33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8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0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8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9.xml"/><Relationship Id="rId6" Type="http://schemas.openxmlformats.org/officeDocument/2006/relationships/image" Target="../media/image2.wmf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0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2.xml"/><Relationship Id="rId6" Type="http://schemas.openxmlformats.org/officeDocument/2006/relationships/image" Target="../media/image2.wmf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5.xml"/><Relationship Id="rId6" Type="http://schemas.openxmlformats.org/officeDocument/2006/relationships/image" Target="../media/image2.wmf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Java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/>
                </a:solidFill>
                <a:latin typeface="Arial"/>
                <a:cs typeface="Arial"/>
              </a:rPr>
              <a:t>Java EE Web – Servlets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47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199" y="1280483"/>
            <a:ext cx="11449272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TW" sz="2000" dirty="0">
                <a:latin typeface="Arial" pitchFamily="34" charset="0"/>
              </a:rPr>
              <a:t>Our servlets will extend abstract class </a:t>
            </a:r>
            <a:r>
              <a:rPr kumimoji="1" lang="en-GB" altLang="zh-TW" sz="2000" b="1" dirty="0" err="1">
                <a:latin typeface="Arial" pitchFamily="34" charset="0"/>
              </a:rPr>
              <a:t>HttpServlet</a:t>
            </a:r>
            <a:r>
              <a:rPr kumimoji="1" lang="en-GB" altLang="zh-TW" sz="2000" dirty="0">
                <a:latin typeface="Arial" pitchFamily="34" charset="0"/>
              </a:rPr>
              <a:t> (from the Java EE API</a:t>
            </a:r>
            <a:r>
              <a:rPr kumimoji="1" lang="en-GB" altLang="zh-TW" sz="2000" dirty="0" smtClean="0">
                <a:latin typeface="Arial" pitchFamily="34" charset="0"/>
              </a:rPr>
              <a:t>)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HttpServlet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GenericServlet</a:t>
            </a:r>
            <a:endParaRPr kumimoji="1" lang="en-GB" sz="2000" dirty="0">
              <a:latin typeface="Arial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kumimoji="1" lang="en-SG" altLang="zh-TW" dirty="0">
              <a:latin typeface="Arial" pitchFamily="34" charset="0"/>
            </a:endParaRPr>
          </a:p>
          <a:p>
            <a:r>
              <a:rPr kumimoji="1" lang="en-GB" altLang="zh-TW" sz="2000" dirty="0">
                <a:latin typeface="Arial" pitchFamily="34" charset="0"/>
              </a:rPr>
              <a:t>The container calls its </a:t>
            </a:r>
            <a:r>
              <a:rPr kumimoji="1" lang="en-GB" altLang="zh-TW" sz="2000" i="1" dirty="0">
                <a:latin typeface="Arial" pitchFamily="34" charset="0"/>
              </a:rPr>
              <a:t>service() </a:t>
            </a:r>
            <a:r>
              <a:rPr kumimoji="1" lang="en-GB" altLang="zh-TW" sz="2000" dirty="0">
                <a:latin typeface="Arial" pitchFamily="34" charset="0"/>
              </a:rPr>
              <a:t>method to handle each </a:t>
            </a:r>
            <a:r>
              <a:rPr kumimoji="1" lang="en-GB" altLang="zh-TW" sz="2000" dirty="0" smtClean="0">
                <a:latin typeface="Arial" pitchFamily="34" charset="0"/>
              </a:rPr>
              <a:t>request</a:t>
            </a:r>
          </a:p>
          <a:p>
            <a:endParaRPr kumimoji="1" lang="en-SG" altLang="zh-TW" dirty="0" smtClean="0">
              <a:latin typeface="Arial" pitchFamily="34" charset="0"/>
            </a:endParaRPr>
          </a:p>
          <a:p>
            <a:r>
              <a:rPr kumimoji="1" lang="en-GB" altLang="zh-TW" sz="2000" i="1" dirty="0">
                <a:latin typeface="Arial" pitchFamily="34" charset="0"/>
              </a:rPr>
              <a:t>service() </a:t>
            </a:r>
            <a:r>
              <a:rPr kumimoji="1" lang="en-GB" altLang="zh-TW" sz="2000" dirty="0">
                <a:latin typeface="Arial" pitchFamily="34" charset="0"/>
              </a:rPr>
              <a:t>calls the corresponding </a:t>
            </a:r>
            <a:r>
              <a:rPr kumimoji="1" lang="en-GB" altLang="zh-TW" sz="2000" dirty="0" err="1">
                <a:latin typeface="Arial" pitchFamily="34" charset="0"/>
              </a:rPr>
              <a:t>HttpServlet</a:t>
            </a:r>
            <a:r>
              <a:rPr kumimoji="1" lang="en-GB" altLang="zh-TW" sz="2000" dirty="0">
                <a:latin typeface="Arial" pitchFamily="34" charset="0"/>
              </a:rPr>
              <a:t> </a:t>
            </a:r>
            <a:r>
              <a:rPr kumimoji="1" lang="en-GB" altLang="zh-TW" sz="2000" dirty="0" smtClean="0">
                <a:latin typeface="Arial" pitchFamily="34" charset="0"/>
              </a:rPr>
              <a:t>method:</a:t>
            </a:r>
          </a:p>
          <a:p>
            <a:endParaRPr kumimoji="1" lang="en-SG" sz="2000" dirty="0">
              <a:latin typeface="Arial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SG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doGet</a:t>
            </a: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GB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doPost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kumimoji="1" lang="en-GB" sz="2000" dirty="0">
              <a:latin typeface="Arial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kumimoji="1" lang="en-SG" sz="2000" dirty="0" smtClean="0">
              <a:latin typeface="Arial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override service()!</a:t>
            </a:r>
            <a:endParaRPr lang="en-US" sz="20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SG" dirty="0" err="1" smtClean="0">
                <a:latin typeface="Arial Black" panose="020B0A04020102020204" pitchFamily="34" charset="0"/>
              </a:rPr>
              <a:t>HttpServlet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Right Brace 7"/>
          <p:cNvSpPr/>
          <p:nvPr/>
        </p:nvSpPr>
        <p:spPr bwMode="auto">
          <a:xfrm>
            <a:off x="2392045" y="4076165"/>
            <a:ext cx="465282" cy="1008112"/>
          </a:xfrm>
          <a:prstGeom prst="rightBrace">
            <a:avLst/>
          </a:prstGeom>
          <a:noFill/>
          <a:ln w="31750" cap="flat" cmpd="sng" algn="ctr">
            <a:solidFill>
              <a:schemeClr val="accent6">
                <a:lumMod val="75000"/>
                <a:alpha val="9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" charset="0"/>
              <a:ea typeface="ヒラギノ角ゴ Pro W3" pitchFamily="-1" charset="-128"/>
              <a:cs typeface="ヒラギノ角ゴ Pro W3" pitchFamily="-1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5892" y="4068614"/>
            <a:ext cx="3147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Override these to give your servlets functionality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1612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1199" y="1265126"/>
            <a:ext cx="114492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TW" sz="2000" dirty="0">
                <a:latin typeface="Arial" pitchFamily="34" charset="0"/>
              </a:rPr>
              <a:t>For each servlet, the web container will do the following</a:t>
            </a:r>
            <a:r>
              <a:rPr kumimoji="1" lang="en-GB" altLang="zh-TW" sz="2000" dirty="0" smtClean="0">
                <a:latin typeface="Arial" pitchFamily="34" charset="0"/>
              </a:rPr>
              <a:t>: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Load its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GB" dirty="0">
                <a:latin typeface="Arial" panose="020B0604020202020204" pitchFamily="34" charset="0"/>
                <a:cs typeface="Arial" panose="020B0604020202020204" pitchFamily="34" charset="0"/>
              </a:rPr>
              <a:t>Create an instance – only one for each servlet</a:t>
            </a:r>
            <a:r>
              <a:rPr kumimoji="1"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Can be done at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start up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Can be done when it is requested for the first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GB" dirty="0">
                <a:latin typeface="Arial" panose="020B0604020202020204" pitchFamily="34" charset="0"/>
                <a:cs typeface="Arial" panose="020B0604020202020204" pitchFamily="34" charset="0"/>
              </a:rPr>
              <a:t>Initialize by calling its </a:t>
            </a:r>
            <a:r>
              <a:rPr kumimoji="1"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kumimoji="1" lang="en-GB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kumimoji="1"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kumimoji="1"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GB" dirty="0">
                <a:latin typeface="Arial" panose="020B0604020202020204" pitchFamily="34" charset="0"/>
                <a:cs typeface="Arial" panose="020B0604020202020204" pitchFamily="34" charset="0"/>
              </a:rPr>
              <a:t>Call its </a:t>
            </a:r>
            <a:r>
              <a:rPr kumimoji="1" lang="en-GB" i="1" dirty="0">
                <a:latin typeface="Arial" panose="020B0604020202020204" pitchFamily="34" charset="0"/>
                <a:cs typeface="Arial" panose="020B0604020202020204" pitchFamily="34" charset="0"/>
              </a:rPr>
              <a:t>service() </a:t>
            </a:r>
            <a:r>
              <a:rPr kumimoji="1" lang="en-GB" dirty="0">
                <a:latin typeface="Arial" panose="020B0604020202020204" pitchFamily="34" charset="0"/>
                <a:cs typeface="Arial" panose="020B0604020202020204" pitchFamily="34" charset="0"/>
              </a:rPr>
              <a:t>method in a new thread for each request addressed to the </a:t>
            </a:r>
            <a:r>
              <a:rPr kumimoji="1"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servlet</a:t>
            </a:r>
            <a:endParaRPr kumimoji="1"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GB" dirty="0">
                <a:latin typeface="Arial" panose="020B0604020202020204" pitchFamily="34" charset="0"/>
                <a:cs typeface="Arial" panose="020B0604020202020204" pitchFamily="34" charset="0"/>
              </a:rPr>
              <a:t>Call its </a:t>
            </a:r>
            <a:r>
              <a:rPr kumimoji="1" lang="en-GB" i="1" dirty="0">
                <a:latin typeface="Arial" panose="020B0604020202020204" pitchFamily="34" charset="0"/>
                <a:cs typeface="Arial" panose="020B0604020202020204" pitchFamily="34" charset="0"/>
              </a:rPr>
              <a:t>destroy() </a:t>
            </a:r>
            <a:r>
              <a:rPr kumimoji="1" lang="en-GB" dirty="0">
                <a:latin typeface="Arial" panose="020B0604020202020204" pitchFamily="34" charset="0"/>
                <a:cs typeface="Arial" panose="020B0604020202020204" pitchFamily="34" charset="0"/>
              </a:rPr>
              <a:t>method (sometimes done to reclaim memory</a:t>
            </a:r>
            <a:r>
              <a:rPr kumimoji="1"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en-GB" sz="2000" dirty="0" smtClean="0">
              <a:latin typeface="Arial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kumimoji="1" lang="en-SG" altLang="zh-TW" dirty="0" smtClean="0">
              <a:latin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servlet object spends most of its life in the service()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kumimoji="1" lang="en-SG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SG" dirty="0" smtClean="0">
                <a:latin typeface="Arial Black" panose="020B0A04020102020204" pitchFamily="34" charset="0"/>
              </a:rPr>
              <a:t>Servlet Lifecycle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 rot="20626566">
            <a:off x="318589" y="1809874"/>
            <a:ext cx="972000" cy="33556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pitchFamily="-1" charset="0"/>
                <a:ea typeface="ヒラギノ角ゴ Pro W3" pitchFamily="-1" charset="-128"/>
                <a:cs typeface="ヒラギノ角ゴ Pro W3" pitchFamily="-1" charset="-128"/>
              </a:rPr>
              <a:t>startup</a:t>
            </a:r>
            <a:endParaRPr kumimoji="0" lang="en-GB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itchFamily="-1" charset="0"/>
              <a:ea typeface="ヒラギノ角ゴ Pro W3" pitchFamily="-1" charset="-128"/>
              <a:cs typeface="ヒラギノ角ゴ Pro W3" pitchFamily="-1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 rot="20626566">
            <a:off x="318588" y="3214829"/>
            <a:ext cx="972000" cy="475399"/>
          </a:xfrm>
          <a:prstGeom prst="roundRect">
            <a:avLst/>
          </a:prstGeom>
          <a:solidFill>
            <a:srgbClr val="CCFF99"/>
          </a:solidFill>
          <a:ln>
            <a:solidFill>
              <a:srgbClr val="09572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095721"/>
                </a:solidFill>
                <a:latin typeface="Arial" pitchFamily="-1" charset="0"/>
                <a:ea typeface="ヒラギノ角ゴ Pro W3" pitchFamily="-1" charset="-128"/>
                <a:cs typeface="ヒラギノ角ゴ Pro W3" pitchFamily="-1" charset="-128"/>
              </a:rPr>
              <a:t>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95721"/>
                </a:solidFill>
                <a:effectLst/>
                <a:latin typeface="Arial" pitchFamily="-1" charset="0"/>
                <a:ea typeface="ヒラギノ角ゴ Pro W3" pitchFamily="-1" charset="-128"/>
                <a:cs typeface="ヒラギノ角ゴ Pro W3" pitchFamily="-1" charset="-128"/>
              </a:rPr>
              <a:t>eady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95721"/>
                </a:solidFill>
                <a:effectLst/>
                <a:latin typeface="Arial" pitchFamily="-1" charset="0"/>
                <a:ea typeface="ヒラギノ角ゴ Pro W3" pitchFamily="-1" charset="-128"/>
                <a:cs typeface="ヒラギノ角ゴ Pro W3" pitchFamily="-1" charset="-128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95721"/>
                </a:solidFill>
                <a:effectLst/>
                <a:latin typeface="Arial" pitchFamily="-1" charset="0"/>
                <a:ea typeface="ヒラギノ角ゴ Pro W3" pitchFamily="-1" charset="-128"/>
                <a:cs typeface="ヒラギノ角ゴ Pro W3" pitchFamily="-1" charset="-128"/>
              </a:rPr>
              <a:t>to service</a:t>
            </a:r>
            <a:endParaRPr kumimoji="0" lang="en-GB" sz="1200" b="1" i="0" u="none" strike="noStrike" cap="none" normalizeH="0" baseline="0" dirty="0">
              <a:ln>
                <a:noFill/>
              </a:ln>
              <a:solidFill>
                <a:srgbClr val="095721"/>
              </a:solidFill>
              <a:effectLst/>
              <a:latin typeface="Arial" pitchFamily="-1" charset="0"/>
              <a:ea typeface="ヒラギノ角ゴ Pro W3" pitchFamily="-1" charset="-128"/>
              <a:cs typeface="ヒラギノ角ゴ Pro W3" pitchFamily="-1" charset="-128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 rot="20626566">
            <a:off x="336900" y="4196149"/>
            <a:ext cx="972000" cy="3443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accent2"/>
                </a:solidFill>
                <a:latin typeface="Arial" pitchFamily="-1" charset="0"/>
                <a:ea typeface="ヒラギノ角ゴ Pro W3" pitchFamily="-1" charset="-128"/>
                <a:cs typeface="ヒラギノ角ゴ Pro W3" pitchFamily="-1" charset="-128"/>
              </a:rPr>
              <a:t>shu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pitchFamily="-1" charset="0"/>
                <a:ea typeface="ヒラギノ角ゴ Pro W3" pitchFamily="-1" charset="-128"/>
                <a:cs typeface="ヒラギノ角ゴ Pro W3" pitchFamily="-1" charset="-128"/>
              </a:rPr>
              <a:t>tdown</a:t>
            </a:r>
            <a:endParaRPr kumimoji="0" lang="en-GB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itchFamily="-1" charset="0"/>
              <a:ea typeface="ヒラギノ角ゴ Pro W3" pitchFamily="-1" charset="-128"/>
              <a:cs typeface="ヒラギノ角ゴ Pro W3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90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4" y="3864382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4. </a:t>
            </a:r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Request Redirection and Forwarding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7" y="294813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3. </a:t>
            </a:r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Sending Information to the Server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7" y="115183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1</a:t>
            </a:r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. </a:t>
            </a:r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Web Containers and Web Servlets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7" y="204818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2 . </a:t>
            </a:r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The Deployment Descriptors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3" y="2040040"/>
            <a:ext cx="10544895" cy="717983"/>
          </a:xfrm>
          <a:prstGeom prst="rect">
            <a:avLst/>
          </a:prstGeom>
          <a:solidFill>
            <a:srgbClr val="2E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2. The Deployment Descriptors</a:t>
            </a:r>
            <a:endParaRPr lang="en-GB" sz="2400" b="1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SG" dirty="0"/>
              <a:t>Module </a:t>
            </a:r>
            <a:r>
              <a:rPr lang="en-SG" dirty="0" smtClean="0"/>
              <a:t>Objectives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10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199" y="1280483"/>
            <a:ext cx="11449272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TW" sz="2000" dirty="0">
                <a:latin typeface="Arial" pitchFamily="34" charset="0"/>
              </a:rPr>
              <a:t>A configuration file called the </a:t>
            </a:r>
            <a:r>
              <a:rPr kumimoji="1" lang="en-GB" altLang="zh-TW" sz="2000" b="1" dirty="0">
                <a:latin typeface="Arial" pitchFamily="34" charset="0"/>
              </a:rPr>
              <a:t>deployment descriptor (web.xml) </a:t>
            </a:r>
            <a:r>
              <a:rPr kumimoji="1" lang="en-GB" altLang="zh-TW" sz="2000" dirty="0">
                <a:latin typeface="Arial" pitchFamily="34" charset="0"/>
              </a:rPr>
              <a:t>specifies how the application is to be </a:t>
            </a:r>
            <a:r>
              <a:rPr kumimoji="1" lang="en-GB" altLang="zh-TW" sz="2000" dirty="0" smtClean="0">
                <a:latin typeface="Arial" pitchFamily="34" charset="0"/>
              </a:rPr>
              <a:t>deployed: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Servlet, Filter, and Listener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declarations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Which URLs are mapped to which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Servlets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SG" altLang="zh-TW" dirty="0"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kumimoji="1" lang="en-SG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SG" altLang="zh-TW" dirty="0">
                <a:latin typeface="Arial" panose="020B0604020202020204" pitchFamily="34" charset="0"/>
                <a:cs typeface="Arial" panose="020B0604020202020204" pitchFamily="34" charset="0"/>
              </a:rPr>
              <a:t>Login </a:t>
            </a:r>
            <a:r>
              <a:rPr kumimoji="1" lang="en-SG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kumimoji="1" lang="en-SG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kumimoji="1" lang="en-SG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GB" altLang="zh-TW" sz="2000" dirty="0">
                <a:latin typeface="Arial" pitchFamily="34" charset="0"/>
              </a:rPr>
              <a:t>The container deploys the application according to these </a:t>
            </a:r>
            <a:r>
              <a:rPr kumimoji="1" lang="en-GB" altLang="zh-TW" sz="2000" dirty="0" smtClean="0">
                <a:latin typeface="Arial" pitchFamily="34" charset="0"/>
              </a:rPr>
              <a:t>instructions.</a:t>
            </a:r>
            <a:r>
              <a:rPr kumimoji="1" lang="en-GB" altLang="zh-TW" sz="2000" dirty="0">
                <a:latin typeface="Arial" pitchFamily="34" charset="0"/>
              </a:rPr>
              <a:t/>
            </a:r>
            <a:br>
              <a:rPr kumimoji="1" lang="en-GB" altLang="zh-TW" sz="2000" dirty="0">
                <a:latin typeface="Arial" pitchFamily="34" charset="0"/>
              </a:rPr>
            </a:br>
            <a:endParaRPr kumimoji="1" lang="en-GB" altLang="zh-TW" sz="2000" dirty="0">
              <a:latin typeface="Arial" pitchFamily="34" charset="0"/>
            </a:endParaRPr>
          </a:p>
          <a:p>
            <a:r>
              <a:rPr kumimoji="1" lang="en-GB" altLang="zh-TW" sz="2000" dirty="0">
                <a:latin typeface="Arial" pitchFamily="34" charset="0"/>
              </a:rPr>
              <a:t>With Java EE 6, much of this information can be supplied via </a:t>
            </a:r>
            <a:r>
              <a:rPr kumimoji="1" lang="en-GB" altLang="zh-TW" sz="2000" dirty="0" smtClean="0">
                <a:latin typeface="Arial" pitchFamily="34" charset="0"/>
              </a:rPr>
              <a:t>annotations</a:t>
            </a:r>
            <a:endParaRPr kumimoji="1" lang="en-GB" altLang="zh-TW" sz="2000" dirty="0">
              <a:latin typeface="Arial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SG" dirty="0" smtClean="0">
                <a:latin typeface="Arial Black" panose="020B0A04020102020204" pitchFamily="34" charset="0"/>
              </a:rPr>
              <a:t>The Deployment Descriptor</a:t>
            </a:r>
            <a:endParaRPr lang="en-GB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6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7368" y="4524965"/>
            <a:ext cx="11449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latin typeface="Arial" pitchFamily="34" charset="0"/>
              </a:rPr>
              <a:t>&lt;servlet-name&gt;</a:t>
            </a:r>
            <a:r>
              <a:rPr kumimoji="1" lang="en-US" altLang="zh-TW" sz="2000" dirty="0">
                <a:latin typeface="Arial" pitchFamily="34" charset="0"/>
              </a:rPr>
              <a:t> is the deployment name, known to the </a:t>
            </a:r>
            <a:r>
              <a:rPr kumimoji="1" lang="en-US" altLang="zh-TW" sz="2000" dirty="0" err="1">
                <a:latin typeface="Arial" pitchFamily="34" charset="0"/>
              </a:rPr>
              <a:t>deployer</a:t>
            </a:r>
            <a:r>
              <a:rPr kumimoji="1" lang="en-US" altLang="zh-TW" sz="2000" dirty="0" smtClean="0">
                <a:latin typeface="Arial" pitchFamily="34" charset="0"/>
              </a:rPr>
              <a:t>.</a:t>
            </a:r>
          </a:p>
          <a:p>
            <a:endParaRPr kumimoji="1" lang="en-US" altLang="zh-TW" sz="2000" dirty="0">
              <a:latin typeface="Arial" pitchFamily="34" charset="0"/>
            </a:endParaRPr>
          </a:p>
          <a:p>
            <a:r>
              <a:rPr kumimoji="1" lang="en-US" altLang="zh-TW" sz="2000" b="1" dirty="0">
                <a:latin typeface="Arial" pitchFamily="34" charset="0"/>
              </a:rPr>
              <a:t>&lt;servlet-class&gt;  </a:t>
            </a:r>
            <a:r>
              <a:rPr kumimoji="1" lang="en-US" altLang="zh-TW" sz="2000" dirty="0">
                <a:latin typeface="Arial" pitchFamily="34" charset="0"/>
              </a:rPr>
              <a:t>is the class name, known to the developer</a:t>
            </a:r>
            <a:r>
              <a:rPr kumimoji="1" lang="en-US" altLang="zh-TW" sz="2000" dirty="0" smtClean="0">
                <a:latin typeface="Arial" pitchFamily="34" charset="0"/>
              </a:rPr>
              <a:t>.</a:t>
            </a:r>
          </a:p>
          <a:p>
            <a:endParaRPr kumimoji="1" lang="en-US" altLang="zh-TW" sz="2000" dirty="0">
              <a:latin typeface="Arial" pitchFamily="34" charset="0"/>
            </a:endParaRPr>
          </a:p>
          <a:p>
            <a:r>
              <a:rPr kumimoji="1" lang="en-US" altLang="zh-TW" sz="2000" b="1" dirty="0">
                <a:latin typeface="Arial" pitchFamily="34" charset="0"/>
              </a:rPr>
              <a:t>&lt;</a:t>
            </a:r>
            <a:r>
              <a:rPr kumimoji="1" lang="en-US" altLang="zh-TW" sz="2000" b="1" dirty="0" err="1">
                <a:latin typeface="Arial" pitchFamily="34" charset="0"/>
              </a:rPr>
              <a:t>url</a:t>
            </a:r>
            <a:r>
              <a:rPr kumimoji="1" lang="en-US" altLang="zh-TW" sz="2000" b="1" dirty="0">
                <a:latin typeface="Arial" pitchFamily="34" charset="0"/>
              </a:rPr>
              <a:t>-pattern&gt; </a:t>
            </a:r>
            <a:r>
              <a:rPr kumimoji="1" lang="en-US" altLang="zh-TW" sz="2000" dirty="0">
                <a:latin typeface="Arial" pitchFamily="34" charset="0"/>
              </a:rPr>
              <a:t>is the servlet’s URL, known to the public.</a:t>
            </a:r>
            <a:endParaRPr kumimoji="1" lang="en-US" altLang="zh-TW" sz="2000" dirty="0">
              <a:latin typeface="Arial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SG" dirty="0" smtClean="0">
                <a:latin typeface="Arial Black" panose="020B0A04020102020204" pitchFamily="34" charset="0"/>
              </a:rPr>
              <a:t>Mapping a Servlet to a URL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3885" y="1331132"/>
            <a:ext cx="9003323" cy="2860358"/>
          </a:xfrm>
          <a:prstGeom prst="roundRect">
            <a:avLst/>
          </a:prstGeom>
          <a:noFill/>
          <a:ln w="31750" cap="sq" cmpd="sng">
            <a:solidFill>
              <a:schemeClr val="accent1"/>
            </a:solidFill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t">
            <a:spAutoFit/>
          </a:bodyPr>
          <a:lstStyle/>
          <a:p>
            <a:r>
              <a:rPr lang="en-GB" b="1" dirty="0">
                <a:latin typeface="Consolas" pitchFamily="49" charset="0"/>
              </a:rPr>
              <a:t>&lt;servlet&gt;</a:t>
            </a:r>
          </a:p>
          <a:p>
            <a:r>
              <a:rPr lang="en-GB" b="1" dirty="0">
                <a:latin typeface="Consolas" pitchFamily="49" charset="0"/>
              </a:rPr>
              <a:t>  &lt;servlet-name&gt;</a:t>
            </a:r>
            <a:r>
              <a:rPr lang="en-GB" b="1" dirty="0">
                <a:solidFill>
                  <a:srgbClr val="0070C0"/>
                </a:solidFill>
                <a:latin typeface="Consolas" pitchFamily="49" charset="0"/>
              </a:rPr>
              <a:t>Servlet name</a:t>
            </a:r>
            <a:r>
              <a:rPr lang="en-GB" b="1" dirty="0">
                <a:latin typeface="Consolas" pitchFamily="49" charset="0"/>
              </a:rPr>
              <a:t>&lt;/servlet-name&gt;</a:t>
            </a:r>
          </a:p>
          <a:p>
            <a:r>
              <a:rPr lang="en-GB" b="1" dirty="0">
                <a:latin typeface="Consolas" pitchFamily="49" charset="0"/>
              </a:rPr>
              <a:t>  &lt;servlet-class&gt;</a:t>
            </a:r>
            <a:r>
              <a:rPr lang="en-GB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com.fdmgroup.MyServlet</a:t>
            </a:r>
            <a:r>
              <a:rPr lang="en-GB" b="1" dirty="0">
                <a:latin typeface="Consolas" pitchFamily="49" charset="0"/>
              </a:rPr>
              <a:t>&lt;/servlet-class&gt;</a:t>
            </a:r>
          </a:p>
          <a:p>
            <a:r>
              <a:rPr lang="en-GB" b="1" dirty="0">
                <a:latin typeface="Consolas" pitchFamily="49" charset="0"/>
              </a:rPr>
              <a:t>&lt;/servlet&gt;</a:t>
            </a:r>
          </a:p>
          <a:p>
            <a:endParaRPr lang="en-GB" b="1" dirty="0">
              <a:latin typeface="Consolas" pitchFamily="49" charset="0"/>
            </a:endParaRPr>
          </a:p>
          <a:p>
            <a:r>
              <a:rPr lang="en-GB" b="1" dirty="0">
                <a:latin typeface="Consolas" pitchFamily="49" charset="0"/>
              </a:rPr>
              <a:t>&lt;servlet-mapping&gt;</a:t>
            </a:r>
          </a:p>
          <a:p>
            <a:r>
              <a:rPr lang="en-GB" b="1" dirty="0">
                <a:latin typeface="Consolas" pitchFamily="49" charset="0"/>
              </a:rPr>
              <a:t>  &lt;servlet-name&gt;</a:t>
            </a:r>
            <a:r>
              <a:rPr lang="en-GB" b="1" dirty="0">
                <a:solidFill>
                  <a:srgbClr val="0070C0"/>
                </a:solidFill>
                <a:latin typeface="Consolas" pitchFamily="49" charset="0"/>
              </a:rPr>
              <a:t>Servlet name</a:t>
            </a:r>
            <a:r>
              <a:rPr lang="en-GB" b="1" dirty="0">
                <a:latin typeface="Consolas" pitchFamily="49" charset="0"/>
              </a:rPr>
              <a:t>&lt;/servlet-name&gt;</a:t>
            </a:r>
          </a:p>
          <a:p>
            <a:r>
              <a:rPr lang="en-GB" b="1" dirty="0">
                <a:latin typeface="Consolas" pitchFamily="49" charset="0"/>
              </a:rPr>
              <a:t>  &lt;</a:t>
            </a:r>
            <a:r>
              <a:rPr lang="en-GB" b="1" dirty="0" err="1">
                <a:latin typeface="Consolas" pitchFamily="49" charset="0"/>
              </a:rPr>
              <a:t>url</a:t>
            </a:r>
            <a:r>
              <a:rPr lang="en-GB" b="1" dirty="0">
                <a:latin typeface="Consolas" pitchFamily="49" charset="0"/>
              </a:rPr>
              <a:t>-pattern&gt;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/location</a:t>
            </a:r>
            <a:r>
              <a:rPr lang="en-GB" b="1" dirty="0">
                <a:latin typeface="Consolas" pitchFamily="49" charset="0"/>
              </a:rPr>
              <a:t>&lt;/</a:t>
            </a:r>
            <a:r>
              <a:rPr lang="en-GB" b="1" dirty="0" err="1">
                <a:latin typeface="Consolas" pitchFamily="49" charset="0"/>
              </a:rPr>
              <a:t>url</a:t>
            </a:r>
            <a:r>
              <a:rPr lang="en-GB" b="1" dirty="0">
                <a:latin typeface="Consolas" pitchFamily="49" charset="0"/>
              </a:rPr>
              <a:t>-pattern&gt;</a:t>
            </a:r>
          </a:p>
          <a:p>
            <a:r>
              <a:rPr lang="en-GB" b="1" dirty="0">
                <a:latin typeface="Consolas" pitchFamily="49" charset="0"/>
              </a:rPr>
              <a:t>&lt;/servlet-mapping&gt;</a:t>
            </a:r>
            <a:endParaRPr lang="en-GB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09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199" y="1280483"/>
            <a:ext cx="912098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TW" sz="2000" b="1" dirty="0">
                <a:solidFill>
                  <a:schemeClr val="accent1"/>
                </a:solidFill>
                <a:latin typeface="Arial" pitchFamily="34" charset="0"/>
              </a:rPr>
              <a:t>Demo </a:t>
            </a:r>
            <a:r>
              <a:rPr kumimoji="1" lang="en-GB" altLang="zh-TW" sz="2000" b="1" dirty="0" smtClean="0">
                <a:solidFill>
                  <a:schemeClr val="accent1"/>
                </a:solidFill>
                <a:latin typeface="Arial" pitchFamily="34" charset="0"/>
              </a:rPr>
              <a:t>2 </a:t>
            </a:r>
            <a:r>
              <a:rPr kumimoji="1" lang="en-GB" altLang="zh-TW" sz="2000" b="1" dirty="0">
                <a:solidFill>
                  <a:schemeClr val="accent1"/>
                </a:solidFill>
                <a:latin typeface="Arial" pitchFamily="34" charset="0"/>
              </a:rPr>
              <a:t>– </a:t>
            </a:r>
            <a:r>
              <a:rPr kumimoji="1" lang="en-GB" altLang="zh-TW" sz="2000" b="1" dirty="0" smtClean="0">
                <a:solidFill>
                  <a:schemeClr val="accent1"/>
                </a:solidFill>
                <a:latin typeface="Arial" pitchFamily="34" charset="0"/>
              </a:rPr>
              <a:t>Map a Servlet to a URL</a:t>
            </a:r>
          </a:p>
          <a:p>
            <a:endParaRPr kumimoji="1" lang="en-SG" altLang="zh-TW" sz="2000" dirty="0">
              <a:latin typeface="Arial" pitchFamily="34" charset="0"/>
            </a:endParaRPr>
          </a:p>
          <a:p>
            <a:r>
              <a:rPr kumimoji="1" lang="en-GB" altLang="zh-TW" sz="2000" dirty="0">
                <a:latin typeface="Arial" pitchFamily="34" charset="0"/>
              </a:rPr>
              <a:t>Step </a:t>
            </a:r>
            <a:r>
              <a:rPr kumimoji="1" lang="en-GB" altLang="zh-TW" sz="2000" dirty="0" smtClean="0">
                <a:latin typeface="Arial" pitchFamily="34" charset="0"/>
              </a:rPr>
              <a:t>1 </a:t>
            </a:r>
            <a:r>
              <a:rPr kumimoji="1" lang="en-GB" altLang="zh-TW" sz="2000" dirty="0">
                <a:latin typeface="Arial" pitchFamily="34" charset="0"/>
              </a:rPr>
              <a:t>– Servlet mapping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Add servlet mapping to the deployment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descriptor</a:t>
            </a:r>
            <a:endParaRPr kumimoji="1" lang="en-GB" altLang="zh-TW" dirty="0" smtClean="0">
              <a:latin typeface="Arial" pitchFamily="34" charset="0"/>
            </a:endParaRPr>
          </a:p>
          <a:p>
            <a:endParaRPr kumimoji="1" lang="en-SG" altLang="zh-TW" dirty="0">
              <a:latin typeface="Arial" pitchFamily="34" charset="0"/>
            </a:endParaRPr>
          </a:p>
          <a:p>
            <a:r>
              <a:rPr kumimoji="1" lang="en-GB" altLang="zh-TW" sz="2000" dirty="0">
                <a:latin typeface="Arial" pitchFamily="34" charset="0"/>
              </a:rPr>
              <a:t>Step 2 – </a:t>
            </a:r>
            <a:r>
              <a:rPr kumimoji="1" lang="en-GB" altLang="zh-TW" sz="2000" dirty="0" smtClean="0">
                <a:latin typeface="Arial" pitchFamily="34" charset="0"/>
              </a:rPr>
              <a:t>URL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Change the URL in the HTML page to match the URL pattern in the deployment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descriptor</a:t>
            </a:r>
            <a:endParaRPr kumimoji="1" lang="en-GB" altLang="zh-TW" dirty="0" smtClean="0">
              <a:latin typeface="Arial" pitchFamily="34" charset="0"/>
            </a:endParaRPr>
          </a:p>
          <a:p>
            <a:endParaRPr kumimoji="1" lang="en-SG" altLang="zh-TW" dirty="0" smtClean="0">
              <a:latin typeface="Arial" pitchFamily="34" charset="0"/>
            </a:endParaRPr>
          </a:p>
          <a:p>
            <a:r>
              <a:rPr kumimoji="1" lang="en-GB" altLang="zh-TW" sz="2000" dirty="0">
                <a:latin typeface="Arial" pitchFamily="34" charset="0"/>
              </a:rPr>
              <a:t>Step 3 </a:t>
            </a:r>
            <a:r>
              <a:rPr kumimoji="1" lang="en-GB" altLang="zh-TW" sz="2000" dirty="0" smtClean="0">
                <a:latin typeface="Arial" pitchFamily="34" charset="0"/>
              </a:rPr>
              <a:t>– Server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After modifying the deployment descriptor, you must restart the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kumimoji="1" lang="en-GB" altLang="zh-TW" dirty="0">
              <a:latin typeface="Arial" pitchFamily="34" charset="0"/>
            </a:endParaRPr>
          </a:p>
          <a:p>
            <a:endParaRPr kumimoji="1" lang="en-SG" altLang="zh-TW" dirty="0" smtClean="0">
              <a:latin typeface="Arial" pitchFamily="34" charset="0"/>
            </a:endParaRPr>
          </a:p>
          <a:p>
            <a:r>
              <a:rPr kumimoji="1" lang="en-GB" altLang="zh-TW" sz="2000" b="1" dirty="0">
                <a:solidFill>
                  <a:schemeClr val="accent1"/>
                </a:solidFill>
                <a:latin typeface="Arial" pitchFamily="34" charset="0"/>
              </a:rPr>
              <a:t>Goals: Navigate from an HTML link to a servlet, without hardcoding the servlet name in the </a:t>
            </a:r>
            <a:r>
              <a:rPr kumimoji="1" lang="en-GB" altLang="zh-TW" sz="2000" b="1" dirty="0" smtClean="0">
                <a:solidFill>
                  <a:schemeClr val="accent1"/>
                </a:solidFill>
                <a:latin typeface="Arial" pitchFamily="34" charset="0"/>
              </a:rPr>
              <a:t>HTML</a:t>
            </a:r>
            <a:endParaRPr kumimoji="1" lang="en-GB" altLang="zh-TW" sz="2000" dirty="0">
              <a:latin typeface="Arial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SG" dirty="0" smtClean="0">
                <a:latin typeface="Arial Black" panose="020B0A04020102020204" pitchFamily="34" charset="0"/>
              </a:rPr>
              <a:t>Servlets</a:t>
            </a:r>
            <a:endParaRPr lang="en-GB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7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4" y="3864382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4. </a:t>
            </a:r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Request Redirection and Forwarding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7" y="294813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3. </a:t>
            </a:r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Sending Information to the Server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7" y="115183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1</a:t>
            </a:r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. </a:t>
            </a:r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Web Containers and Web Servlets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7" y="204818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2 . </a:t>
            </a:r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The Deployment Descriptors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3" y="2939341"/>
            <a:ext cx="10544895" cy="717983"/>
          </a:xfrm>
          <a:prstGeom prst="rect">
            <a:avLst/>
          </a:prstGeom>
          <a:solidFill>
            <a:srgbClr val="2E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3. Sending Information to the Server</a:t>
            </a:r>
            <a:endParaRPr lang="en-GB" sz="2400" b="1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SG" dirty="0"/>
              <a:t>Module </a:t>
            </a:r>
            <a:r>
              <a:rPr lang="en-SG" dirty="0" smtClean="0"/>
              <a:t>Objectives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46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7368" y="1268247"/>
            <a:ext cx="8455278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HTML’s  </a:t>
            </a:r>
            <a:r>
              <a:rPr kumimoji="1" lang="en-GB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&lt;form&gt;</a:t>
            </a:r>
            <a:r>
              <a:rPr kumimoji="1" lang="en-GB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tag lets us send a GET or POST HTTP request</a:t>
            </a:r>
            <a:r>
              <a:rPr kumimoji="1" lang="en-GB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kumimoji="1"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GB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GB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GB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Hitting </a:t>
            </a:r>
            <a:r>
              <a:rPr kumimoji="1" lang="en-GB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the ‘Submit’ button sends an HTTP request to the </a:t>
            </a:r>
            <a:r>
              <a:rPr kumimoji="1" lang="en-GB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container forwards it to a Servlet mapped to 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/</a:t>
            </a:r>
            <a:r>
              <a:rPr lang="en-GB" dirty="0" smtClean="0">
                <a:latin typeface="Consolas" panose="020B0609020204030204" pitchFamily="49" charset="0"/>
                <a:cs typeface="Arial" panose="020B0604020202020204" pitchFamily="34" charset="0"/>
              </a:rPr>
              <a:t>location</a:t>
            </a:r>
            <a:endParaRPr lang="en-GB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kumimoji="1" lang="en-SG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GB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kumimoji="1" lang="en-GB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&lt;input&gt; </a:t>
            </a:r>
            <a:r>
              <a:rPr kumimoji="1" lang="en-GB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elements become the </a:t>
            </a:r>
            <a:r>
              <a:rPr kumimoji="1" lang="en-GB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request </a:t>
            </a:r>
            <a:r>
              <a:rPr kumimoji="1" lang="en-GB" altLang="zh-TW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parameterName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the user types into the text box is the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GB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SG" dirty="0" smtClean="0">
                <a:latin typeface="Arial Black" panose="020B0A04020102020204" pitchFamily="34" charset="0"/>
              </a:rPr>
              <a:t>Sending Information to the Server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0749" y="1945047"/>
            <a:ext cx="6428515" cy="1328023"/>
          </a:xfrm>
          <a:prstGeom prst="roundRect">
            <a:avLst/>
          </a:prstGeom>
          <a:noFill/>
          <a:ln w="31750" cap="sq" cmpd="sng">
            <a:solidFill>
              <a:schemeClr val="accent1"/>
            </a:solidFill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t">
            <a:spAutoFit/>
          </a:bodyPr>
          <a:lstStyle/>
          <a:p>
            <a:r>
              <a:rPr lang="en-GB" b="1" dirty="0">
                <a:latin typeface="Consolas" pitchFamily="49" charset="0"/>
              </a:rPr>
              <a:t>&lt;form method=“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POST</a:t>
            </a:r>
            <a:r>
              <a:rPr lang="en-GB" b="1" dirty="0">
                <a:latin typeface="Consolas" pitchFamily="49" charset="0"/>
              </a:rPr>
              <a:t>” action=“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location</a:t>
            </a:r>
            <a:r>
              <a:rPr lang="en-GB" b="1" dirty="0">
                <a:latin typeface="Consolas" pitchFamily="49" charset="0"/>
              </a:rPr>
              <a:t>”&gt;</a:t>
            </a:r>
            <a:br>
              <a:rPr lang="en-GB" b="1" dirty="0">
                <a:latin typeface="Consolas" pitchFamily="49" charset="0"/>
              </a:rPr>
            </a:br>
            <a:r>
              <a:rPr lang="en-GB" b="1" dirty="0">
                <a:latin typeface="Consolas" pitchFamily="49" charset="0"/>
              </a:rPr>
              <a:t>	&lt;input type=“text” name=“</a:t>
            </a:r>
            <a:r>
              <a:rPr lang="en-GB" b="1" dirty="0" err="1">
                <a:solidFill>
                  <a:srgbClr val="0070C0"/>
                </a:solidFill>
                <a:latin typeface="Consolas" pitchFamily="49" charset="0"/>
              </a:rPr>
              <a:t>parameterName</a:t>
            </a:r>
            <a:r>
              <a:rPr lang="en-GB" b="1" dirty="0">
                <a:latin typeface="Consolas" pitchFamily="49" charset="0"/>
              </a:rPr>
              <a:t>” /&gt;</a:t>
            </a:r>
          </a:p>
          <a:p>
            <a:r>
              <a:rPr lang="en-GB" b="1" dirty="0">
                <a:latin typeface="Consolas" pitchFamily="49" charset="0"/>
              </a:rPr>
              <a:t>	&lt;input type=“submit” value=“Submit” /&gt;</a:t>
            </a:r>
          </a:p>
          <a:p>
            <a:r>
              <a:rPr lang="en-GB" b="1" dirty="0">
                <a:latin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44907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199" y="1280483"/>
            <a:ext cx="912098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TW" sz="2000" b="1" dirty="0">
                <a:solidFill>
                  <a:schemeClr val="accent1"/>
                </a:solidFill>
                <a:latin typeface="Arial" pitchFamily="34" charset="0"/>
              </a:rPr>
              <a:t>Demo </a:t>
            </a:r>
            <a:r>
              <a:rPr kumimoji="1" lang="en-GB" altLang="zh-TW" sz="2000" b="1" dirty="0" smtClean="0">
                <a:solidFill>
                  <a:schemeClr val="accent1"/>
                </a:solidFill>
                <a:latin typeface="Arial" pitchFamily="34" charset="0"/>
              </a:rPr>
              <a:t>3 </a:t>
            </a:r>
            <a:r>
              <a:rPr kumimoji="1" lang="en-GB" altLang="zh-TW" sz="2000" b="1" dirty="0">
                <a:solidFill>
                  <a:schemeClr val="accent1"/>
                </a:solidFill>
                <a:latin typeface="Arial" pitchFamily="34" charset="0"/>
              </a:rPr>
              <a:t>– Navigate to a Servlet from an HTML </a:t>
            </a:r>
            <a:r>
              <a:rPr kumimoji="1" lang="en-GB" altLang="zh-TW" sz="2000" b="1" dirty="0" smtClean="0">
                <a:solidFill>
                  <a:schemeClr val="accent1"/>
                </a:solidFill>
                <a:latin typeface="Arial" pitchFamily="34" charset="0"/>
              </a:rPr>
              <a:t>Form</a:t>
            </a:r>
          </a:p>
          <a:p>
            <a:endParaRPr kumimoji="1" lang="en-SG" altLang="zh-TW" sz="2000" dirty="0">
              <a:latin typeface="Arial" pitchFamily="34" charset="0"/>
            </a:endParaRPr>
          </a:p>
          <a:p>
            <a:r>
              <a:rPr kumimoji="1" lang="en-GB" altLang="zh-TW" sz="2000" dirty="0">
                <a:latin typeface="Arial" pitchFamily="34" charset="0"/>
              </a:rPr>
              <a:t>Step </a:t>
            </a:r>
            <a:r>
              <a:rPr kumimoji="1" lang="en-GB" altLang="zh-TW" sz="2000" dirty="0" smtClean="0">
                <a:latin typeface="Arial" pitchFamily="34" charset="0"/>
              </a:rPr>
              <a:t>1 </a:t>
            </a:r>
            <a:r>
              <a:rPr kumimoji="1" lang="en-GB" altLang="zh-TW" sz="2000" dirty="0">
                <a:latin typeface="Arial" pitchFamily="34" charset="0"/>
              </a:rPr>
              <a:t>– Form action attribute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Form’s action attribute should be equal to URL pattern in deployment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descriptor</a:t>
            </a:r>
            <a:endParaRPr kumimoji="1" lang="en-GB" altLang="zh-TW" dirty="0" smtClean="0">
              <a:latin typeface="Arial" pitchFamily="34" charset="0"/>
            </a:endParaRPr>
          </a:p>
          <a:p>
            <a:endParaRPr kumimoji="1" lang="en-SG" altLang="zh-TW" dirty="0">
              <a:latin typeface="Arial" pitchFamily="34" charset="0"/>
            </a:endParaRPr>
          </a:p>
          <a:p>
            <a:r>
              <a:rPr kumimoji="1" lang="en-GB" altLang="zh-TW" sz="2000" dirty="0">
                <a:latin typeface="Arial" pitchFamily="34" charset="0"/>
              </a:rPr>
              <a:t>Step 2 – </a:t>
            </a:r>
            <a:r>
              <a:rPr kumimoji="1" lang="en-GB" altLang="zh-TW" sz="2000" dirty="0" err="1" smtClean="0">
                <a:latin typeface="Arial" pitchFamily="34" charset="0"/>
              </a:rPr>
              <a:t>doPost</a:t>
            </a:r>
            <a:r>
              <a:rPr kumimoji="1" lang="en-GB" altLang="zh-TW" sz="2000" dirty="0" smtClean="0">
                <a:latin typeface="Arial" pitchFamily="34" charset="0"/>
              </a:rPr>
              <a:t>()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form submits information via an HTTP post, you will have to use the servlet’s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doPost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kumimoji="1" lang="en-GB" altLang="zh-TW" dirty="0" smtClean="0">
              <a:latin typeface="Arial" pitchFamily="34" charset="0"/>
            </a:endParaRPr>
          </a:p>
          <a:p>
            <a:endParaRPr kumimoji="1" lang="en-SG" altLang="zh-TW" dirty="0" smtClean="0">
              <a:latin typeface="Arial" pitchFamily="34" charset="0"/>
            </a:endParaRPr>
          </a:p>
          <a:p>
            <a:r>
              <a:rPr kumimoji="1" lang="en-GB" altLang="zh-TW" sz="2000" dirty="0">
                <a:latin typeface="Arial" pitchFamily="34" charset="0"/>
              </a:rPr>
              <a:t>Step 3 </a:t>
            </a:r>
            <a:r>
              <a:rPr kumimoji="1" lang="en-GB" altLang="zh-TW" sz="2000" dirty="0" smtClean="0">
                <a:latin typeface="Arial" pitchFamily="34" charset="0"/>
              </a:rPr>
              <a:t>– Server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After modifying the deployment descriptor, you must restart the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kumimoji="1" lang="en-GB" altLang="zh-TW" dirty="0">
              <a:latin typeface="Arial" pitchFamily="34" charset="0"/>
            </a:endParaRPr>
          </a:p>
          <a:p>
            <a:endParaRPr kumimoji="1" lang="en-SG" altLang="zh-TW" dirty="0" smtClean="0">
              <a:latin typeface="Arial" pitchFamily="34" charset="0"/>
            </a:endParaRPr>
          </a:p>
          <a:p>
            <a:r>
              <a:rPr kumimoji="1" lang="en-GB" altLang="zh-TW" sz="2000" b="1" dirty="0">
                <a:solidFill>
                  <a:schemeClr val="accent1"/>
                </a:solidFill>
                <a:latin typeface="Arial" pitchFamily="34" charset="0"/>
              </a:rPr>
              <a:t>Goals: Navigate from an HTML form to a Servlet without hardcoding the servlet name in the form</a:t>
            </a:r>
            <a:endParaRPr kumimoji="1" lang="en-GB" altLang="zh-TW" sz="2000" dirty="0">
              <a:latin typeface="Arial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SG" dirty="0" smtClean="0">
                <a:latin typeface="Arial Black" panose="020B0A04020102020204" pitchFamily="34" charset="0"/>
              </a:rPr>
              <a:t>Servlets</a:t>
            </a:r>
            <a:endParaRPr lang="en-GB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7368" y="1268247"/>
            <a:ext cx="8455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Inside a Servlet, user input can be retrieved using </a:t>
            </a:r>
            <a:r>
              <a:rPr kumimoji="1" lang="en-GB" altLang="zh-TW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parameterName</a:t>
            </a:r>
            <a:r>
              <a:rPr kumimoji="1" lang="en-GB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as a lookup </a:t>
            </a:r>
            <a:r>
              <a:rPr kumimoji="1" lang="en-GB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key: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SG" dirty="0">
                <a:latin typeface="Arial Black" panose="020B0A04020102020204" pitchFamily="34" charset="0"/>
              </a:rPr>
              <a:t>Retrieving Client Information Server-side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0926" y="2508139"/>
            <a:ext cx="8914027" cy="2860358"/>
          </a:xfrm>
          <a:prstGeom prst="roundRect">
            <a:avLst/>
          </a:prstGeom>
          <a:noFill/>
          <a:ln w="31750" cap="sq" cmpd="sng">
            <a:solidFill>
              <a:schemeClr val="accent1"/>
            </a:solidFill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t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doPost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throws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ServletException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PrintWriter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out =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response.getWriter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out.print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(“&lt;html&gt;&lt;body&gt;”);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out.print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(“You entered:” + </a:t>
            </a:r>
            <a:r>
              <a:rPr lang="en-GB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req.getParameter</a:t>
            </a:r>
            <a:r>
              <a:rPr lang="en-GB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b="1" dirty="0" err="1">
                <a:solidFill>
                  <a:srgbClr val="0070C0"/>
                </a:solidFill>
                <a:latin typeface="Consolas" pitchFamily="49" charset="0"/>
                <a:cs typeface="Consolas" panose="020B0609020204030204" pitchFamily="49" charset="0"/>
              </a:rPr>
              <a:t>parameterName</a:t>
            </a:r>
            <a:r>
              <a:rPr lang="en-GB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out.print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(" &lt;/body&gt;&lt;/head&gt;");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689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After completing this course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1150" y="1700808"/>
            <a:ext cx="9628789" cy="2169825"/>
          </a:xfrm>
          <a:prstGeom prst="rect">
            <a:avLst/>
          </a:prstGeom>
          <a:noFill/>
          <a:ln w="15875">
            <a:noFill/>
          </a:ln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SG" dirty="0" smtClean="0">
                <a:latin typeface="Arial"/>
                <a:cs typeface="Arial"/>
              </a:rPr>
              <a:t>Recap web architecture</a:t>
            </a:r>
            <a:endParaRPr lang="en-SG" dirty="0" smtClean="0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SG" altLang="en-US" dirty="0" smtClean="0">
                <a:latin typeface="Arial"/>
                <a:cs typeface="Arial"/>
              </a:rPr>
              <a:t>Explain the use </a:t>
            </a:r>
            <a:r>
              <a:rPr lang="en-SG" altLang="en-US" dirty="0" smtClean="0">
                <a:latin typeface="Arial"/>
                <a:cs typeface="Arial"/>
              </a:rPr>
              <a:t>of web containers</a:t>
            </a:r>
            <a:endParaRPr lang="en-SG" altLang="en-US" dirty="0" smtClean="0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SG" altLang="en-US" dirty="0">
                <a:latin typeface="Arial"/>
                <a:cs typeface="Arial"/>
              </a:rPr>
              <a:t>Explain the use of </a:t>
            </a:r>
            <a:r>
              <a:rPr lang="en-SG" altLang="en-US" dirty="0" smtClean="0">
                <a:latin typeface="Arial"/>
                <a:cs typeface="Arial"/>
              </a:rPr>
              <a:t>web servlets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SG" altLang="en-US" dirty="0">
                <a:latin typeface="Arial"/>
                <a:cs typeface="Arial"/>
              </a:rPr>
              <a:t>Explain the use </a:t>
            </a:r>
            <a:r>
              <a:rPr lang="en-SG" altLang="en-US" dirty="0" smtClean="0">
                <a:latin typeface="Arial"/>
                <a:cs typeface="Arial"/>
              </a:rPr>
              <a:t>of Deployment Descriptors</a:t>
            </a:r>
            <a:endParaRPr lang="en-SG" altLang="en-US" dirty="0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SG" altLang="en-US" dirty="0" smtClean="0">
                <a:latin typeface="Arial"/>
                <a:cs typeface="Arial"/>
              </a:rPr>
              <a:t>Request handling for: sending information to a server, redirection, forwarding</a:t>
            </a:r>
            <a:endParaRPr lang="en-SG" altLang="en-US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7368" y="1268247"/>
            <a:ext cx="845527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A pair of objects is created to service a single request</a:t>
            </a:r>
            <a:r>
              <a:rPr kumimoji="1" lang="en-GB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object contains all data sent by the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GB" altLang="zh-TW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kumimoji="1" lang="en-GB" altLang="zh-TW" b="1" dirty="0" err="1">
                <a:latin typeface="Arial" panose="020B0604020202020204" pitchFamily="34" charset="0"/>
                <a:cs typeface="Arial" panose="020B0604020202020204" pitchFamily="34" charset="0"/>
              </a:rPr>
              <a:t>HttpServletResponse</a:t>
            </a:r>
            <a:r>
              <a:rPr kumimoji="1" lang="en-GB" altLang="zh-TW" dirty="0">
                <a:latin typeface="Arial" panose="020B0604020202020204" pitchFamily="34" charset="0"/>
                <a:cs typeface="Arial" panose="020B0604020202020204" pitchFamily="34" charset="0"/>
              </a:rPr>
              <a:t> object can be used to construct the response</a:t>
            </a:r>
            <a:endParaRPr kumimoji="1" lang="en-GB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SG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 and passed to every component that processes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request:</a:t>
            </a:r>
          </a:p>
          <a:p>
            <a:endParaRPr kumimoji="1"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GB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Both </a:t>
            </a:r>
            <a:r>
              <a:rPr kumimoji="1" lang="en-GB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kumimoji="1" lang="en-GB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request scoped </a:t>
            </a:r>
            <a:r>
              <a:rPr kumimoji="1" lang="en-GB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and therefore thread-safe </a:t>
            </a:r>
            <a:endParaRPr kumimoji="1"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SG" dirty="0" err="1">
                <a:latin typeface="Arial Black" panose="020B0A04020102020204" pitchFamily="34" charset="0"/>
              </a:rPr>
              <a:t>HttpServletRequest</a:t>
            </a:r>
            <a:r>
              <a:rPr lang="en-SG" dirty="0">
                <a:latin typeface="Arial Black" panose="020B0A04020102020204" pitchFamily="34" charset="0"/>
              </a:rPr>
              <a:t> &amp; </a:t>
            </a:r>
            <a:r>
              <a:rPr lang="en-SG" dirty="0" err="1">
                <a:latin typeface="Arial Black" panose="020B0A04020102020204" pitchFamily="34" charset="0"/>
              </a:rPr>
              <a:t>HttpServletResponse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4229" y="3505928"/>
            <a:ext cx="7101556" cy="1328023"/>
          </a:xfrm>
          <a:prstGeom prst="roundRect">
            <a:avLst/>
          </a:prstGeom>
          <a:noFill/>
          <a:ln w="31750" cap="sq" cmpd="sng">
            <a:solidFill>
              <a:schemeClr val="accent1"/>
            </a:solidFill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GB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GB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GB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>
              <a:buNone/>
            </a:pPr>
            <a:r>
              <a:rPr lang="en-GB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</a:t>
            </a:r>
            <a:r>
              <a:rPr lang="en-GB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GB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Request processing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800" b="1" kern="0" dirty="0">
              <a:latin typeface="Consolas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6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199" y="1280483"/>
            <a:ext cx="91209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TW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4 – Retrieve Input from a Form </a:t>
            </a:r>
            <a:r>
              <a:rPr kumimoji="1" lang="en-GB" altLang="zh-TW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Server-side</a:t>
            </a:r>
          </a:p>
          <a:p>
            <a:endParaRPr kumimoji="1" lang="en-SG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GB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kumimoji="1" lang="en-GB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kumimoji="1" lang="en-GB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kumimoji="1" lang="en-GB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Form input parameters have meaningful attribute ‘name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kumimoji="1" lang="en-SG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GB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Step 2 – </a:t>
            </a:r>
            <a:r>
              <a:rPr kumimoji="1" lang="en-GB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Servlet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object to access the form parameters from within the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servlet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Ensure you use the parameter names as they are written in the HTML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kumimoji="1" lang="en-GB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SG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GB" altLang="zh-TW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Goals: Navigate from an HTML form to a Servlet without hardcoding the servlet name in the form</a:t>
            </a:r>
            <a:endParaRPr kumimoji="1" lang="en-GB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SG" dirty="0" smtClean="0">
                <a:latin typeface="Arial Black" panose="020B0A04020102020204" pitchFamily="34" charset="0"/>
              </a:rPr>
              <a:t>Servlets</a:t>
            </a:r>
            <a:endParaRPr lang="en-GB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2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4" y="3864382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4. </a:t>
            </a:r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Request Redirection and Forwarding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7" y="294813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3. </a:t>
            </a:r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Sending Information to the Server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7" y="115183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1</a:t>
            </a:r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. </a:t>
            </a:r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Web Containers and Web Servlets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7" y="204818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2 . </a:t>
            </a:r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The Deployment Descriptors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3" y="3864382"/>
            <a:ext cx="10544895" cy="717983"/>
          </a:xfrm>
          <a:prstGeom prst="rect">
            <a:avLst/>
          </a:prstGeom>
          <a:solidFill>
            <a:srgbClr val="2E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4. Request Redirection and Forwarding</a:t>
            </a:r>
            <a:endParaRPr lang="en-GB" sz="2400" b="1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SG" dirty="0"/>
              <a:t>Module </a:t>
            </a:r>
            <a:r>
              <a:rPr lang="en-SG" dirty="0" smtClean="0"/>
              <a:t>Objectives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36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7368" y="1268247"/>
            <a:ext cx="84552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 far, you have seen how a Servlet can construct an HTML response.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Another thing a Servlet can do is send back 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redirect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Bef>
                <a:spcPts val="1200"/>
              </a:spcBef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redirect tells the client’s browser to send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 second request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the specified URL, possibly to a different server.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SG" dirty="0" smtClean="0">
                <a:latin typeface="Arial Black" panose="020B0A04020102020204" pitchFamily="34" charset="0"/>
              </a:rPr>
              <a:t>Request Redirection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190" y="4080768"/>
            <a:ext cx="8384872" cy="1328023"/>
          </a:xfrm>
          <a:prstGeom prst="roundRect">
            <a:avLst/>
          </a:prstGeom>
          <a:noFill/>
          <a:ln w="31750" cap="sq" cmpd="sng">
            <a:solidFill>
              <a:schemeClr val="accent1"/>
            </a:solidFill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t">
            <a:spAutoFit/>
          </a:bodyPr>
          <a:lstStyle/>
          <a:p>
            <a:r>
              <a:rPr lang="en-GB" b="1" dirty="0">
                <a:latin typeface="Consolas" pitchFamily="49" charset="0"/>
              </a:rPr>
              <a:t>void </a:t>
            </a:r>
            <a:r>
              <a:rPr lang="en-GB" b="1" dirty="0" err="1">
                <a:latin typeface="Consolas" pitchFamily="49" charset="0"/>
              </a:rPr>
              <a:t>doPost</a:t>
            </a:r>
            <a:r>
              <a:rPr lang="en-GB" b="1" dirty="0">
                <a:latin typeface="Consolas" pitchFamily="49" charset="0"/>
              </a:rPr>
              <a:t> (</a:t>
            </a:r>
            <a:r>
              <a:rPr lang="en-GB" b="1" dirty="0" err="1">
                <a:latin typeface="Consolas" pitchFamily="49" charset="0"/>
              </a:rPr>
              <a:t>HttpServletRequest</a:t>
            </a:r>
            <a:r>
              <a:rPr lang="en-GB" b="1" dirty="0">
                <a:latin typeface="Consolas" pitchFamily="49" charset="0"/>
              </a:rPr>
              <a:t> </a:t>
            </a:r>
            <a:r>
              <a:rPr lang="en-GB" b="1" dirty="0" err="1">
                <a:latin typeface="Consolas" pitchFamily="49" charset="0"/>
              </a:rPr>
              <a:t>req</a:t>
            </a:r>
            <a:r>
              <a:rPr lang="en-GB" b="1" dirty="0">
                <a:latin typeface="Consolas" pitchFamily="49" charset="0"/>
              </a:rPr>
              <a:t>, </a:t>
            </a:r>
            <a:r>
              <a:rPr lang="en-GB" b="1" dirty="0" err="1">
                <a:latin typeface="Consolas" pitchFamily="49" charset="0"/>
              </a:rPr>
              <a:t>HttpServletResponse</a:t>
            </a:r>
            <a:r>
              <a:rPr lang="en-GB" b="1" dirty="0">
                <a:latin typeface="Consolas" pitchFamily="49" charset="0"/>
              </a:rPr>
              <a:t> </a:t>
            </a:r>
            <a:r>
              <a:rPr lang="en-GB" b="1" dirty="0" err="1">
                <a:latin typeface="Consolas" pitchFamily="49" charset="0"/>
              </a:rPr>
              <a:t>resp</a:t>
            </a:r>
            <a:r>
              <a:rPr lang="en-GB" b="1" dirty="0">
                <a:latin typeface="Consolas" pitchFamily="49" charset="0"/>
              </a:rPr>
              <a:t>) {</a:t>
            </a:r>
          </a:p>
          <a:p>
            <a:r>
              <a:rPr lang="en-GB" b="1" dirty="0">
                <a:latin typeface="Consolas" pitchFamily="49" charset="0"/>
              </a:rPr>
              <a:t>	</a:t>
            </a:r>
            <a:br>
              <a:rPr lang="en-GB" b="1" dirty="0">
                <a:latin typeface="Consolas" pitchFamily="49" charset="0"/>
              </a:rPr>
            </a:br>
            <a:r>
              <a:rPr lang="en-GB" b="1" dirty="0">
                <a:latin typeface="Consolas" pitchFamily="49" charset="0"/>
              </a:rPr>
              <a:t>	</a:t>
            </a:r>
            <a:r>
              <a:rPr lang="en-US" b="1" dirty="0" err="1">
                <a:latin typeface="Consolas" pitchFamily="49" charset="0"/>
              </a:rPr>
              <a:t>resp.sendRedirect</a:t>
            </a:r>
            <a:r>
              <a:rPr lang="en-US" b="1" dirty="0">
                <a:latin typeface="Consolas" pitchFamily="49" charset="0"/>
              </a:rPr>
              <a:t>(“http://www.website.com”);</a:t>
            </a:r>
            <a:endParaRPr lang="en-GB" b="1" dirty="0">
              <a:latin typeface="Consolas" pitchFamily="49" charset="0"/>
            </a:endParaRPr>
          </a:p>
          <a:p>
            <a:r>
              <a:rPr lang="en-US" b="1" dirty="0">
                <a:latin typeface="Consolas" pitchFamily="49" charset="0"/>
              </a:rPr>
              <a:t>}</a:t>
            </a:r>
            <a:endParaRPr lang="en-GB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40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SG" dirty="0" smtClean="0">
                <a:latin typeface="Arial Black" panose="020B0A04020102020204" pitchFamily="34" charset="0"/>
              </a:rPr>
              <a:t>Redirection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2044892" y="1272277"/>
            <a:ext cx="7820025" cy="32539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en-GB" altLang="zh-TW" sz="1600" smtClean="0"/>
          </a:p>
          <a:p>
            <a:pPr marL="0" indent="0">
              <a:buFont typeface="Arial" panose="020B0604020202020204" pitchFamily="34" charset="0"/>
              <a:buNone/>
            </a:pPr>
            <a:endParaRPr kumimoji="1" lang="en-GB" altLang="zh-TW" sz="1600" smtClean="0"/>
          </a:p>
          <a:p>
            <a:pPr marL="0" indent="0">
              <a:buFont typeface="Arial" panose="020B0604020202020204" pitchFamily="34" charset="0"/>
              <a:buNone/>
            </a:pPr>
            <a:endParaRPr kumimoji="1" lang="en-GB" altLang="zh-TW" sz="1600" smtClean="0"/>
          </a:p>
          <a:p>
            <a:pPr marL="0" indent="0">
              <a:buFont typeface="Arial" panose="020B0604020202020204" pitchFamily="34" charset="0"/>
              <a:buNone/>
            </a:pPr>
            <a:endParaRPr kumimoji="1" lang="en-GB" altLang="zh-TW" sz="1600" smtClean="0"/>
          </a:p>
          <a:p>
            <a:pPr marL="0" indent="0">
              <a:buFont typeface="Arial" panose="020B0604020202020204" pitchFamily="34" charset="0"/>
              <a:buNone/>
            </a:pPr>
            <a:endParaRPr kumimoji="1" lang="en-GB" altLang="zh-TW" sz="1600" smtClean="0"/>
          </a:p>
          <a:p>
            <a:pPr marL="0" indent="0">
              <a:buFont typeface="Arial" panose="020B0604020202020204" pitchFamily="34" charset="0"/>
              <a:buNone/>
            </a:pPr>
            <a:endParaRPr kumimoji="1" lang="en-GB" altLang="zh-TW" sz="1600" smtClean="0"/>
          </a:p>
          <a:p>
            <a:pPr marL="0" indent="0">
              <a:buFont typeface="Arial" panose="020B0604020202020204" pitchFamily="34" charset="0"/>
              <a:buNone/>
            </a:pPr>
            <a:endParaRPr kumimoji="1" lang="en-GB" altLang="zh-TW" sz="1600" dirty="0"/>
          </a:p>
        </p:txBody>
      </p:sp>
      <p:cxnSp>
        <p:nvCxnSpPr>
          <p:cNvPr id="10" name="Curved Connector 24"/>
          <p:cNvCxnSpPr/>
          <p:nvPr/>
        </p:nvCxnSpPr>
        <p:spPr>
          <a:xfrm rot="16200000" flipV="1">
            <a:off x="3193749" y="3864645"/>
            <a:ext cx="1694397" cy="1414091"/>
          </a:xfrm>
          <a:prstGeom prst="bentConnector3">
            <a:avLst>
              <a:gd name="adj1" fmla="val 10"/>
            </a:avLst>
          </a:prstGeom>
          <a:ln w="38100">
            <a:solidFill>
              <a:srgbClr val="FAB04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ound Diagonal Corner Rectangle 10"/>
          <p:cNvSpPr/>
          <p:nvPr/>
        </p:nvSpPr>
        <p:spPr>
          <a:xfrm>
            <a:off x="4747992" y="1566637"/>
            <a:ext cx="4091560" cy="2396690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Text Box 37"/>
          <p:cNvSpPr txBox="1"/>
          <p:nvPr/>
        </p:nvSpPr>
        <p:spPr>
          <a:xfrm>
            <a:off x="6902137" y="1566637"/>
            <a:ext cx="1943400" cy="39052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GB" sz="1200" b="1" dirty="0">
                <a:effectLst/>
                <a:ea typeface="Calibri"/>
                <a:cs typeface="Times New Roman"/>
              </a:rPr>
              <a:t>Web </a:t>
            </a:r>
            <a:r>
              <a:rPr lang="en-GB" sz="1200" b="1" dirty="0" smtClean="0">
                <a:effectLst/>
                <a:ea typeface="Calibri"/>
                <a:cs typeface="Times New Roman"/>
              </a:rPr>
              <a:t>Server</a:t>
            </a:r>
            <a:endParaRPr lang="en-US" sz="1050" dirty="0">
              <a:effectLst/>
              <a:ea typeface="Calibri"/>
              <a:cs typeface="Times New Roman"/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GB" sz="1200" b="1" dirty="0">
                <a:effectLst/>
                <a:ea typeface="Calibri"/>
                <a:cs typeface="Times New Roman"/>
              </a:rPr>
              <a:t> </a:t>
            </a:r>
            <a:endParaRPr lang="en-US" sz="1050" dirty="0">
              <a:effectLst/>
              <a:ea typeface="Calibri"/>
              <a:cs typeface="Times New Roman"/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GB" sz="1050" dirty="0">
                <a:effectLst/>
                <a:ea typeface="Calibri"/>
                <a:cs typeface="Times New Roman"/>
              </a:rPr>
              <a:t> </a:t>
            </a:r>
            <a:endParaRPr lang="en-US" sz="1050" dirty="0">
              <a:effectLst/>
              <a:ea typeface="Calibri"/>
              <a:cs typeface="Times New Roman"/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5184749" y="1893896"/>
            <a:ext cx="3173539" cy="1732605"/>
          </a:xfrm>
          <a:prstGeom prst="round2Diag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ext Box 41"/>
          <p:cNvSpPr txBox="1"/>
          <p:nvPr/>
        </p:nvSpPr>
        <p:spPr>
          <a:xfrm>
            <a:off x="6959867" y="1901918"/>
            <a:ext cx="1484951" cy="28857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b="1" dirty="0">
                <a:effectLst/>
                <a:ea typeface="Calibri"/>
                <a:cs typeface="Times New Roman"/>
              </a:rPr>
              <a:t>Web </a:t>
            </a:r>
            <a:r>
              <a:rPr lang="en-GB" sz="1200" b="1" dirty="0" smtClean="0">
                <a:effectLst/>
                <a:ea typeface="Calibri"/>
                <a:cs typeface="Times New Roman"/>
              </a:rPr>
              <a:t>Container</a:t>
            </a:r>
            <a:endParaRPr lang="en-US" sz="105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50" dirty="0">
                <a:effectLst/>
                <a:ea typeface="Calibri"/>
                <a:cs typeface="Times New Roman"/>
              </a:rPr>
              <a:t> </a:t>
            </a:r>
            <a:endParaRPr lang="en-US" sz="1050" dirty="0">
              <a:effectLst/>
              <a:ea typeface="Calibri"/>
              <a:cs typeface="Times New Roman"/>
            </a:endParaRPr>
          </a:p>
        </p:txBody>
      </p:sp>
      <p:cxnSp>
        <p:nvCxnSpPr>
          <p:cNvPr id="15" name="Curved Connector 24"/>
          <p:cNvCxnSpPr/>
          <p:nvPr/>
        </p:nvCxnSpPr>
        <p:spPr>
          <a:xfrm flipH="1" flipV="1">
            <a:off x="4147919" y="3255818"/>
            <a:ext cx="1036829" cy="2"/>
          </a:xfrm>
          <a:prstGeom prst="straightConnector1">
            <a:avLst/>
          </a:prstGeom>
          <a:ln w="38100">
            <a:solidFill>
              <a:srgbClr val="FAB04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urved Connector 24"/>
          <p:cNvCxnSpPr/>
          <p:nvPr/>
        </p:nvCxnSpPr>
        <p:spPr>
          <a:xfrm flipV="1">
            <a:off x="4147917" y="2940016"/>
            <a:ext cx="1036831" cy="4"/>
          </a:xfrm>
          <a:prstGeom prst="straightConnector1">
            <a:avLst/>
          </a:prstGeom>
          <a:ln w="38100">
            <a:solidFill>
              <a:srgbClr val="FAB04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781117" y="2424273"/>
            <a:ext cx="1025750" cy="1020091"/>
          </a:xfrm>
          <a:prstGeom prst="roundRect">
            <a:avLst/>
          </a:prstGeom>
          <a:solidFill>
            <a:srgbClr val="B6D16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578" y="2890881"/>
            <a:ext cx="467495" cy="4356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Elbow Connector 30"/>
          <p:cNvCxnSpPr>
            <a:stCxn id="17" idx="1"/>
          </p:cNvCxnSpPr>
          <p:nvPr/>
        </p:nvCxnSpPr>
        <p:spPr>
          <a:xfrm flipH="1">
            <a:off x="5184751" y="2934319"/>
            <a:ext cx="1596366" cy="5701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30"/>
          <p:cNvCxnSpPr/>
          <p:nvPr/>
        </p:nvCxnSpPr>
        <p:spPr>
          <a:xfrm flipH="1">
            <a:off x="5184752" y="3255820"/>
            <a:ext cx="1596365" cy="0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nip Single Corner Rectangle 20"/>
          <p:cNvSpPr/>
          <p:nvPr/>
        </p:nvSpPr>
        <p:spPr>
          <a:xfrm>
            <a:off x="5368334" y="3078605"/>
            <a:ext cx="1051853" cy="365760"/>
          </a:xfrm>
          <a:prstGeom prst="snip1Rect">
            <a:avLst/>
          </a:prstGeom>
          <a:ln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050" b="1" dirty="0" smtClean="0">
                <a:effectLst/>
                <a:ea typeface="Calibri"/>
                <a:cs typeface="Times New Roman"/>
              </a:rPr>
              <a:t>Redirect!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2EABE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260" y="2715809"/>
            <a:ext cx="731520" cy="731520"/>
          </a:xfrm>
          <a:prstGeom prst="rect">
            <a:avLst/>
          </a:prstGeom>
        </p:spPr>
      </p:pic>
      <p:sp>
        <p:nvSpPr>
          <p:cNvPr id="23" name="Text Box 41"/>
          <p:cNvSpPr txBox="1"/>
          <p:nvPr/>
        </p:nvSpPr>
        <p:spPr>
          <a:xfrm>
            <a:off x="6922754" y="2548784"/>
            <a:ext cx="742475" cy="28857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 smtClean="0">
                <a:effectLst/>
                <a:ea typeface="Calibri"/>
                <a:cs typeface="Times New Roman"/>
              </a:rPr>
              <a:t>Servlet</a:t>
            </a:r>
            <a:endParaRPr lang="en-US" sz="105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50" dirty="0">
                <a:effectLst/>
                <a:ea typeface="Calibri"/>
                <a:cs typeface="Times New Roman"/>
              </a:rPr>
              <a:t> </a:t>
            </a:r>
            <a:endParaRPr lang="en-US" sz="1050" dirty="0">
              <a:effectLst/>
              <a:ea typeface="Calibri"/>
              <a:cs typeface="Times New Roman"/>
            </a:endParaRPr>
          </a:p>
        </p:txBody>
      </p:sp>
      <p:sp>
        <p:nvSpPr>
          <p:cNvPr id="24" name="Round Diagonal Corner Rectangle 23"/>
          <p:cNvSpPr/>
          <p:nvPr/>
        </p:nvSpPr>
        <p:spPr>
          <a:xfrm>
            <a:off x="4747991" y="4474267"/>
            <a:ext cx="4091562" cy="1198345"/>
          </a:xfrm>
          <a:prstGeom prst="round2Diag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Text Box 37"/>
          <p:cNvSpPr txBox="1"/>
          <p:nvPr/>
        </p:nvSpPr>
        <p:spPr>
          <a:xfrm>
            <a:off x="6896153" y="4473280"/>
            <a:ext cx="1943400" cy="39052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GB" sz="1200" b="1" dirty="0">
                <a:effectLst/>
                <a:ea typeface="Calibri"/>
                <a:cs typeface="Times New Roman"/>
              </a:rPr>
              <a:t>Web </a:t>
            </a:r>
            <a:r>
              <a:rPr lang="en-GB" sz="1200" b="1" dirty="0" smtClean="0">
                <a:effectLst/>
                <a:ea typeface="Calibri"/>
                <a:cs typeface="Times New Roman"/>
              </a:rPr>
              <a:t>Server</a:t>
            </a:r>
            <a:endParaRPr lang="en-US" sz="1050" dirty="0">
              <a:effectLst/>
              <a:ea typeface="Calibri"/>
              <a:cs typeface="Times New Roman"/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GB" sz="1200" b="1" dirty="0">
                <a:effectLst/>
                <a:ea typeface="Calibri"/>
                <a:cs typeface="Times New Roman"/>
              </a:rPr>
              <a:t> </a:t>
            </a:r>
            <a:endParaRPr lang="en-US" sz="1050" dirty="0">
              <a:effectLst/>
              <a:ea typeface="Calibri"/>
              <a:cs typeface="Times New Roman"/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GB" sz="1050" dirty="0">
                <a:effectLst/>
                <a:ea typeface="Calibri"/>
                <a:cs typeface="Times New Roman"/>
              </a:rPr>
              <a:t> </a:t>
            </a:r>
            <a:endParaRPr lang="en-US" sz="1050" dirty="0">
              <a:effectLst/>
              <a:ea typeface="Calibri"/>
              <a:cs typeface="Times New Roman"/>
            </a:endParaRPr>
          </a:p>
        </p:txBody>
      </p:sp>
      <p:cxnSp>
        <p:nvCxnSpPr>
          <p:cNvPr id="26" name="Curved Connector 24"/>
          <p:cNvCxnSpPr>
            <a:endCxn id="24" idx="2"/>
          </p:cNvCxnSpPr>
          <p:nvPr/>
        </p:nvCxnSpPr>
        <p:spPr>
          <a:xfrm rot="16200000" flipH="1">
            <a:off x="3584596" y="3910045"/>
            <a:ext cx="1273648" cy="1053142"/>
          </a:xfrm>
          <a:prstGeom prst="bentConnector2">
            <a:avLst/>
          </a:prstGeom>
          <a:ln w="38100">
            <a:solidFill>
              <a:srgbClr val="FAB04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47917" y="2518727"/>
            <a:ext cx="914400" cy="9144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84405" y="2926257"/>
            <a:ext cx="364936" cy="364937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lang="en-US" b="1" dirty="0" smtClean="0">
                <a:latin typeface="+mn-lt"/>
              </a:rPr>
              <a:t>1</a:t>
            </a:r>
            <a:endParaRPr lang="en-US" b="1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901" y="4389221"/>
            <a:ext cx="364936" cy="364937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lang="en-US" b="1" dirty="0">
                <a:latin typeface="+mn-lt"/>
              </a:rPr>
              <a:t>2</a:t>
            </a:r>
          </a:p>
        </p:txBody>
      </p:sp>
      <p:sp>
        <p:nvSpPr>
          <p:cNvPr id="30" name="Snip Single Corner Rectangle 29"/>
          <p:cNvSpPr/>
          <p:nvPr/>
        </p:nvSpPr>
        <p:spPr>
          <a:xfrm>
            <a:off x="3516369" y="5269726"/>
            <a:ext cx="1051853" cy="298326"/>
          </a:xfrm>
          <a:prstGeom prst="snip1Rect">
            <a:avLst/>
          </a:prstGeom>
          <a:gradFill flip="none" rotWithShape="1">
            <a:gsLst>
              <a:gs pos="49966">
                <a:srgbClr val="EFB957"/>
              </a:gs>
              <a:gs pos="0">
                <a:schemeClr val="accent6">
                  <a:tint val="1000"/>
                </a:schemeClr>
              </a:gs>
              <a:gs pos="86000">
                <a:srgbClr val="FEE4BA"/>
              </a:gs>
              <a:gs pos="100000">
                <a:schemeClr val="accent6">
                  <a:tint val="35000"/>
                </a:schemeClr>
              </a:gs>
            </a:gsLst>
            <a:lin ang="18900000" scaled="1"/>
            <a:tileRect/>
          </a:gradFill>
          <a:ln>
            <a:solidFill>
              <a:srgbClr val="EFB957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050" b="1" dirty="0">
                <a:ea typeface="Calibri"/>
                <a:cs typeface="Times New Roman"/>
              </a:rPr>
              <a:t>i</a:t>
            </a:r>
            <a:r>
              <a:rPr lang="en-GB" sz="1050" b="1" dirty="0" smtClean="0">
                <a:ea typeface="Calibri"/>
                <a:cs typeface="Times New Roman"/>
              </a:rPr>
              <a:t>ndex.html</a:t>
            </a:r>
            <a:endParaRPr lang="en-GB" sz="1050" b="1" dirty="0" smtClean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136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199" y="1280483"/>
            <a:ext cx="9120986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TW" sz="2000" b="1" dirty="0">
                <a:solidFill>
                  <a:schemeClr val="accent1"/>
                </a:solidFill>
                <a:latin typeface="Arial" pitchFamily="34" charset="0"/>
              </a:rPr>
              <a:t>Demo 5</a:t>
            </a:r>
            <a:r>
              <a:rPr kumimoji="1" lang="en-GB" altLang="zh-TW" sz="2000" b="1" dirty="0" smtClean="0">
                <a:solidFill>
                  <a:schemeClr val="accent1"/>
                </a:solidFill>
                <a:latin typeface="Arial" pitchFamily="34" charset="0"/>
              </a:rPr>
              <a:t> </a:t>
            </a:r>
            <a:r>
              <a:rPr kumimoji="1" lang="en-GB" altLang="zh-TW" sz="2000" b="1" dirty="0">
                <a:solidFill>
                  <a:schemeClr val="accent1"/>
                </a:solidFill>
                <a:latin typeface="Arial" pitchFamily="34" charset="0"/>
              </a:rPr>
              <a:t>– </a:t>
            </a:r>
            <a:r>
              <a:rPr kumimoji="1" lang="en-GB" altLang="zh-TW" sz="2000" b="1" dirty="0" smtClean="0">
                <a:solidFill>
                  <a:schemeClr val="accent1"/>
                </a:solidFill>
                <a:latin typeface="Arial" pitchFamily="34" charset="0"/>
              </a:rPr>
              <a:t>Send a Redirect</a:t>
            </a:r>
          </a:p>
          <a:p>
            <a:endParaRPr kumimoji="1" lang="en-SG" altLang="zh-TW" sz="2000" dirty="0">
              <a:latin typeface="Arial" pitchFamily="34" charset="0"/>
            </a:endParaRPr>
          </a:p>
          <a:p>
            <a:r>
              <a:rPr kumimoji="1" lang="en-GB" altLang="zh-TW" sz="2000" dirty="0">
                <a:latin typeface="Arial" pitchFamily="34" charset="0"/>
              </a:rPr>
              <a:t>Step </a:t>
            </a:r>
            <a:r>
              <a:rPr kumimoji="1" lang="en-GB" altLang="zh-TW" sz="2000" dirty="0" smtClean="0">
                <a:latin typeface="Arial" pitchFamily="34" charset="0"/>
              </a:rPr>
              <a:t>1 </a:t>
            </a:r>
            <a:r>
              <a:rPr kumimoji="1" lang="en-GB" altLang="zh-TW" sz="2000" dirty="0">
                <a:latin typeface="Arial" pitchFamily="34" charset="0"/>
              </a:rPr>
              <a:t>– </a:t>
            </a:r>
            <a:r>
              <a:rPr kumimoji="1" lang="en-GB" altLang="zh-TW" sz="2000" dirty="0" smtClean="0">
                <a:latin typeface="Arial" pitchFamily="34" charset="0"/>
              </a:rPr>
              <a:t>Response object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HttpServletResponse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to redirect the user to http://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www.google.com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kumimoji="1" lang="en-SG" altLang="zh-TW" dirty="0">
              <a:latin typeface="Arial" pitchFamily="34" charset="0"/>
            </a:endParaRPr>
          </a:p>
          <a:p>
            <a:r>
              <a:rPr kumimoji="1" lang="en-GB" altLang="zh-TW" sz="2000" dirty="0">
                <a:latin typeface="Arial" pitchFamily="34" charset="0"/>
              </a:rPr>
              <a:t>Step 2 </a:t>
            </a:r>
            <a:r>
              <a:rPr kumimoji="1" lang="en-GB" altLang="zh-TW" sz="2000" dirty="0" smtClean="0">
                <a:latin typeface="Arial" pitchFamily="34" charset="0"/>
              </a:rPr>
              <a:t>– Browser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Notice that when the response is loaded, the browser address bar shows the new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kumimoji="1" lang="en-SG" altLang="zh-TW" dirty="0" smtClean="0">
              <a:latin typeface="Arial" pitchFamily="34" charset="0"/>
            </a:endParaRPr>
          </a:p>
          <a:p>
            <a:endParaRPr kumimoji="1" lang="en-SG" altLang="zh-TW" dirty="0" smtClean="0">
              <a:latin typeface="Arial" pitchFamily="34" charset="0"/>
            </a:endParaRPr>
          </a:p>
          <a:p>
            <a:endParaRPr kumimoji="1" lang="en-SG" altLang="zh-TW" dirty="0">
              <a:latin typeface="Arial" pitchFamily="34" charset="0"/>
            </a:endParaRPr>
          </a:p>
          <a:p>
            <a:endParaRPr kumimoji="1" lang="en-SG" altLang="zh-TW" dirty="0" smtClean="0">
              <a:latin typeface="Arial" pitchFamily="34" charset="0"/>
            </a:endParaRPr>
          </a:p>
          <a:p>
            <a:r>
              <a:rPr kumimoji="1" lang="en-GB" altLang="zh-TW" sz="2000" b="1" dirty="0">
                <a:solidFill>
                  <a:schemeClr val="accent1"/>
                </a:solidFill>
                <a:latin typeface="Arial" pitchFamily="34" charset="0"/>
              </a:rPr>
              <a:t>Goals: </a:t>
            </a:r>
            <a:r>
              <a:rPr kumimoji="1" lang="en-GB" altLang="zh-TW" sz="2000" b="1" dirty="0" smtClean="0">
                <a:solidFill>
                  <a:schemeClr val="accent1"/>
                </a:solidFill>
                <a:latin typeface="Arial" pitchFamily="34" charset="0"/>
              </a:rPr>
              <a:t>Redirect to a different URL</a:t>
            </a:r>
            <a:endParaRPr kumimoji="1" lang="en-GB" altLang="zh-TW" sz="2000" dirty="0">
              <a:latin typeface="Arial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SG" dirty="0" smtClean="0">
                <a:latin typeface="Arial Black" panose="020B0A04020102020204" pitchFamily="34" charset="0"/>
              </a:rPr>
              <a:t>Servlets</a:t>
            </a:r>
            <a:endParaRPr lang="en-GB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15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7368" y="1268247"/>
            <a:ext cx="921727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Servlet can also forward the request to another Servlet </a:t>
            </a:r>
            <a:r>
              <a:rPr lang="en-GB" sz="2000" u="sng" dirty="0">
                <a:latin typeface="Arial" panose="020B0604020202020204" pitchFamily="34" charset="0"/>
                <a:cs typeface="Arial" panose="020B0604020202020204" pitchFamily="34" charset="0"/>
              </a:rPr>
              <a:t>within the same application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for further processing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Note: If the first Servlet has already written something to the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PrintWriter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, it will be ignored once you call forward</a:t>
            </a:r>
            <a:r>
              <a:rPr lang="en-GB" i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>
              <a:spcBef>
                <a:spcPts val="1200"/>
              </a:spcBef>
            </a:pP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GB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GB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Consolas" panose="020B0609020204030204" pitchFamily="49" charset="0"/>
                <a:cs typeface="Arial" panose="020B0604020202020204" pitchFamily="34" charset="0"/>
              </a:rPr>
              <a:t>location</a:t>
            </a: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should be the be the mapping associated with the second Servlet.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SG" dirty="0" smtClean="0">
                <a:latin typeface="Arial Black" panose="020B0A04020102020204" pitchFamily="34" charset="0"/>
              </a:rPr>
              <a:t>Request Forwarding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2236" y="3166368"/>
            <a:ext cx="8912410" cy="2247424"/>
          </a:xfrm>
          <a:prstGeom prst="roundRect">
            <a:avLst/>
          </a:prstGeom>
          <a:noFill/>
          <a:ln w="31750" cap="sq" cmpd="sng">
            <a:solidFill>
              <a:schemeClr val="accent1"/>
            </a:solidFill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t">
            <a:spAutoFit/>
          </a:bodyPr>
          <a:lstStyle/>
          <a:p>
            <a:r>
              <a:rPr lang="en-GB" b="1" dirty="0">
                <a:latin typeface="Consolas" pitchFamily="49" charset="0"/>
              </a:rPr>
              <a:t>void </a:t>
            </a:r>
            <a:r>
              <a:rPr lang="en-GB" b="1" dirty="0" err="1">
                <a:latin typeface="Consolas" pitchFamily="49" charset="0"/>
              </a:rPr>
              <a:t>doPost</a:t>
            </a:r>
            <a:r>
              <a:rPr lang="en-GB" b="1" dirty="0">
                <a:latin typeface="Consolas" pitchFamily="49" charset="0"/>
              </a:rPr>
              <a:t> (</a:t>
            </a:r>
            <a:r>
              <a:rPr lang="en-GB" b="1" dirty="0" err="1">
                <a:latin typeface="Consolas" pitchFamily="49" charset="0"/>
              </a:rPr>
              <a:t>HttpServletRequest</a:t>
            </a:r>
            <a:r>
              <a:rPr lang="en-GB" b="1" dirty="0">
                <a:latin typeface="Consolas" pitchFamily="49" charset="0"/>
              </a:rPr>
              <a:t> </a:t>
            </a:r>
            <a:r>
              <a:rPr lang="en-GB" b="1" dirty="0" err="1">
                <a:latin typeface="Consolas" pitchFamily="49" charset="0"/>
              </a:rPr>
              <a:t>req</a:t>
            </a:r>
            <a:r>
              <a:rPr lang="en-GB" b="1" dirty="0">
                <a:latin typeface="Consolas" pitchFamily="49" charset="0"/>
              </a:rPr>
              <a:t>, </a:t>
            </a:r>
            <a:r>
              <a:rPr lang="en-GB" b="1" dirty="0" err="1">
                <a:latin typeface="Consolas" pitchFamily="49" charset="0"/>
              </a:rPr>
              <a:t>HttpServletResponse</a:t>
            </a:r>
            <a:r>
              <a:rPr lang="en-GB" b="1" dirty="0">
                <a:latin typeface="Consolas" pitchFamily="49" charset="0"/>
              </a:rPr>
              <a:t> </a:t>
            </a:r>
            <a:r>
              <a:rPr lang="en-GB" b="1" dirty="0" err="1">
                <a:latin typeface="Consolas" pitchFamily="49" charset="0"/>
              </a:rPr>
              <a:t>resp</a:t>
            </a:r>
            <a:r>
              <a:rPr lang="en-GB" b="1" dirty="0">
                <a:latin typeface="Consolas" pitchFamily="49" charset="0"/>
              </a:rPr>
              <a:t>) {</a:t>
            </a:r>
          </a:p>
          <a:p>
            <a:r>
              <a:rPr lang="en-GB" b="1" dirty="0">
                <a:latin typeface="Consolas" pitchFamily="49" charset="0"/>
              </a:rPr>
              <a:t>	</a:t>
            </a:r>
            <a:br>
              <a:rPr lang="en-GB" b="1" dirty="0">
                <a:latin typeface="Consolas" pitchFamily="49" charset="0"/>
              </a:rPr>
            </a:br>
            <a:r>
              <a:rPr lang="en-GB" b="1" dirty="0">
                <a:latin typeface="Consolas" pitchFamily="49" charset="0"/>
              </a:rPr>
              <a:t>	</a:t>
            </a:r>
            <a:r>
              <a:rPr lang="en-GB" b="1" dirty="0" err="1">
                <a:latin typeface="Consolas" pitchFamily="49" charset="0"/>
              </a:rPr>
              <a:t>RequestDispatcher</a:t>
            </a:r>
            <a:r>
              <a:rPr lang="en-GB" b="1" dirty="0">
                <a:latin typeface="Consolas" pitchFamily="49" charset="0"/>
              </a:rPr>
              <a:t> </a:t>
            </a:r>
            <a:r>
              <a:rPr lang="en-GB" b="1" dirty="0" err="1">
                <a:latin typeface="Consolas" pitchFamily="49" charset="0"/>
              </a:rPr>
              <a:t>requestDispatcher</a:t>
            </a:r>
            <a:r>
              <a:rPr lang="en-GB" b="1" dirty="0">
                <a:latin typeface="Consolas" pitchFamily="49" charset="0"/>
              </a:rPr>
              <a:t> = </a:t>
            </a:r>
          </a:p>
          <a:p>
            <a:r>
              <a:rPr lang="en-GB" b="1" dirty="0">
                <a:latin typeface="Consolas" pitchFamily="49" charset="0"/>
              </a:rPr>
              <a:t>					</a:t>
            </a:r>
            <a:r>
              <a:rPr lang="en-GB" b="1" dirty="0" err="1">
                <a:latin typeface="Consolas" pitchFamily="49" charset="0"/>
              </a:rPr>
              <a:t>request.getRequestDispatcher</a:t>
            </a:r>
            <a:r>
              <a:rPr lang="en-GB" b="1" dirty="0">
                <a:latin typeface="Consolas" pitchFamily="49" charset="0"/>
              </a:rPr>
              <a:t>(“location”);</a:t>
            </a:r>
          </a:p>
          <a:p>
            <a:r>
              <a:rPr lang="en-US" b="1" dirty="0">
                <a:latin typeface="Consolas" pitchFamily="49" charset="0"/>
              </a:rPr>
              <a:t>	</a:t>
            </a:r>
          </a:p>
          <a:p>
            <a:r>
              <a:rPr lang="en-US" b="1" dirty="0">
                <a:latin typeface="Consolas" pitchFamily="49" charset="0"/>
              </a:rPr>
              <a:t>	</a:t>
            </a:r>
            <a:r>
              <a:rPr lang="en-US" b="1" dirty="0" err="1">
                <a:latin typeface="Consolas" pitchFamily="49" charset="0"/>
              </a:rPr>
              <a:t>requestDispatcher.forward</a:t>
            </a:r>
            <a:r>
              <a:rPr lang="en-US" b="1" dirty="0">
                <a:latin typeface="Consolas" pitchFamily="49" charset="0"/>
              </a:rPr>
              <a:t>(request, response);</a:t>
            </a:r>
            <a:endParaRPr lang="en-GB" b="1" dirty="0">
              <a:latin typeface="Consolas" pitchFamily="49" charset="0"/>
            </a:endParaRPr>
          </a:p>
          <a:p>
            <a:r>
              <a:rPr lang="en-US" b="1" dirty="0">
                <a:latin typeface="Consolas" pitchFamily="49" charset="0"/>
              </a:rPr>
              <a:t>}</a:t>
            </a:r>
            <a:endParaRPr lang="en-GB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73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SG" dirty="0" smtClean="0">
                <a:latin typeface="Arial Black" panose="020B0A04020102020204" pitchFamily="34" charset="0"/>
              </a:rPr>
              <a:t>Request Forwarding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947384" y="1521063"/>
            <a:ext cx="4992671" cy="3606966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Text Box 37"/>
          <p:cNvSpPr txBox="1"/>
          <p:nvPr/>
        </p:nvSpPr>
        <p:spPr>
          <a:xfrm>
            <a:off x="6909068" y="1521063"/>
            <a:ext cx="1943400" cy="39052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GB" sz="1200" b="1" dirty="0">
                <a:effectLst/>
                <a:ea typeface="Calibri"/>
                <a:cs typeface="Times New Roman"/>
              </a:rPr>
              <a:t>Web </a:t>
            </a:r>
            <a:r>
              <a:rPr lang="en-GB" sz="1200" b="1" dirty="0" smtClean="0">
                <a:effectLst/>
                <a:ea typeface="Calibri"/>
                <a:cs typeface="Times New Roman"/>
              </a:rPr>
              <a:t>Server</a:t>
            </a:r>
            <a:endParaRPr lang="en-US" sz="1050" dirty="0">
              <a:effectLst/>
              <a:ea typeface="Calibri"/>
              <a:cs typeface="Times New Roman"/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GB" sz="1200" b="1" dirty="0">
                <a:effectLst/>
                <a:ea typeface="Calibri"/>
                <a:cs typeface="Times New Roman"/>
              </a:rPr>
              <a:t> </a:t>
            </a:r>
            <a:endParaRPr lang="en-US" sz="1050" dirty="0">
              <a:effectLst/>
              <a:ea typeface="Calibri"/>
              <a:cs typeface="Times New Roman"/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GB" sz="1050" dirty="0">
                <a:effectLst/>
                <a:ea typeface="Calibri"/>
                <a:cs typeface="Times New Roman"/>
              </a:rPr>
              <a:t> </a:t>
            </a:r>
            <a:endParaRPr lang="en-US" sz="1050" dirty="0">
              <a:effectLst/>
              <a:ea typeface="Calibri"/>
              <a:cs typeface="Times New Roman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4384142" y="1865064"/>
            <a:ext cx="4174546" cy="2926139"/>
          </a:xfrm>
          <a:prstGeom prst="round2Diag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Text Box 41"/>
          <p:cNvSpPr txBox="1"/>
          <p:nvPr/>
        </p:nvSpPr>
        <p:spPr>
          <a:xfrm>
            <a:off x="6996655" y="1911588"/>
            <a:ext cx="1484951" cy="28857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b="1" dirty="0">
                <a:effectLst/>
                <a:ea typeface="Calibri"/>
                <a:cs typeface="Times New Roman"/>
              </a:rPr>
              <a:t>Web </a:t>
            </a:r>
            <a:r>
              <a:rPr lang="en-GB" sz="1200" b="1" dirty="0" smtClean="0">
                <a:effectLst/>
                <a:ea typeface="Calibri"/>
                <a:cs typeface="Times New Roman"/>
              </a:rPr>
              <a:t>Container</a:t>
            </a:r>
            <a:endParaRPr lang="en-US" sz="105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50" dirty="0">
                <a:effectLst/>
                <a:ea typeface="Calibri"/>
                <a:cs typeface="Times New Roman"/>
              </a:rPr>
              <a:t> </a:t>
            </a:r>
            <a:endParaRPr lang="en-US" sz="1050" dirty="0">
              <a:effectLst/>
              <a:ea typeface="Calibri"/>
              <a:cs typeface="Times New Roman"/>
            </a:endParaRPr>
          </a:p>
        </p:txBody>
      </p:sp>
      <p:cxnSp>
        <p:nvCxnSpPr>
          <p:cNvPr id="13" name="Curved Connector 24"/>
          <p:cNvCxnSpPr/>
          <p:nvPr/>
        </p:nvCxnSpPr>
        <p:spPr>
          <a:xfrm flipH="1" flipV="1">
            <a:off x="3347312" y="4420520"/>
            <a:ext cx="1036829" cy="2"/>
          </a:xfrm>
          <a:prstGeom prst="straightConnector1">
            <a:avLst/>
          </a:prstGeom>
          <a:ln w="38100">
            <a:solidFill>
              <a:srgbClr val="FAB04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Curved Connector 24"/>
          <p:cNvCxnSpPr/>
          <p:nvPr/>
        </p:nvCxnSpPr>
        <p:spPr>
          <a:xfrm flipV="1">
            <a:off x="3347310" y="4104718"/>
            <a:ext cx="1036831" cy="4"/>
          </a:xfrm>
          <a:prstGeom prst="straightConnector1">
            <a:avLst/>
          </a:prstGeom>
          <a:ln w="38100">
            <a:solidFill>
              <a:srgbClr val="FAB04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855018" y="3588975"/>
            <a:ext cx="1008000" cy="1008000"/>
          </a:xfrm>
          <a:prstGeom prst="roundRect">
            <a:avLst/>
          </a:prstGeom>
          <a:solidFill>
            <a:srgbClr val="B6D16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92" y="4021124"/>
            <a:ext cx="467495" cy="4356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Elbow Connector 30"/>
          <p:cNvCxnSpPr>
            <a:stCxn id="23" idx="1"/>
          </p:cNvCxnSpPr>
          <p:nvPr/>
        </p:nvCxnSpPr>
        <p:spPr>
          <a:xfrm flipH="1">
            <a:off x="4411600" y="2778963"/>
            <a:ext cx="1417668" cy="1325755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30"/>
          <p:cNvCxnSpPr/>
          <p:nvPr/>
        </p:nvCxnSpPr>
        <p:spPr>
          <a:xfrm flipH="1">
            <a:off x="4384144" y="4420522"/>
            <a:ext cx="2470873" cy="0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nip Single Corner Rectangle 18"/>
          <p:cNvSpPr/>
          <p:nvPr/>
        </p:nvSpPr>
        <p:spPr>
          <a:xfrm>
            <a:off x="5580368" y="4243307"/>
            <a:ext cx="1051853" cy="298326"/>
          </a:xfrm>
          <a:prstGeom prst="snip1Rect">
            <a:avLst/>
          </a:prstGeom>
          <a:gradFill flip="none" rotWithShape="1">
            <a:gsLst>
              <a:gs pos="49966">
                <a:srgbClr val="EFB957"/>
              </a:gs>
              <a:gs pos="0">
                <a:schemeClr val="accent6">
                  <a:tint val="1000"/>
                </a:schemeClr>
              </a:gs>
              <a:gs pos="86000">
                <a:srgbClr val="FEE4BA"/>
              </a:gs>
              <a:gs pos="100000">
                <a:schemeClr val="accent6">
                  <a:tint val="35000"/>
                </a:schemeClr>
              </a:gs>
            </a:gsLst>
            <a:lin ang="18900000" scaled="1"/>
            <a:tileRect/>
          </a:gradFill>
          <a:ln>
            <a:solidFill>
              <a:srgbClr val="EFB957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050" b="1" dirty="0" smtClean="0">
                <a:ea typeface="Calibri"/>
                <a:cs typeface="Times New Roman"/>
              </a:rPr>
              <a:t>custom.html</a:t>
            </a:r>
            <a:endParaRPr lang="en-GB" sz="1050" b="1" dirty="0" smtClean="0">
              <a:effectLst/>
              <a:ea typeface="Calibri"/>
              <a:cs typeface="Times New Roman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2EABE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60" y="3877547"/>
            <a:ext cx="731520" cy="731520"/>
          </a:xfrm>
          <a:prstGeom prst="rect">
            <a:avLst/>
          </a:prstGeom>
        </p:spPr>
      </p:pic>
      <p:sp>
        <p:nvSpPr>
          <p:cNvPr id="21" name="Text Box 41"/>
          <p:cNvSpPr txBox="1"/>
          <p:nvPr/>
        </p:nvSpPr>
        <p:spPr>
          <a:xfrm>
            <a:off x="6996655" y="3732553"/>
            <a:ext cx="742475" cy="28857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 smtClean="0">
                <a:effectLst/>
                <a:ea typeface="Calibri"/>
                <a:cs typeface="Times New Roman"/>
              </a:rPr>
              <a:t>Servlet</a:t>
            </a:r>
            <a:endParaRPr lang="en-US" sz="105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50" dirty="0">
                <a:effectLst/>
                <a:ea typeface="Calibri"/>
                <a:cs typeface="Times New Roman"/>
              </a:rPr>
              <a:t> </a:t>
            </a:r>
            <a:endParaRPr lang="en-US" sz="1050" dirty="0">
              <a:effectLst/>
              <a:ea typeface="Calibri"/>
              <a:cs typeface="Times New Roman"/>
            </a:endParaRPr>
          </a:p>
        </p:txBody>
      </p:sp>
      <p:cxnSp>
        <p:nvCxnSpPr>
          <p:cNvPr id="22" name="Elbow Connector 30"/>
          <p:cNvCxnSpPr>
            <a:stCxn id="23" idx="3"/>
            <a:endCxn id="15" idx="0"/>
          </p:cNvCxnSpPr>
          <p:nvPr/>
        </p:nvCxnSpPr>
        <p:spPr>
          <a:xfrm>
            <a:off x="6837268" y="2778963"/>
            <a:ext cx="521750" cy="810012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829268" y="2274963"/>
            <a:ext cx="1008000" cy="1008000"/>
          </a:xfrm>
          <a:prstGeom prst="roundRect">
            <a:avLst/>
          </a:prstGeom>
          <a:solidFill>
            <a:srgbClr val="B6D16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542" y="2707112"/>
            <a:ext cx="467495" cy="43569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Box 41"/>
          <p:cNvSpPr txBox="1"/>
          <p:nvPr/>
        </p:nvSpPr>
        <p:spPr>
          <a:xfrm>
            <a:off x="5970905" y="2418541"/>
            <a:ext cx="742475" cy="28857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 smtClean="0">
                <a:effectLst/>
                <a:ea typeface="Calibri"/>
                <a:cs typeface="Times New Roman"/>
              </a:rPr>
              <a:t>Servlet</a:t>
            </a:r>
            <a:endParaRPr lang="en-US" sz="105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50" dirty="0">
                <a:effectLst/>
                <a:ea typeface="Calibri"/>
                <a:cs typeface="Times New Roman"/>
              </a:rPr>
              <a:t> </a:t>
            </a:r>
            <a:endParaRPr lang="en-US" sz="105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243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28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199" y="1280483"/>
            <a:ext cx="9120986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TW" sz="2000" b="1" dirty="0">
                <a:solidFill>
                  <a:schemeClr val="accent1"/>
                </a:solidFill>
                <a:latin typeface="Arial" pitchFamily="34" charset="0"/>
              </a:rPr>
              <a:t>Demo </a:t>
            </a:r>
            <a:r>
              <a:rPr kumimoji="1" lang="en-GB" altLang="zh-TW" sz="2000" b="1" dirty="0" smtClean="0">
                <a:solidFill>
                  <a:schemeClr val="accent1"/>
                </a:solidFill>
                <a:latin typeface="Arial" pitchFamily="34" charset="0"/>
              </a:rPr>
              <a:t>6 </a:t>
            </a:r>
            <a:r>
              <a:rPr kumimoji="1" lang="en-GB" altLang="zh-TW" sz="2000" b="1" dirty="0">
                <a:solidFill>
                  <a:schemeClr val="accent1"/>
                </a:solidFill>
                <a:latin typeface="Arial" pitchFamily="34" charset="0"/>
              </a:rPr>
              <a:t>– </a:t>
            </a:r>
            <a:r>
              <a:rPr kumimoji="1" lang="en-GB" altLang="zh-TW" sz="2000" b="1" dirty="0" smtClean="0">
                <a:solidFill>
                  <a:schemeClr val="accent1"/>
                </a:solidFill>
                <a:latin typeface="Arial" pitchFamily="34" charset="0"/>
              </a:rPr>
              <a:t>Request Forwarding</a:t>
            </a:r>
          </a:p>
          <a:p>
            <a:endParaRPr kumimoji="1" lang="en-SG" altLang="zh-TW" sz="2000" dirty="0">
              <a:latin typeface="Arial" pitchFamily="34" charset="0"/>
            </a:endParaRPr>
          </a:p>
          <a:p>
            <a:r>
              <a:rPr kumimoji="1" lang="en-GB" altLang="zh-TW" sz="2000" dirty="0">
                <a:latin typeface="Arial" pitchFamily="34" charset="0"/>
              </a:rPr>
              <a:t>Step </a:t>
            </a:r>
            <a:r>
              <a:rPr kumimoji="1" lang="en-GB" altLang="zh-TW" sz="2000" dirty="0" smtClean="0">
                <a:latin typeface="Arial" pitchFamily="34" charset="0"/>
              </a:rPr>
              <a:t>1 </a:t>
            </a:r>
            <a:r>
              <a:rPr kumimoji="1" lang="en-GB" altLang="zh-TW" sz="2000" dirty="0">
                <a:latin typeface="Arial" pitchFamily="34" charset="0"/>
              </a:rPr>
              <a:t>– </a:t>
            </a:r>
            <a:r>
              <a:rPr kumimoji="1" lang="en-GB" altLang="zh-TW" sz="2000" dirty="0" smtClean="0">
                <a:latin typeface="Arial" pitchFamily="34" charset="0"/>
              </a:rPr>
              <a:t>Request object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Obtain 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RequestDispatcher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from the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Forward the request and response objects using the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RequestDispatcher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kumimoji="1" lang="en-SG" altLang="zh-TW" dirty="0">
              <a:latin typeface="Arial" pitchFamily="34" charset="0"/>
            </a:endParaRPr>
          </a:p>
          <a:p>
            <a:r>
              <a:rPr kumimoji="1" lang="en-GB" altLang="zh-TW" sz="2000" dirty="0">
                <a:latin typeface="Arial" pitchFamily="34" charset="0"/>
              </a:rPr>
              <a:t>Step 2 </a:t>
            </a:r>
            <a:r>
              <a:rPr kumimoji="1" lang="en-GB" altLang="zh-TW" sz="2000" dirty="0" smtClean="0">
                <a:latin typeface="Arial" pitchFamily="34" charset="0"/>
              </a:rPr>
              <a:t>– Second Servlet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Notice that we still use the HTTP method of the original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kumimoji="1" lang="en-SG" altLang="zh-TW" dirty="0" smtClean="0">
              <a:latin typeface="Arial" pitchFamily="34" charset="0"/>
            </a:endParaRPr>
          </a:p>
          <a:p>
            <a:endParaRPr kumimoji="1" lang="en-SG" altLang="zh-TW" dirty="0" smtClean="0">
              <a:latin typeface="Arial" pitchFamily="34" charset="0"/>
            </a:endParaRPr>
          </a:p>
          <a:p>
            <a:endParaRPr kumimoji="1" lang="en-SG" altLang="zh-TW" dirty="0">
              <a:latin typeface="Arial" pitchFamily="34" charset="0"/>
            </a:endParaRPr>
          </a:p>
          <a:p>
            <a:endParaRPr kumimoji="1" lang="en-SG" altLang="zh-TW" dirty="0" smtClean="0">
              <a:latin typeface="Arial" pitchFamily="34" charset="0"/>
            </a:endParaRPr>
          </a:p>
          <a:p>
            <a:r>
              <a:rPr kumimoji="1" lang="en-GB" altLang="zh-TW" sz="2000" b="1" dirty="0">
                <a:solidFill>
                  <a:schemeClr val="accent1"/>
                </a:solidFill>
                <a:latin typeface="Arial" pitchFamily="34" charset="0"/>
              </a:rPr>
              <a:t>Goals: Forward a request from one servlet to another</a:t>
            </a:r>
            <a:endParaRPr kumimoji="1" lang="en-GB" altLang="zh-TW" sz="2000" dirty="0">
              <a:latin typeface="Arial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SG" dirty="0" smtClean="0">
                <a:latin typeface="Arial Black" panose="020B0A04020102020204" pitchFamily="34" charset="0"/>
              </a:rPr>
              <a:t>Servlets</a:t>
            </a:r>
            <a:endParaRPr lang="en-GB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Review 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29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586" y="803943"/>
            <a:ext cx="6257638" cy="5061741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a web container?</a:t>
            </a:r>
          </a:p>
          <a:p>
            <a:pPr>
              <a:lnSpc>
                <a:spcPct val="2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a Servlet?</a:t>
            </a:r>
          </a:p>
          <a:p>
            <a:pPr>
              <a:lnSpc>
                <a:spcPct val="2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the web container responsible for?</a:t>
            </a:r>
          </a:p>
          <a:p>
            <a:pPr>
              <a:lnSpc>
                <a:spcPct val="2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are the lifecycle steps of a Servlet?</a:t>
            </a:r>
          </a:p>
          <a:p>
            <a:pPr>
              <a:lnSpc>
                <a:spcPct val="2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the deployment descriptor?</a:t>
            </a:r>
          </a:p>
          <a:p>
            <a:pPr>
              <a:lnSpc>
                <a:spcPct val="2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List some tags used in the deployment descriptor.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1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4" y="3864382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4. </a:t>
            </a:r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Request Redirection and Forwarding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7" y="294813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3. </a:t>
            </a:r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Sending Information to the Server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7" y="115183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1</a:t>
            </a:r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. </a:t>
            </a:r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Web Containers and Web Servlets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7" y="204818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2 . </a:t>
            </a:r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The Deployment Descriptors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3" y="1151833"/>
            <a:ext cx="10544895" cy="717983"/>
          </a:xfrm>
          <a:prstGeom prst="rect">
            <a:avLst/>
          </a:prstGeom>
          <a:solidFill>
            <a:srgbClr val="2E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1. </a:t>
            </a:r>
            <a:r>
              <a:rPr lang="en-SG" sz="2400" b="1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Web Containers and Web Servlets</a:t>
            </a:r>
            <a:endParaRPr lang="en-GB" sz="2400" b="1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SG" dirty="0"/>
              <a:t>Module </a:t>
            </a:r>
            <a:r>
              <a:rPr lang="en-SG" dirty="0" smtClean="0"/>
              <a:t>Objectives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34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Questions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0807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 smtClean="0">
                <a:latin typeface="Arial" panose="020B0604020202020204" pitchFamily="34" charset="0"/>
              </a:rPr>
              <a:t>You are now able </a:t>
            </a:r>
            <a:r>
              <a:rPr lang="en-GB" dirty="0">
                <a:latin typeface="Arial" panose="020B0604020202020204" pitchFamily="34" charset="0"/>
              </a:rPr>
              <a:t>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1150" y="1700808"/>
            <a:ext cx="9628789" cy="2169825"/>
          </a:xfrm>
          <a:prstGeom prst="rect">
            <a:avLst/>
          </a:prstGeom>
          <a:noFill/>
          <a:ln w="15875">
            <a:noFill/>
          </a:ln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SG" dirty="0" smtClean="0">
                <a:latin typeface="Arial"/>
                <a:cs typeface="Arial"/>
              </a:rPr>
              <a:t>Recap web architecture</a:t>
            </a:r>
            <a:endParaRPr lang="en-SG" dirty="0" smtClean="0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SG" altLang="en-US" dirty="0" smtClean="0">
                <a:latin typeface="Arial"/>
                <a:cs typeface="Arial"/>
              </a:rPr>
              <a:t>Explain the use </a:t>
            </a:r>
            <a:r>
              <a:rPr lang="en-SG" altLang="en-US" dirty="0" smtClean="0">
                <a:latin typeface="Arial"/>
                <a:cs typeface="Arial"/>
              </a:rPr>
              <a:t>of web containers</a:t>
            </a:r>
            <a:endParaRPr lang="en-SG" altLang="en-US" dirty="0" smtClean="0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SG" altLang="en-US" dirty="0">
                <a:latin typeface="Arial"/>
                <a:cs typeface="Arial"/>
              </a:rPr>
              <a:t>Explain the use of </a:t>
            </a:r>
            <a:r>
              <a:rPr lang="en-SG" altLang="en-US" dirty="0" smtClean="0">
                <a:latin typeface="Arial"/>
                <a:cs typeface="Arial"/>
              </a:rPr>
              <a:t>web servlets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SG" altLang="en-US" dirty="0">
                <a:latin typeface="Arial"/>
                <a:cs typeface="Arial"/>
              </a:rPr>
              <a:t>Explain the use </a:t>
            </a:r>
            <a:r>
              <a:rPr lang="en-SG" altLang="en-US" dirty="0" smtClean="0">
                <a:latin typeface="Arial"/>
                <a:cs typeface="Arial"/>
              </a:rPr>
              <a:t>of Deployment Descriptors</a:t>
            </a:r>
            <a:endParaRPr lang="en-SG" altLang="en-US" dirty="0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SG" altLang="en-US" dirty="0" smtClean="0">
                <a:latin typeface="Arial"/>
                <a:cs typeface="Arial"/>
              </a:rPr>
              <a:t>Request handling for: sending information to a server, redirection, forwarding</a:t>
            </a:r>
            <a:endParaRPr lang="en-SG" altLang="en-US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31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7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199" y="1280483"/>
            <a:ext cx="1144927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What is meant by the terms client and server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What is the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World Wide Web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and how is it used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are the key parts of an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HTTP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are the key parts of an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-"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What is the difference between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static web pages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dynamically-generated web pages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SG" dirty="0" smtClean="0">
                <a:latin typeface="Arial Black" panose="020B0A04020102020204" pitchFamily="34" charset="0"/>
              </a:rPr>
              <a:t>Web Architecture – Recap</a:t>
            </a:r>
            <a:endParaRPr lang="en-GB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8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199" y="1280483"/>
            <a:ext cx="11449272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simple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web server application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can only serve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Served the same way every time (images, audio files, simple HTML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Apache HTTP Server</a:t>
            </a:r>
            <a:endParaRPr lang="en-GB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To generate pages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dynamically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the help of another application is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needed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Web container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(or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servlet container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Apache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Tomcat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APIs for Server-side programming are part of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Java EE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SG" dirty="0" smtClean="0">
                <a:latin typeface="Arial Black" panose="020B0A04020102020204" pitchFamily="34" charset="0"/>
              </a:rPr>
              <a:t>Web Container</a:t>
            </a:r>
            <a:endParaRPr lang="en-GB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28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199" y="1280483"/>
            <a:ext cx="11449272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web container handles incoming HTTP requests by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Running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servlet code to generate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responses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Security (restricting access to server resources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Concurrency (each request is handled in a new thread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Lifecycles of all components (Servlets, JSPs, Filters, Listeners, etc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Application configuration and deployment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SG" dirty="0" smtClean="0">
                <a:latin typeface="Arial Black" panose="020B0A04020102020204" pitchFamily="34" charset="0"/>
              </a:rPr>
              <a:t>Web Container Responsibilities</a:t>
            </a:r>
            <a:endParaRPr lang="en-GB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4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199" y="1280483"/>
            <a:ext cx="114492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TW" sz="2000" b="1" dirty="0">
                <a:latin typeface="Arial" pitchFamily="34" charset="0"/>
              </a:rPr>
              <a:t>Web Servlets </a:t>
            </a:r>
            <a:r>
              <a:rPr kumimoji="1" lang="en-GB" altLang="zh-TW" sz="2000" dirty="0">
                <a:latin typeface="Arial" pitchFamily="34" charset="0"/>
              </a:rPr>
              <a:t>are server-side Java components – simple Java classes</a:t>
            </a:r>
            <a:r>
              <a:rPr kumimoji="1" lang="en-GB" altLang="zh-TW" sz="2000" dirty="0" smtClean="0">
                <a:latin typeface="Arial" pitchFamily="34" charset="0"/>
              </a:rPr>
              <a:t>!</a:t>
            </a:r>
          </a:p>
          <a:p>
            <a:endParaRPr kumimoji="1" lang="en-GB" altLang="zh-TW" sz="2000" dirty="0">
              <a:latin typeface="Arial" pitchFamily="34" charset="0"/>
            </a:endParaRPr>
          </a:p>
          <a:p>
            <a:r>
              <a:rPr kumimoji="1" lang="en-GB" altLang="zh-TW" sz="2000" dirty="0">
                <a:latin typeface="Arial" pitchFamily="34" charset="0"/>
              </a:rPr>
              <a:t>Servlets </a:t>
            </a:r>
            <a:r>
              <a:rPr kumimoji="1" lang="en-GB" altLang="zh-TW" sz="2000" i="1" u="sng" dirty="0">
                <a:latin typeface="Arial" pitchFamily="34" charset="0"/>
              </a:rPr>
              <a:t>process HTTP requests</a:t>
            </a:r>
            <a:r>
              <a:rPr kumimoji="1" lang="en-GB" altLang="zh-TW" sz="2000" dirty="0">
                <a:latin typeface="Arial" pitchFamily="34" charset="0"/>
              </a:rPr>
              <a:t> and </a:t>
            </a:r>
            <a:r>
              <a:rPr kumimoji="1" lang="en-GB" altLang="zh-TW" sz="2000" i="1" u="sng" dirty="0">
                <a:latin typeface="Arial" pitchFamily="34" charset="0"/>
              </a:rPr>
              <a:t>generate HTTP </a:t>
            </a:r>
            <a:r>
              <a:rPr kumimoji="1" lang="en-GB" altLang="zh-TW" sz="2000" i="1" u="sng" dirty="0" smtClean="0">
                <a:latin typeface="Arial" pitchFamily="34" charset="0"/>
              </a:rPr>
              <a:t>responses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Running servlet code to generate responses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Security (restricting access to server resources)</a:t>
            </a:r>
          </a:p>
          <a:p>
            <a:endParaRPr kumimoji="1" lang="en-GB" altLang="zh-TW" sz="1600" dirty="0">
              <a:latin typeface="Arial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SG" dirty="0" smtClean="0">
                <a:latin typeface="Arial Black" panose="020B0A04020102020204" pitchFamily="34" charset="0"/>
              </a:rPr>
              <a:t>Introducing Servlets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3900493" y="3474904"/>
            <a:ext cx="4992671" cy="2396690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 Box 37"/>
          <p:cNvSpPr txBox="1"/>
          <p:nvPr/>
        </p:nvSpPr>
        <p:spPr>
          <a:xfrm>
            <a:off x="6862177" y="3474904"/>
            <a:ext cx="1943400" cy="39052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GB" sz="1200" b="1" dirty="0">
                <a:effectLst/>
                <a:ea typeface="Calibri"/>
                <a:cs typeface="Times New Roman"/>
              </a:rPr>
              <a:t>Web </a:t>
            </a:r>
            <a:r>
              <a:rPr lang="en-GB" sz="1200" b="1" dirty="0" smtClean="0">
                <a:effectLst/>
                <a:ea typeface="Calibri"/>
                <a:cs typeface="Times New Roman"/>
              </a:rPr>
              <a:t>Server</a:t>
            </a:r>
            <a:endParaRPr lang="en-US" sz="1050" dirty="0">
              <a:effectLst/>
              <a:ea typeface="Calibri"/>
              <a:cs typeface="Times New Roman"/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GB" sz="1200" b="1" dirty="0">
                <a:effectLst/>
                <a:ea typeface="Calibri"/>
                <a:cs typeface="Times New Roman"/>
              </a:rPr>
              <a:t> </a:t>
            </a:r>
            <a:endParaRPr lang="en-US" sz="1050" dirty="0">
              <a:effectLst/>
              <a:ea typeface="Calibri"/>
              <a:cs typeface="Times New Roman"/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GB" sz="1050" dirty="0">
                <a:effectLst/>
                <a:ea typeface="Calibri"/>
                <a:cs typeface="Times New Roman"/>
              </a:rPr>
              <a:t> </a:t>
            </a:r>
            <a:endParaRPr lang="en-US" sz="1050" dirty="0">
              <a:effectLst/>
              <a:ea typeface="Calibri"/>
              <a:cs typeface="Times New Roman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4337251" y="3802163"/>
            <a:ext cx="4174546" cy="1732605"/>
          </a:xfrm>
          <a:prstGeom prst="round2Diag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Text Box 41"/>
          <p:cNvSpPr txBox="1"/>
          <p:nvPr/>
        </p:nvSpPr>
        <p:spPr>
          <a:xfrm>
            <a:off x="6959369" y="3810185"/>
            <a:ext cx="1484951" cy="28857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b="1" dirty="0">
                <a:effectLst/>
                <a:ea typeface="Calibri"/>
                <a:cs typeface="Times New Roman"/>
              </a:rPr>
              <a:t>Web </a:t>
            </a:r>
            <a:r>
              <a:rPr lang="en-GB" sz="1200" b="1" dirty="0" smtClean="0">
                <a:effectLst/>
                <a:ea typeface="Calibri"/>
                <a:cs typeface="Times New Roman"/>
              </a:rPr>
              <a:t>Container</a:t>
            </a:r>
            <a:endParaRPr lang="en-US" sz="105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50" dirty="0">
                <a:effectLst/>
                <a:ea typeface="Calibri"/>
                <a:cs typeface="Times New Roman"/>
              </a:rPr>
              <a:t> </a:t>
            </a:r>
            <a:endParaRPr lang="en-US" sz="1050" dirty="0">
              <a:effectLst/>
              <a:ea typeface="Calibri"/>
              <a:cs typeface="Times New Roman"/>
            </a:endParaRPr>
          </a:p>
        </p:txBody>
      </p:sp>
      <p:cxnSp>
        <p:nvCxnSpPr>
          <p:cNvPr id="12" name="Curved Connector 24"/>
          <p:cNvCxnSpPr/>
          <p:nvPr/>
        </p:nvCxnSpPr>
        <p:spPr>
          <a:xfrm flipH="1" flipV="1">
            <a:off x="3300421" y="5164085"/>
            <a:ext cx="1036829" cy="2"/>
          </a:xfrm>
          <a:prstGeom prst="straightConnector1">
            <a:avLst/>
          </a:prstGeom>
          <a:ln w="38100">
            <a:solidFill>
              <a:srgbClr val="FAB04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Curved Connector 24"/>
          <p:cNvCxnSpPr/>
          <p:nvPr/>
        </p:nvCxnSpPr>
        <p:spPr>
          <a:xfrm flipV="1">
            <a:off x="3300419" y="4848283"/>
            <a:ext cx="1036831" cy="4"/>
          </a:xfrm>
          <a:prstGeom prst="straightConnector1">
            <a:avLst/>
          </a:prstGeom>
          <a:ln w="38100">
            <a:solidFill>
              <a:srgbClr val="FAB04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808127" y="4332540"/>
            <a:ext cx="1025750" cy="1020091"/>
          </a:xfrm>
          <a:prstGeom prst="roundRect">
            <a:avLst/>
          </a:prstGeom>
          <a:solidFill>
            <a:srgbClr val="B6D16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401" y="4764689"/>
            <a:ext cx="467495" cy="4356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Elbow Connector 30"/>
          <p:cNvCxnSpPr>
            <a:stCxn id="14" idx="1"/>
          </p:cNvCxnSpPr>
          <p:nvPr/>
        </p:nvCxnSpPr>
        <p:spPr>
          <a:xfrm flipH="1">
            <a:off x="4364709" y="4842586"/>
            <a:ext cx="2443418" cy="5697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30"/>
          <p:cNvCxnSpPr/>
          <p:nvPr/>
        </p:nvCxnSpPr>
        <p:spPr>
          <a:xfrm flipH="1">
            <a:off x="4337253" y="5164087"/>
            <a:ext cx="2470873" cy="0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nip Single Corner Rectangle 17"/>
          <p:cNvSpPr/>
          <p:nvPr/>
        </p:nvSpPr>
        <p:spPr>
          <a:xfrm>
            <a:off x="5533477" y="4986872"/>
            <a:ext cx="1051853" cy="298326"/>
          </a:xfrm>
          <a:prstGeom prst="snip1Rect">
            <a:avLst/>
          </a:prstGeom>
          <a:gradFill flip="none" rotWithShape="1">
            <a:gsLst>
              <a:gs pos="49966">
                <a:srgbClr val="EFB957"/>
              </a:gs>
              <a:gs pos="0">
                <a:schemeClr val="accent6">
                  <a:tint val="1000"/>
                </a:schemeClr>
              </a:gs>
              <a:gs pos="86000">
                <a:srgbClr val="FEE4BA"/>
              </a:gs>
              <a:gs pos="100000">
                <a:schemeClr val="accent6">
                  <a:tint val="35000"/>
                </a:schemeClr>
              </a:gs>
            </a:gsLst>
            <a:lin ang="18900000" scaled="1"/>
            <a:tileRect/>
          </a:gradFill>
          <a:ln>
            <a:solidFill>
              <a:srgbClr val="EFB957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050" b="1" dirty="0" smtClean="0">
                <a:ea typeface="Calibri"/>
                <a:cs typeface="Times New Roman"/>
              </a:rPr>
              <a:t>custom.html</a:t>
            </a:r>
            <a:endParaRPr lang="en-GB" sz="1050" b="1" dirty="0" smtClean="0">
              <a:effectLst/>
              <a:ea typeface="Calibri"/>
              <a:cs typeface="Times New Roman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2EABE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869" y="4621112"/>
            <a:ext cx="731520" cy="731520"/>
          </a:xfrm>
          <a:prstGeom prst="rect">
            <a:avLst/>
          </a:prstGeom>
        </p:spPr>
      </p:pic>
      <p:sp>
        <p:nvSpPr>
          <p:cNvPr id="20" name="Text Box 41"/>
          <p:cNvSpPr txBox="1"/>
          <p:nvPr/>
        </p:nvSpPr>
        <p:spPr>
          <a:xfrm>
            <a:off x="6949764" y="4476118"/>
            <a:ext cx="742475" cy="28857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 smtClean="0">
                <a:effectLst/>
                <a:ea typeface="Calibri"/>
                <a:cs typeface="Times New Roman"/>
              </a:rPr>
              <a:t>Servlet</a:t>
            </a:r>
            <a:endParaRPr lang="en-US" sz="105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050" dirty="0">
                <a:effectLst/>
                <a:ea typeface="Calibri"/>
                <a:cs typeface="Times New Roman"/>
              </a:rPr>
              <a:t> </a:t>
            </a:r>
            <a:endParaRPr lang="en-US" sz="105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386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199" y="1280483"/>
            <a:ext cx="1144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TW" sz="2000" dirty="0">
                <a:latin typeface="Arial" pitchFamily="34" charset="0"/>
              </a:rPr>
              <a:t>The methods that handle HTTP requests within a Servlet look like this: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SG" dirty="0" smtClean="0">
                <a:latin typeface="Arial Black" panose="020B0A04020102020204" pitchFamily="34" charset="0"/>
              </a:rPr>
              <a:t>Introducing Servlets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92173" y="2158272"/>
            <a:ext cx="9003323" cy="2247424"/>
          </a:xfrm>
          <a:prstGeom prst="roundRect">
            <a:avLst/>
          </a:prstGeom>
          <a:noFill/>
          <a:ln w="31750" cap="sq" cmpd="sng">
            <a:solidFill>
              <a:schemeClr val="accent1"/>
            </a:solidFill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t">
            <a:spAutoFit/>
          </a:bodyPr>
          <a:lstStyle/>
          <a:p>
            <a:r>
              <a:rPr lang="en-GB" b="1" dirty="0">
                <a:latin typeface="Consolas" pitchFamily="49" charset="0"/>
              </a:rPr>
              <a:t>void </a:t>
            </a:r>
            <a:r>
              <a:rPr lang="en-GB" b="1" dirty="0" err="1">
                <a:latin typeface="Consolas" pitchFamily="49" charset="0"/>
              </a:rPr>
              <a:t>doPost</a:t>
            </a:r>
            <a:r>
              <a:rPr lang="en-GB" b="1" dirty="0">
                <a:latin typeface="Consolas" pitchFamily="49" charset="0"/>
              </a:rPr>
              <a:t> (</a:t>
            </a:r>
            <a:r>
              <a:rPr lang="en-GB" b="1" dirty="0" err="1">
                <a:latin typeface="Consolas" pitchFamily="49" charset="0"/>
              </a:rPr>
              <a:t>HttpServletRequest</a:t>
            </a:r>
            <a:r>
              <a:rPr lang="en-GB" b="1" dirty="0">
                <a:latin typeface="Consolas" pitchFamily="49" charset="0"/>
              </a:rPr>
              <a:t> </a:t>
            </a:r>
            <a:r>
              <a:rPr lang="en-GB" b="1" dirty="0" err="1">
                <a:latin typeface="Consolas" pitchFamily="49" charset="0"/>
              </a:rPr>
              <a:t>req</a:t>
            </a:r>
            <a:r>
              <a:rPr lang="en-GB" b="1" dirty="0">
                <a:latin typeface="Consolas" pitchFamily="49" charset="0"/>
              </a:rPr>
              <a:t>, </a:t>
            </a:r>
            <a:r>
              <a:rPr lang="en-GB" b="1" dirty="0" err="1">
                <a:latin typeface="Consolas" pitchFamily="49" charset="0"/>
              </a:rPr>
              <a:t>HttpServletResponse</a:t>
            </a:r>
            <a:r>
              <a:rPr lang="en-GB" b="1" dirty="0">
                <a:latin typeface="Consolas" pitchFamily="49" charset="0"/>
              </a:rPr>
              <a:t> </a:t>
            </a:r>
            <a:r>
              <a:rPr lang="en-GB" b="1" dirty="0" err="1">
                <a:latin typeface="Consolas" pitchFamily="49" charset="0"/>
              </a:rPr>
              <a:t>resp</a:t>
            </a:r>
            <a:r>
              <a:rPr lang="en-GB" b="1" dirty="0">
                <a:latin typeface="Consolas" pitchFamily="49" charset="0"/>
              </a:rPr>
              <a:t>) {	</a:t>
            </a:r>
            <a:br>
              <a:rPr lang="en-GB" b="1" dirty="0">
                <a:latin typeface="Consolas" pitchFamily="49" charset="0"/>
              </a:rPr>
            </a:br>
            <a:r>
              <a:rPr lang="en-GB" b="1" dirty="0">
                <a:latin typeface="Consolas" pitchFamily="49" charset="0"/>
              </a:rPr>
              <a:t>	</a:t>
            </a:r>
            <a:r>
              <a:rPr lang="en-GB" b="1" dirty="0" err="1">
                <a:latin typeface="Consolas" pitchFamily="49" charset="0"/>
              </a:rPr>
              <a:t>PrintWriter</a:t>
            </a:r>
            <a:r>
              <a:rPr lang="en-GB" b="1" dirty="0">
                <a:latin typeface="Consolas" pitchFamily="49" charset="0"/>
              </a:rPr>
              <a:t> out = </a:t>
            </a:r>
            <a:r>
              <a:rPr lang="en-GB" b="1" dirty="0" err="1">
                <a:latin typeface="Consolas" pitchFamily="49" charset="0"/>
              </a:rPr>
              <a:t>resp.getWriter</a:t>
            </a:r>
            <a:r>
              <a:rPr lang="en-GB" b="1" dirty="0">
                <a:latin typeface="Consolas" pitchFamily="49" charset="0"/>
              </a:rPr>
              <a:t>();</a:t>
            </a:r>
          </a:p>
          <a:p>
            <a:r>
              <a:rPr lang="en-GB" b="1" dirty="0">
                <a:latin typeface="Consolas" pitchFamily="49" charset="0"/>
              </a:rPr>
              <a:t>	</a:t>
            </a:r>
            <a:r>
              <a:rPr lang="en-GB" b="1" dirty="0" err="1">
                <a:latin typeface="Consolas" pitchFamily="49" charset="0"/>
              </a:rPr>
              <a:t>out.println</a:t>
            </a:r>
            <a:r>
              <a:rPr lang="en-GB" b="1" dirty="0">
                <a:latin typeface="Consolas" pitchFamily="49" charset="0"/>
              </a:rPr>
              <a:t>(“&lt;html&gt;”);</a:t>
            </a:r>
          </a:p>
          <a:p>
            <a:r>
              <a:rPr lang="en-GB" b="1" dirty="0">
                <a:latin typeface="Consolas" pitchFamily="49" charset="0"/>
              </a:rPr>
              <a:t>	</a:t>
            </a:r>
            <a:r>
              <a:rPr lang="en-GB" b="1" dirty="0" err="1">
                <a:latin typeface="Consolas" pitchFamily="49" charset="0"/>
              </a:rPr>
              <a:t>out.println</a:t>
            </a:r>
            <a:r>
              <a:rPr lang="en-GB" b="1" dirty="0">
                <a:latin typeface="Consolas" pitchFamily="49" charset="0"/>
              </a:rPr>
              <a:t>(“&lt;head&gt;&lt;title&gt;view Stock&lt;/title&gt;&lt;/head&gt;”);</a:t>
            </a:r>
          </a:p>
          <a:p>
            <a:r>
              <a:rPr lang="en-GB" b="1" dirty="0">
                <a:latin typeface="Consolas" pitchFamily="49" charset="0"/>
              </a:rPr>
              <a:t>	</a:t>
            </a:r>
            <a:r>
              <a:rPr lang="en-GB" b="1" dirty="0" err="1">
                <a:latin typeface="Consolas" pitchFamily="49" charset="0"/>
              </a:rPr>
              <a:t>out.println</a:t>
            </a:r>
            <a:r>
              <a:rPr lang="en-GB" b="1" dirty="0">
                <a:latin typeface="Consolas" pitchFamily="49" charset="0"/>
              </a:rPr>
              <a:t>(“&lt;body&gt;&lt;p&gt;” + </a:t>
            </a:r>
            <a:r>
              <a:rPr lang="en-GB" b="1" dirty="0" err="1">
                <a:latin typeface="Consolas" pitchFamily="49" charset="0"/>
              </a:rPr>
              <a:t>currStock</a:t>
            </a:r>
            <a:r>
              <a:rPr lang="en-GB" b="1" dirty="0">
                <a:latin typeface="Consolas" pitchFamily="49" charset="0"/>
              </a:rPr>
              <a:t> + ”&lt;/p&gt;&lt;/body&gt;”);</a:t>
            </a:r>
          </a:p>
          <a:p>
            <a:r>
              <a:rPr lang="en-GB" b="1" dirty="0">
                <a:latin typeface="Consolas" pitchFamily="49" charset="0"/>
              </a:rPr>
              <a:t>	</a:t>
            </a:r>
            <a:r>
              <a:rPr lang="en-GB" b="1" dirty="0" err="1">
                <a:latin typeface="Consolas" pitchFamily="49" charset="0"/>
              </a:rPr>
              <a:t>out.println</a:t>
            </a:r>
            <a:r>
              <a:rPr lang="en-GB" b="1" dirty="0">
                <a:latin typeface="Consolas" pitchFamily="49" charset="0"/>
              </a:rPr>
              <a:t>(“&lt;/html&gt;”);</a:t>
            </a:r>
          </a:p>
          <a:p>
            <a:r>
              <a:rPr lang="en-GB" b="1" dirty="0">
                <a:latin typeface="Consolas" pitchFamily="49" charset="0"/>
              </a:rPr>
              <a:t>}</a:t>
            </a:r>
            <a:endParaRPr lang="en-GB" b="1" dirty="0">
              <a:latin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0001" y="5139899"/>
            <a:ext cx="1144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TW" sz="2000" dirty="0" smtClean="0">
                <a:latin typeface="Arial" pitchFamily="34" charset="0"/>
              </a:rPr>
              <a:t>The resulting HTML response content can differ every time.</a:t>
            </a:r>
            <a:endParaRPr kumimoji="1" lang="en-GB" altLang="zh-TW" sz="20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26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199" y="1280483"/>
            <a:ext cx="11449272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TW" sz="2000" b="1" dirty="0">
                <a:solidFill>
                  <a:schemeClr val="accent1"/>
                </a:solidFill>
                <a:latin typeface="Arial" pitchFamily="34" charset="0"/>
              </a:rPr>
              <a:t>Demo 1 – Generate HTML from </a:t>
            </a:r>
            <a:r>
              <a:rPr kumimoji="1" lang="en-GB" altLang="zh-TW" sz="2000" b="1" dirty="0" smtClean="0">
                <a:solidFill>
                  <a:schemeClr val="accent1"/>
                </a:solidFill>
                <a:latin typeface="Arial" pitchFamily="34" charset="0"/>
              </a:rPr>
              <a:t>Servlet</a:t>
            </a:r>
          </a:p>
          <a:p>
            <a:endParaRPr kumimoji="1" lang="en-SG" altLang="zh-TW" sz="2000" dirty="0">
              <a:latin typeface="Arial" pitchFamily="34" charset="0"/>
            </a:endParaRPr>
          </a:p>
          <a:p>
            <a:r>
              <a:rPr kumimoji="1" lang="en-GB" altLang="zh-TW" sz="2000" dirty="0">
                <a:latin typeface="Arial" pitchFamily="34" charset="0"/>
              </a:rPr>
              <a:t>Step </a:t>
            </a:r>
            <a:r>
              <a:rPr kumimoji="1" lang="en-GB" altLang="zh-TW" sz="2000" dirty="0" smtClean="0">
                <a:latin typeface="Arial" pitchFamily="34" charset="0"/>
              </a:rPr>
              <a:t>1 – HTML file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Make index.html page with a link to an Eclipse-generated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servlet</a:t>
            </a:r>
            <a:endParaRPr kumimoji="1" lang="en-GB" altLang="zh-TW" dirty="0" smtClean="0">
              <a:latin typeface="Arial" pitchFamily="34" charset="0"/>
            </a:endParaRPr>
          </a:p>
          <a:p>
            <a:endParaRPr kumimoji="1" lang="en-SG" altLang="zh-TW" dirty="0">
              <a:latin typeface="Arial" pitchFamily="34" charset="0"/>
            </a:endParaRPr>
          </a:p>
          <a:p>
            <a:r>
              <a:rPr kumimoji="1" lang="en-GB" altLang="zh-TW" sz="2000" dirty="0">
                <a:latin typeface="Arial" pitchFamily="34" charset="0"/>
              </a:rPr>
              <a:t>Step 2 </a:t>
            </a:r>
            <a:r>
              <a:rPr kumimoji="1" lang="en-GB" altLang="zh-TW" sz="2000" dirty="0" smtClean="0">
                <a:latin typeface="Arial" pitchFamily="34" charset="0"/>
              </a:rPr>
              <a:t>– Servlet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Make index.html page with a link to an Eclipse-generated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servlet</a:t>
            </a:r>
            <a:endParaRPr kumimoji="1" lang="en-GB" altLang="zh-TW" dirty="0" smtClean="0">
              <a:latin typeface="Arial" pitchFamily="34" charset="0"/>
            </a:endParaRPr>
          </a:p>
          <a:p>
            <a:endParaRPr kumimoji="1" lang="en-SG" altLang="zh-TW" dirty="0" smtClean="0">
              <a:latin typeface="Arial" pitchFamily="34" charset="0"/>
            </a:endParaRPr>
          </a:p>
          <a:p>
            <a:r>
              <a:rPr kumimoji="1" lang="en-GB" altLang="zh-TW" sz="2000" dirty="0">
                <a:latin typeface="Arial" pitchFamily="34" charset="0"/>
              </a:rPr>
              <a:t>Step 3 </a:t>
            </a:r>
            <a:r>
              <a:rPr kumimoji="1" lang="en-GB" altLang="zh-TW" sz="2000" dirty="0" smtClean="0">
                <a:latin typeface="Arial" pitchFamily="34" charset="0"/>
              </a:rPr>
              <a:t>– Server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Add project to server and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endParaRPr kumimoji="1" lang="en-GB" altLang="zh-TW" dirty="0">
              <a:latin typeface="Arial" pitchFamily="34" charset="0"/>
            </a:endParaRPr>
          </a:p>
          <a:p>
            <a:endParaRPr kumimoji="1" lang="en-SG" altLang="zh-TW" dirty="0" smtClean="0">
              <a:latin typeface="Arial" pitchFamily="34" charset="0"/>
            </a:endParaRPr>
          </a:p>
          <a:p>
            <a:r>
              <a:rPr kumimoji="1" lang="en-GB" altLang="zh-TW" sz="2000" b="1" dirty="0">
                <a:solidFill>
                  <a:schemeClr val="accent1"/>
                </a:solidFill>
                <a:latin typeface="Arial" pitchFamily="34" charset="0"/>
              </a:rPr>
              <a:t>Goals: Navigate from an HTML link to our servlet-generated HTML code</a:t>
            </a:r>
            <a:endParaRPr kumimoji="1" lang="en-GB" altLang="zh-TW" sz="2000" dirty="0">
              <a:latin typeface="Arial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SG" dirty="0" smtClean="0">
                <a:latin typeface="Arial Black" panose="020B0A04020102020204" pitchFamily="34" charset="0"/>
              </a:rPr>
              <a:t>Servlets</a:t>
            </a:r>
            <a:endParaRPr lang="en-GB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14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PowerPoint Theme Templat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 xsi:nil="true"></Week><IconOverlay xmlns="http://schemas.microsoft.com/sharepoint/v4" xsi:nil="true"/><RestrictedToTheseUsers xmlns="$ListId:Shared Documents;"><UserInfo><DisplayName></DisplayName><AccountId xsi:nil="true"></AccountId><AccountType/></UserInfo></RestrictedToTheseUsers><Module xmlns="$ListId:Shared Documents;">J2 - Java Web</Module></documentManagement>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<ct:contentTypeSchema ct:_="" ma:_="" ma:contentTypeName="Document" ma:contentTypeID="0x0101009DCCA408AB5E6849BB9F83471C53B2D9" ma:contentTypeVersion="3" ma:contentTypeDescription="Create a new document." ma:contentTypeScope="" ma:versionID="bd08f145160f4df7e59954828c9cf51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c287950eb232ac25755e78e184ac82c" ns2:_="" ns3:_="" xmlns:xsd="http://www.w3.org/2001/XMLSchema" xmlns:xs="http://www.w3.org/2001/XMLSchema" xmlns:p="http://schemas.microsoft.com/office/2006/metadata/properties" xmlns:ns2="$ListId:Shared Documents;" xmlns:ns3="http://schemas.microsoft.com/sharepoint/v4">
<xsd:import namespace="$ListId:Shared Documents;"/>
<xsd:import namespace="http://schemas.microsoft.com/sharepoint/v4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IconOverlay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Week" ma:format="Dropdown" ma:indexed="true" ma:internalName="Week">
<xsd:simpleType>
<xsd:restriction base="dms:Choice">
<xsd:enumeration value="00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xsd:enumeration value="11+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Planning"/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J0 - General"/>
<xsd:enumeration value="J1 - Data Access"/>
<xsd:enumeration value="J2 - Java Web"/>
<xsd:enumeration value="J3 - Spring Framework"/>
<xsd:enumeration value="J4-J5 - Group Project"/>
<xsd:enumeration value="J6 - Sign Off"/>
<xsd:enumeration value="99 - Archived"/>
</xsd:restriction>
</xsd:simpleType>
</xsd:element>
</xsd:schema>
<xsd:schema targetNamespace="http://schemas.microsoft.com/sharepoint/v4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IconOverlay" ma:index="12" nillable="true" ma:displayName="IconOverlay" ma:hidden="true" ma:internalName="IconOverlay">
<xsd:simpleType>
<xsd:restriction base="dms:Text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Props1.xml><?xml version="1.0" encoding="utf-8"?>
<ds:datastoreItem xmlns:ds="http://schemas.openxmlformats.org/officeDocument/2006/customXml" ds:itemID="{67DE1E78-43C8-491B-A155-1CEE6C63C108}"/>
</file>

<file path=customXml/itemProps2.xml><?xml version="1.0" encoding="utf-8"?>
<ds:datastoreItem xmlns:ds="http://schemas.openxmlformats.org/officeDocument/2006/customXml" ds:itemID="{1B990D4E-216B-4223-82E4-A152CD1EE9F2}"/>
</file>

<file path=customXml/itemProps3.xml><?xml version="1.0" encoding="utf-8"?>
<ds:datastoreItem xmlns:ds="http://schemas.openxmlformats.org/officeDocument/2006/customXml" ds:itemID="{CF0B370E-8030-45C7-A5EB-0C18EA0FF9EE}"/>
</file>

<file path=docProps/app.xml><?xml version="1.0" encoding="utf-8"?>
<Properties xmlns="http://schemas.openxmlformats.org/officeDocument/2006/extended-properties" xmlns:vt="http://schemas.openxmlformats.org/officeDocument/2006/docPropsVTypes">
  <Template>FDM PowerPoint Theme Template</Template>
  <TotalTime>6801</TotalTime>
  <Words>1679</Words>
  <Application>Microsoft Office PowerPoint</Application>
  <PresentationFormat>Widescreen</PresentationFormat>
  <Paragraphs>373</Paragraphs>
  <Slides>31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ＭＳ Ｐゴシック</vt:lpstr>
      <vt:lpstr>ＭＳ Ｐゴシック</vt:lpstr>
      <vt:lpstr>Open Sans Extrabold</vt:lpstr>
      <vt:lpstr>新細明體</vt:lpstr>
      <vt:lpstr>ヒラギノ角ゴ Pro W3</vt:lpstr>
      <vt:lpstr>Arial</vt:lpstr>
      <vt:lpstr>Arial Black</vt:lpstr>
      <vt:lpstr>Calibri</vt:lpstr>
      <vt:lpstr>Consolas</vt:lpstr>
      <vt:lpstr>Times New Roman</vt:lpstr>
      <vt:lpstr>Wingdings</vt:lpstr>
      <vt:lpstr>FDM PowerPoint Theme Template</vt:lpstr>
      <vt:lpstr>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05-Java-Enterprise-Servlets</dc:title>
  <dc:creator>Donatien Kabwe</dc:creator>
  <cp:lastModifiedBy>Alexander Combe</cp:lastModifiedBy>
  <cp:revision>149</cp:revision>
  <dcterms:created xsi:type="dcterms:W3CDTF">2018-10-30T11:41:52Z</dcterms:created>
  <dcterms:modified xsi:type="dcterms:W3CDTF">2019-10-30T09:07:53Z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0x0101009DCCA408AB5E6849BB9F83471C53B2D9</vt:lpwstr>
  </property>
  <property fmtid="{D5CDD505-2E9C-101B-9397-08002B2CF9AE}" pid="3" name="_dlc_policyId">
    <vt:lpwstr/>
  </property>
  <property fmtid="{D5CDD505-2E9C-101B-9397-08002B2CF9AE}" pid="4" name="ItemRetentionFormula">
    <vt:lpwstr/>
  </property>
</Properties>
</file>