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30"/>
  </p:notesMasterIdLst>
  <p:sldIdLst>
    <p:sldId id="263" r:id="rId5"/>
    <p:sldId id="258" r:id="rId6"/>
    <p:sldId id="280" r:id="rId7"/>
    <p:sldId id="499" r:id="rId8"/>
    <p:sldId id="500" r:id="rId9"/>
    <p:sldId id="501" r:id="rId10"/>
    <p:sldId id="496" r:id="rId11"/>
    <p:sldId id="502" r:id="rId12"/>
    <p:sldId id="503" r:id="rId13"/>
    <p:sldId id="504" r:id="rId14"/>
    <p:sldId id="505" r:id="rId15"/>
    <p:sldId id="506" r:id="rId16"/>
    <p:sldId id="497" r:id="rId17"/>
    <p:sldId id="507" r:id="rId18"/>
    <p:sldId id="508" r:id="rId19"/>
    <p:sldId id="509" r:id="rId20"/>
    <p:sldId id="510" r:id="rId21"/>
    <p:sldId id="498" r:id="rId22"/>
    <p:sldId id="511" r:id="rId23"/>
    <p:sldId id="512" r:id="rId24"/>
    <p:sldId id="513" r:id="rId25"/>
    <p:sldId id="514" r:id="rId26"/>
    <p:sldId id="350" r:id="rId27"/>
    <p:sldId id="348" r:id="rId28"/>
    <p:sldId id="34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y Boutin" initials="SB" lastIdx="16" clrIdx="0"/>
  <p:cmAuthor id="2" name="Billy McCarthy" initials="BM" lastIdx="1" clrIdx="1"/>
  <p:cmAuthor id="3" name="Craig Dolan" initials="CD" lastIdx="9" clrIdx="2"/>
  <p:cmAuthor id="4" name="Cullen Grover" initials="CG" lastIdx="8" clrIdx="3">
    <p:extLst>
      <p:ext uri="{19B8F6BF-5375-455C-9EA6-DF929625EA0E}">
        <p15:presenceInfo xmlns:p15="http://schemas.microsoft.com/office/powerpoint/2012/main" userId="S::cullen.grover@fdmgroup.com::db501506-136d-412a-a424-6f71bc61cf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FE3"/>
    <a:srgbClr val="595959"/>
    <a:srgbClr val="FF15B1"/>
    <a:srgbClr val="E8E8E8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016" autoAdjust="0"/>
  </p:normalViewPr>
  <p:slideViewPr>
    <p:cSldViewPr snapToGrid="0">
      <p:cViewPr varScale="1">
        <p:scale>
          <a:sx n="49" d="100"/>
          <a:sy n="49" d="100"/>
        </p:scale>
        <p:origin x="72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y Boutin" userId="S::scotty.boutin@fdmgroup.com::96bd3e8f-2d0f-431c-bc74-a70937882631" providerId="AD" clId="Web-{3195DC6F-88D7-2034-2B9C-5B1861DAE45E}"/>
    <pc:docChg chg="">
      <pc:chgData name="Scotty Boutin" userId="S::scotty.boutin@fdmgroup.com::96bd3e8f-2d0f-431c-bc74-a70937882631" providerId="AD" clId="Web-{3195DC6F-88D7-2034-2B9C-5B1861DAE45E}" dt="2019-07-12T14:48:07.201" v="5"/>
      <pc:docMkLst>
        <pc:docMk/>
      </pc:docMkLst>
      <pc:sldChg chg="addCm">
        <pc:chgData name="Scotty Boutin" userId="S::scotty.boutin@fdmgroup.com::96bd3e8f-2d0f-431c-bc74-a70937882631" providerId="AD" clId="Web-{3195DC6F-88D7-2034-2B9C-5B1861DAE45E}" dt="2019-07-12T14:48:07.201" v="5"/>
        <pc:sldMkLst>
          <pc:docMk/>
          <pc:sldMk cId="1008071460" sldId="269"/>
        </pc:sldMkLst>
      </pc:sldChg>
      <pc:sldChg chg="addCm">
        <pc:chgData name="Scotty Boutin" userId="S::scotty.boutin@fdmgroup.com::96bd3e8f-2d0f-431c-bc74-a70937882631" providerId="AD" clId="Web-{3195DC6F-88D7-2034-2B9C-5B1861DAE45E}" dt="2019-07-12T14:42:57.766" v="1"/>
        <pc:sldMkLst>
          <pc:docMk/>
          <pc:sldMk cId="3745782258" sldId="310"/>
        </pc:sldMkLst>
      </pc:sldChg>
      <pc:sldChg chg="addCm modCm">
        <pc:chgData name="Scotty Boutin" userId="S::scotty.boutin@fdmgroup.com::96bd3e8f-2d0f-431c-bc74-a70937882631" providerId="AD" clId="Web-{3195DC6F-88D7-2034-2B9C-5B1861DAE45E}" dt="2019-07-12T14:46:12.405" v="4"/>
        <pc:sldMkLst>
          <pc:docMk/>
          <pc:sldMk cId="1437946909" sldId="312"/>
        </pc:sldMkLst>
      </pc:sldChg>
    </pc:docChg>
  </pc:docChgLst>
  <pc:docChgLst>
    <pc:chgData name="Cullen Grover" userId="S::cullen.grover@fdmgroup.com::db501506-136d-412a-a424-6f71bc61cfba" providerId="AD" clId="Web-{4796A6F0-E298-45D2-8A20-61266EC174C5}"/>
    <pc:docChg chg="">
      <pc:chgData name="Cullen Grover" userId="S::cullen.grover@fdmgroup.com::db501506-136d-412a-a424-6f71bc61cfba" providerId="AD" clId="Web-{4796A6F0-E298-45D2-8A20-61266EC174C5}" dt="2019-08-06T14:55:08.656" v="5"/>
      <pc:docMkLst>
        <pc:docMk/>
      </pc:docMkLst>
      <pc:sldChg chg="addCm">
        <pc:chgData name="Cullen Grover" userId="S::cullen.grover@fdmgroup.com::db501506-136d-412a-a424-6f71bc61cfba" providerId="AD" clId="Web-{4796A6F0-E298-45D2-8A20-61266EC174C5}" dt="2019-08-06T14:32:00.155" v="0"/>
        <pc:sldMkLst>
          <pc:docMk/>
          <pc:sldMk cId="2595467257" sldId="258"/>
        </pc:sldMkLst>
      </pc:sldChg>
      <pc:sldChg chg="addCm">
        <pc:chgData name="Cullen Grover" userId="S::cullen.grover@fdmgroup.com::db501506-136d-412a-a424-6f71bc61cfba" providerId="AD" clId="Web-{4796A6F0-E298-45D2-8A20-61266EC174C5}" dt="2019-08-06T14:55:08.656" v="5"/>
        <pc:sldMkLst>
          <pc:docMk/>
          <pc:sldMk cId="1003820607" sldId="303"/>
        </pc:sldMkLst>
      </pc:sldChg>
      <pc:sldChg chg="addCm modCm">
        <pc:chgData name="Cullen Grover" userId="S::cullen.grover@fdmgroup.com::db501506-136d-412a-a424-6f71bc61cfba" providerId="AD" clId="Web-{4796A6F0-E298-45D2-8A20-61266EC174C5}" dt="2019-08-06T14:37:10.358" v="2"/>
        <pc:sldMkLst>
          <pc:docMk/>
          <pc:sldMk cId="4062239638" sldId="320"/>
        </pc:sldMkLst>
      </pc:sldChg>
    </pc:docChg>
  </pc:docChgLst>
  <pc:docChgLst>
    <pc:chgData name="Scotty Boutin" userId="S::scotty.boutin@fdmgroup.com::96bd3e8f-2d0f-431c-bc74-a70937882631" providerId="AD" clId="Web-{5060A692-3A15-E64A-D896-077E936ADEDC}"/>
    <pc:docChg chg="modSld">
      <pc:chgData name="Scotty Boutin" userId="S::scotty.boutin@fdmgroup.com::96bd3e8f-2d0f-431c-bc74-a70937882631" providerId="AD" clId="Web-{5060A692-3A15-E64A-D896-077E936ADEDC}" dt="2019-08-06T14:28:33.383" v="8"/>
      <pc:docMkLst>
        <pc:docMk/>
      </pc:docMkLst>
      <pc:sldChg chg="addCm">
        <pc:chgData name="Scotty Boutin" userId="S::scotty.boutin@fdmgroup.com::96bd3e8f-2d0f-431c-bc74-a70937882631" providerId="AD" clId="Web-{5060A692-3A15-E64A-D896-077E936ADEDC}" dt="2019-08-06T14:28:33.383" v="8"/>
        <pc:sldMkLst>
          <pc:docMk/>
          <pc:sldMk cId="2595467257" sldId="258"/>
        </pc:sldMkLst>
      </pc:sldChg>
      <pc:sldChg chg="addCm">
        <pc:chgData name="Scotty Boutin" userId="S::scotty.boutin@fdmgroup.com::96bd3e8f-2d0f-431c-bc74-a70937882631" providerId="AD" clId="Web-{5060A692-3A15-E64A-D896-077E936ADEDC}" dt="2019-08-06T14:24:38.710" v="0"/>
        <pc:sldMkLst>
          <pc:docMk/>
          <pc:sldMk cId="4253225649" sldId="316"/>
        </pc:sldMkLst>
      </pc:sldChg>
      <pc:sldChg chg="addCm">
        <pc:chgData name="Scotty Boutin" userId="S::scotty.boutin@fdmgroup.com::96bd3e8f-2d0f-431c-bc74-a70937882631" providerId="AD" clId="Web-{5060A692-3A15-E64A-D896-077E936ADEDC}" dt="2019-08-06T14:27:00.882" v="7"/>
        <pc:sldMkLst>
          <pc:docMk/>
          <pc:sldMk cId="4062239638" sldId="320"/>
        </pc:sldMkLst>
      </pc:sldChg>
      <pc:sldChg chg="modSp">
        <pc:chgData name="Scotty Boutin" userId="S::scotty.boutin@fdmgroup.com::96bd3e8f-2d0f-431c-bc74-a70937882631" providerId="AD" clId="Web-{5060A692-3A15-E64A-D896-077E936ADEDC}" dt="2019-08-06T14:26:34.820" v="5" actId="20577"/>
        <pc:sldMkLst>
          <pc:docMk/>
          <pc:sldMk cId="14481846" sldId="321"/>
        </pc:sldMkLst>
        <pc:spChg chg="mod">
          <ac:chgData name="Scotty Boutin" userId="S::scotty.boutin@fdmgroup.com::96bd3e8f-2d0f-431c-bc74-a70937882631" providerId="AD" clId="Web-{5060A692-3A15-E64A-D896-077E936ADEDC}" dt="2019-08-06T14:26:21.226" v="1" actId="1076"/>
          <ac:spMkLst>
            <pc:docMk/>
            <pc:sldMk cId="14481846" sldId="321"/>
            <ac:spMk id="4" creationId="{00000000-0000-0000-0000-000000000000}"/>
          </ac:spMkLst>
        </pc:spChg>
        <pc:spChg chg="mod">
          <ac:chgData name="Scotty Boutin" userId="S::scotty.boutin@fdmgroup.com::96bd3e8f-2d0f-431c-bc74-a70937882631" providerId="AD" clId="Web-{5060A692-3A15-E64A-D896-077E936ADEDC}" dt="2019-08-06T14:26:26.195" v="2" actId="1076"/>
          <ac:spMkLst>
            <pc:docMk/>
            <pc:sldMk cId="14481846" sldId="321"/>
            <ac:spMk id="6" creationId="{00000000-0000-0000-0000-000000000000}"/>
          </ac:spMkLst>
        </pc:spChg>
        <pc:spChg chg="mod">
          <ac:chgData name="Scotty Boutin" userId="S::scotty.boutin@fdmgroup.com::96bd3e8f-2d0f-431c-bc74-a70937882631" providerId="AD" clId="Web-{5060A692-3A15-E64A-D896-077E936ADEDC}" dt="2019-08-06T14:26:34.820" v="5" actId="20577"/>
          <ac:spMkLst>
            <pc:docMk/>
            <pc:sldMk cId="14481846" sldId="321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FD61D-B51A-4146-A61C-5D1D31D73CFD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7F7-481D-4FBB-872B-CAD62DA8C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2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743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651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592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791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376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376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533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498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3230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279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672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143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504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191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831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958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215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0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82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6900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6900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5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2286986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96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29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80281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8405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54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85649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8963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88964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91266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91267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3848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3849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2301875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851634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555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16222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24800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33378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8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3565624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374" y="2300287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08754" y="3561383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08754" y="2296046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7219" y="3558226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7219" y="2292889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27238" y="354929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27238" y="228395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57455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230921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94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5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96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48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28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43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2875756"/>
            <a:ext cx="10992198" cy="1106488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724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334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43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249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085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645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787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686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755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36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2300147"/>
            <a:ext cx="11003136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976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90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333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3229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094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356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5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8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941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3FC6D143-2387-4A1E-96D3-A9467EA4A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0749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9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8FC274D-A48E-42C4-9DC7-F60495390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5662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D1CA8378-3408-439F-8F67-E28774CB5E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0749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5C7ECB63-85CD-4ACC-BEFF-B0D37FA687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0747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19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60713" y="2301734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28025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617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8505" y="2301734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28505" y="3679268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8505" y="5062642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8964" y="367926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964" y="5072542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2300147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677681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5061055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202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80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609252"/>
            <a:ext cx="10992198" cy="11064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428" y="1825624"/>
            <a:ext cx="10992198" cy="444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6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8" r:id="rId2"/>
    <p:sldLayoutId id="2147483649" r:id="rId3"/>
    <p:sldLayoutId id="2147483661" r:id="rId4"/>
    <p:sldLayoutId id="2147483650" r:id="rId5"/>
    <p:sldLayoutId id="2147483652" r:id="rId6"/>
    <p:sldLayoutId id="2147483749" r:id="rId7"/>
    <p:sldLayoutId id="2147483666" r:id="rId8"/>
    <p:sldLayoutId id="2147483750" r:id="rId9"/>
    <p:sldLayoutId id="2147483670" r:id="rId10"/>
    <p:sldLayoutId id="2147483669" r:id="rId11"/>
    <p:sldLayoutId id="2147483667" r:id="rId12"/>
    <p:sldLayoutId id="2147483736" r:id="rId13"/>
    <p:sldLayoutId id="2147483737" r:id="rId14"/>
    <p:sldLayoutId id="2147483664" r:id="rId15"/>
    <p:sldLayoutId id="2147483740" r:id="rId16"/>
    <p:sldLayoutId id="2147483665" r:id="rId17"/>
    <p:sldLayoutId id="2147483741" r:id="rId18"/>
    <p:sldLayoutId id="2147483651" r:id="rId19"/>
    <p:sldLayoutId id="2147483742" r:id="rId20"/>
    <p:sldLayoutId id="2147483662" r:id="rId21"/>
    <p:sldLayoutId id="2147483743" r:id="rId22"/>
    <p:sldLayoutId id="2147483663" r:id="rId23"/>
    <p:sldLayoutId id="2147483744" r:id="rId24"/>
    <p:sldLayoutId id="2147483668" r:id="rId25"/>
    <p:sldLayoutId id="2147483745" r:id="rId26"/>
    <p:sldLayoutId id="2147483738" r:id="rId27"/>
    <p:sldLayoutId id="2147483746" r:id="rId28"/>
    <p:sldLayoutId id="2147483739" r:id="rId29"/>
    <p:sldLayoutId id="2147483747" r:id="rId30"/>
    <p:sldLayoutId id="2147483751" r:id="rId31"/>
    <p:sldLayoutId id="2147483752" r:id="rId32"/>
    <p:sldLayoutId id="2147483755" r:id="rId33"/>
  </p:sldLayoutIdLs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Java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  <a:latin typeface="Arial"/>
                <a:cs typeface="Arial"/>
              </a:rPr>
              <a:t>Web Tier – Client-side</a:t>
            </a:r>
          </a:p>
        </p:txBody>
      </p:sp>
    </p:spTree>
    <p:extLst>
      <p:ext uri="{BB962C8B-B14F-4D97-AF65-F5344CB8AC3E}">
        <p14:creationId xmlns:p14="http://schemas.microsoft.com/office/powerpoint/2010/main" val="15444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JSP Tags – </a:t>
            </a:r>
            <a:r>
              <a:rPr lang="en-GB" dirty="0" err="1"/>
              <a:t>Scriptlets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</a:t>
            </a:r>
            <a:r>
              <a:rPr lang="en-GB" b="1" dirty="0"/>
              <a:t> </a:t>
            </a:r>
            <a:r>
              <a:rPr lang="en-GB" b="1" dirty="0" err="1"/>
              <a:t>Scriptlet</a:t>
            </a:r>
            <a:r>
              <a:rPr lang="en-GB" b="1" dirty="0"/>
              <a:t> </a:t>
            </a:r>
            <a:r>
              <a:rPr lang="en-GB" dirty="0"/>
              <a:t>tag allows for Java code to be incorporated into the JSP. The java code is converted into HTML and returned to the browser’s client. 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160594" y="3109505"/>
            <a:ext cx="9884927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Consolas" pitchFamily="49" charset="0"/>
              </a:rPr>
              <a:t>...</a:t>
            </a:r>
          </a:p>
          <a:p>
            <a:r>
              <a:rPr lang="en-GB" sz="2000" dirty="0">
                <a:latin typeface="Consolas" pitchFamily="49" charset="0"/>
              </a:rPr>
              <a:t>&lt;body&gt; </a:t>
            </a:r>
          </a:p>
          <a:p>
            <a:r>
              <a:rPr lang="en-GB" sz="2000" dirty="0">
                <a:latin typeface="Consolas" pitchFamily="49" charset="0"/>
              </a:rPr>
              <a:t>       &lt;% </a:t>
            </a:r>
            <a:r>
              <a:rPr lang="en-GB" sz="2000" dirty="0" err="1">
                <a:latin typeface="Consolas" pitchFamily="49" charset="0"/>
              </a:rPr>
              <a:t>int</a:t>
            </a:r>
            <a:r>
              <a:rPr lang="en-GB" sz="2000" dirty="0">
                <a:latin typeface="Consolas" pitchFamily="49" charset="0"/>
              </a:rPr>
              <a:t> </a:t>
            </a:r>
            <a:r>
              <a:rPr lang="en-GB" sz="2000" dirty="0" err="1">
                <a:latin typeface="Consolas" pitchFamily="49" charset="0"/>
              </a:rPr>
              <a:t>randomValue</a:t>
            </a:r>
            <a:r>
              <a:rPr lang="en-GB" sz="2000" dirty="0">
                <a:latin typeface="Consolas" pitchFamily="49" charset="0"/>
              </a:rPr>
              <a:t> = new Random().</a:t>
            </a:r>
            <a:r>
              <a:rPr lang="en-GB" sz="2000" dirty="0" err="1">
                <a:latin typeface="Consolas" pitchFamily="49" charset="0"/>
              </a:rPr>
              <a:t>nextInt</a:t>
            </a:r>
            <a:r>
              <a:rPr lang="en-GB" sz="2000" dirty="0">
                <a:latin typeface="Consolas" pitchFamily="49" charset="0"/>
              </a:rPr>
              <a:t>(10);</a:t>
            </a:r>
          </a:p>
          <a:p>
            <a:r>
              <a:rPr lang="en-GB" sz="2000" dirty="0">
                <a:latin typeface="Consolas" pitchFamily="49" charset="0"/>
              </a:rPr>
              <a:t>             if(</a:t>
            </a:r>
            <a:r>
              <a:rPr lang="en-GB" sz="2000" dirty="0" err="1">
                <a:latin typeface="Consolas" pitchFamily="49" charset="0"/>
              </a:rPr>
              <a:t>randomValue</a:t>
            </a:r>
            <a:r>
              <a:rPr lang="en-GB" sz="2000" dirty="0">
                <a:latin typeface="Consolas" pitchFamily="49" charset="0"/>
              </a:rPr>
              <a:t> &lt; 5){ %&gt;</a:t>
            </a:r>
          </a:p>
          <a:p>
            <a:r>
              <a:rPr lang="en-GB" sz="2000" dirty="0">
                <a:latin typeface="Consolas" pitchFamily="49" charset="0"/>
              </a:rPr>
              <a:t>                 &lt;% </a:t>
            </a:r>
            <a:r>
              <a:rPr lang="en-GB" sz="2000" dirty="0" err="1">
                <a:latin typeface="Consolas" pitchFamily="49" charset="0"/>
              </a:rPr>
              <a:t>out.println</a:t>
            </a:r>
            <a:r>
              <a:rPr lang="en-GB" sz="2000" dirty="0">
                <a:latin typeface="Consolas" pitchFamily="49" charset="0"/>
              </a:rPr>
              <a:t>(</a:t>
            </a:r>
            <a:r>
              <a:rPr lang="en-GB" sz="2000" dirty="0" err="1">
                <a:latin typeface="Consolas" pitchFamily="49" charset="0"/>
              </a:rPr>
              <a:t>randomValue</a:t>
            </a:r>
            <a:r>
              <a:rPr lang="en-GB" sz="2000" dirty="0">
                <a:latin typeface="Consolas" pitchFamily="49" charset="0"/>
              </a:rPr>
              <a:t> + “ is less than 5”); %&gt;</a:t>
            </a:r>
          </a:p>
          <a:p>
            <a:r>
              <a:rPr lang="en-GB" sz="2000" dirty="0">
                <a:latin typeface="Consolas" pitchFamily="49" charset="0"/>
              </a:rPr>
              <a:t>         &lt;% } else { %&gt;</a:t>
            </a:r>
          </a:p>
          <a:p>
            <a:r>
              <a:rPr lang="en-GB" sz="2000" dirty="0">
                <a:latin typeface="Consolas" pitchFamily="49" charset="0"/>
              </a:rPr>
              <a:t>	  &lt;% </a:t>
            </a:r>
            <a:r>
              <a:rPr lang="en-GB" sz="2000" dirty="0" err="1">
                <a:latin typeface="Consolas" pitchFamily="49" charset="0"/>
              </a:rPr>
              <a:t>out.println</a:t>
            </a:r>
            <a:r>
              <a:rPr lang="en-GB" sz="2000" dirty="0">
                <a:latin typeface="Consolas" pitchFamily="49" charset="0"/>
              </a:rPr>
              <a:t>(</a:t>
            </a:r>
            <a:r>
              <a:rPr lang="en-GB" sz="2000" dirty="0" err="1">
                <a:latin typeface="Consolas" pitchFamily="49" charset="0"/>
              </a:rPr>
              <a:t>randomValue</a:t>
            </a:r>
            <a:r>
              <a:rPr lang="en-GB" sz="2000" dirty="0">
                <a:latin typeface="Consolas" pitchFamily="49" charset="0"/>
              </a:rPr>
              <a:t> + “ is greater than or equal to 	        		5”); %&gt;</a:t>
            </a:r>
          </a:p>
          <a:p>
            <a:r>
              <a:rPr lang="en-GB" sz="2000" dirty="0">
                <a:latin typeface="Consolas" pitchFamily="49" charset="0"/>
              </a:rPr>
              <a:t>           &lt;% } %&gt;</a:t>
            </a:r>
          </a:p>
          <a:p>
            <a:r>
              <a:rPr lang="en-GB" sz="2000" dirty="0">
                <a:latin typeface="Consolas" pitchFamily="49" charset="0"/>
              </a:rPr>
              <a:t>&lt;/body&gt;</a:t>
            </a:r>
          </a:p>
          <a:p>
            <a:r>
              <a:rPr lang="en-GB" sz="2000" dirty="0">
                <a:latin typeface="Consolas" pitchFamily="49" charset="0"/>
              </a:rPr>
              <a:t>...</a:t>
            </a:r>
            <a:endParaRPr lang="en-GB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76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JSP Tags – 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A </a:t>
            </a:r>
            <a:r>
              <a:rPr lang="en-GB" sz="2400" b="1" dirty="0"/>
              <a:t>Directive</a:t>
            </a:r>
            <a:r>
              <a:rPr lang="en-GB" sz="2400" dirty="0"/>
              <a:t> tag controls the processing of the JSP</a:t>
            </a:r>
          </a:p>
          <a:p>
            <a:pPr marL="0" indent="0">
              <a:buNone/>
            </a:pPr>
            <a:r>
              <a:rPr lang="en-GB" sz="2400" dirty="0"/>
              <a:t>Common directive tags are:</a:t>
            </a:r>
          </a:p>
          <a:p>
            <a:pPr lvl="1"/>
            <a:r>
              <a:rPr lang="en-GB" sz="2000" b="1" dirty="0"/>
              <a:t>Import</a:t>
            </a:r>
            <a:r>
              <a:rPr lang="en-GB" sz="2000" dirty="0"/>
              <a:t>: imports classes to be used by </a:t>
            </a:r>
            <a:r>
              <a:rPr lang="en-GB" sz="2000" dirty="0" err="1"/>
              <a:t>Scriptlet</a:t>
            </a:r>
            <a:r>
              <a:rPr lang="en-GB" sz="2000" dirty="0"/>
              <a:t> or Declarative tags.</a:t>
            </a:r>
          </a:p>
          <a:p>
            <a:endParaRPr lang="en-GB" sz="2000" dirty="0"/>
          </a:p>
          <a:p>
            <a:pPr lvl="1"/>
            <a:endParaRPr lang="en-GB" sz="2000" b="1" dirty="0"/>
          </a:p>
          <a:p>
            <a:pPr lvl="1"/>
            <a:r>
              <a:rPr lang="en-GB" sz="2000" b="1" dirty="0"/>
              <a:t>Include</a:t>
            </a:r>
            <a:r>
              <a:rPr lang="en-GB" sz="2000" dirty="0"/>
              <a:t>: includes the content of another file. The included file is parsed as a JSP.</a:t>
            </a:r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r>
              <a:rPr lang="en-GB" sz="2000" b="1" dirty="0" err="1"/>
              <a:t>ErrorPage</a:t>
            </a:r>
            <a:r>
              <a:rPr lang="en-GB" sz="2000" dirty="0"/>
              <a:t>: if an error occurs within the JSP parsing, the user will be directed towards the error page. </a:t>
            </a:r>
            <a:endParaRPr lang="en-GB" sz="2000" b="1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188283" y="3759152"/>
            <a:ext cx="782955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dirty="0">
                <a:latin typeface="Consolas" pitchFamily="49" charset="0"/>
              </a:rPr>
              <a:t>&lt;%@ page import=“</a:t>
            </a:r>
            <a:r>
              <a:rPr lang="en-GB" sz="2000" dirty="0" err="1">
                <a:latin typeface="Consolas" pitchFamily="49" charset="0"/>
              </a:rPr>
              <a:t>java.util.Random</a:t>
            </a:r>
            <a:r>
              <a:rPr lang="en-GB" sz="2000" dirty="0">
                <a:latin typeface="Consolas" pitchFamily="49" charset="0"/>
              </a:rPr>
              <a:t>” %&gt;</a:t>
            </a:r>
            <a:endParaRPr lang="en-GB" sz="2000" dirty="0">
              <a:latin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00275" y="4815627"/>
            <a:ext cx="782955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dirty="0">
                <a:latin typeface="Consolas" pitchFamily="49" charset="0"/>
              </a:rPr>
              <a:t>&lt;%@ include file=“pathname” %&gt;</a:t>
            </a:r>
            <a:endParaRPr lang="en-GB" sz="2000" dirty="0">
              <a:latin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0275" y="6272213"/>
            <a:ext cx="782955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dirty="0">
                <a:latin typeface="Consolas" pitchFamily="49" charset="0"/>
              </a:rPr>
              <a:t>&lt;%@ page </a:t>
            </a:r>
            <a:r>
              <a:rPr lang="en-GB" sz="2000" dirty="0" err="1">
                <a:latin typeface="Consolas" pitchFamily="49" charset="0"/>
              </a:rPr>
              <a:t>errorPage</a:t>
            </a:r>
            <a:r>
              <a:rPr lang="en-GB" sz="2000" dirty="0">
                <a:latin typeface="Consolas" pitchFamily="49" charset="0"/>
              </a:rPr>
              <a:t>=“pathname” %&gt;</a:t>
            </a:r>
            <a:endParaRPr lang="en-GB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36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JSP Tags –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/>
              <a:t>Declaration</a:t>
            </a:r>
            <a:r>
              <a:rPr lang="en-GB" dirty="0"/>
              <a:t> tag declares variables or methods outside the service(or any other) method. Both variables and methods can be used as static if it required.</a:t>
            </a:r>
          </a:p>
          <a:p>
            <a:pPr marL="0" indent="0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01490" y="3159362"/>
            <a:ext cx="11003136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Consolas" pitchFamily="49" charset="0"/>
              </a:rPr>
              <a:t>&lt;%! </a:t>
            </a:r>
            <a:r>
              <a:rPr lang="en-GB" sz="2000" dirty="0" err="1">
                <a:latin typeface="Consolas" pitchFamily="49" charset="0"/>
              </a:rPr>
              <a:t>Int</a:t>
            </a:r>
            <a:r>
              <a:rPr lang="en-GB" sz="2000" dirty="0">
                <a:latin typeface="Consolas" pitchFamily="49" charset="0"/>
              </a:rPr>
              <a:t> </a:t>
            </a:r>
            <a:r>
              <a:rPr lang="en-GB" sz="2000" dirty="0" err="1">
                <a:latin typeface="Consolas" pitchFamily="49" charset="0"/>
              </a:rPr>
              <a:t>randomValue</a:t>
            </a:r>
            <a:r>
              <a:rPr lang="en-GB" sz="2000" dirty="0">
                <a:latin typeface="Consolas" pitchFamily="49" charset="0"/>
              </a:rPr>
              <a:t> = 0; %&gt;    &lt;!-- </a:t>
            </a:r>
            <a:r>
              <a:rPr lang="en-GB" sz="2000" i="1" dirty="0">
                <a:latin typeface="Consolas" pitchFamily="49" charset="0"/>
              </a:rPr>
              <a:t>outside service method </a:t>
            </a:r>
            <a:r>
              <a:rPr lang="en-GB" sz="2000" dirty="0">
                <a:latin typeface="Consolas" pitchFamily="49" charset="0"/>
                <a:sym typeface="Wingdings" pitchFamily="2" charset="2"/>
              </a:rPr>
              <a:t>--&gt;</a:t>
            </a:r>
            <a:endParaRPr lang="en-GB" sz="2000" dirty="0">
              <a:latin typeface="Consolas" pitchFamily="49" charset="0"/>
            </a:endParaRPr>
          </a:p>
          <a:p>
            <a:endParaRPr lang="en-GB" sz="2000" dirty="0">
              <a:latin typeface="Consolas" pitchFamily="49" charset="0"/>
            </a:endParaRPr>
          </a:p>
          <a:p>
            <a:r>
              <a:rPr lang="en-GB" sz="2000" dirty="0">
                <a:latin typeface="Consolas" pitchFamily="49" charset="0"/>
              </a:rPr>
              <a:t>&lt;%public void </a:t>
            </a:r>
            <a:r>
              <a:rPr lang="en-GB" sz="2000" dirty="0" err="1">
                <a:latin typeface="Consolas" pitchFamily="49" charset="0"/>
              </a:rPr>
              <a:t>randomValue</a:t>
            </a:r>
            <a:r>
              <a:rPr lang="en-GB" sz="2000" dirty="0">
                <a:latin typeface="Consolas" pitchFamily="49" charset="0"/>
              </a:rPr>
              <a:t>() { &lt;!-- </a:t>
            </a:r>
            <a:r>
              <a:rPr lang="en-GB" sz="2000" i="1" dirty="0">
                <a:latin typeface="Consolas" pitchFamily="49" charset="0"/>
              </a:rPr>
              <a:t>inside service method </a:t>
            </a:r>
            <a:r>
              <a:rPr lang="en-GB" sz="2000" dirty="0">
                <a:latin typeface="Consolas" pitchFamily="49" charset="0"/>
                <a:sym typeface="Wingdings" pitchFamily="2" charset="2"/>
              </a:rPr>
              <a:t>--&gt;</a:t>
            </a:r>
            <a:endParaRPr lang="en-GB" sz="2000" dirty="0">
              <a:latin typeface="Consolas" pitchFamily="49" charset="0"/>
            </a:endParaRPr>
          </a:p>
          <a:p>
            <a:r>
              <a:rPr lang="en-GB" sz="2000" dirty="0" smtClean="0">
                <a:latin typeface="Consolas" pitchFamily="49" charset="0"/>
              </a:rPr>
              <a:t>	</a:t>
            </a:r>
            <a:r>
              <a:rPr lang="en-GB" sz="2000" dirty="0" err="1" smtClean="0">
                <a:latin typeface="Consolas" pitchFamily="49" charset="0"/>
              </a:rPr>
              <a:t>randomValue</a:t>
            </a:r>
            <a:r>
              <a:rPr lang="en-GB" sz="2000" dirty="0" smtClean="0">
                <a:latin typeface="Consolas" pitchFamily="49" charset="0"/>
              </a:rPr>
              <a:t> </a:t>
            </a:r>
            <a:r>
              <a:rPr lang="en-GB" sz="2000" dirty="0">
                <a:latin typeface="Consolas" pitchFamily="49" charset="0"/>
              </a:rPr>
              <a:t>= new Random().</a:t>
            </a:r>
            <a:r>
              <a:rPr lang="en-GB" sz="2000" dirty="0" err="1">
                <a:latin typeface="Consolas" pitchFamily="49" charset="0"/>
              </a:rPr>
              <a:t>nextInt</a:t>
            </a:r>
            <a:r>
              <a:rPr lang="en-GB" sz="2000" dirty="0">
                <a:latin typeface="Consolas" pitchFamily="49" charset="0"/>
              </a:rPr>
              <a:t>(10);</a:t>
            </a:r>
          </a:p>
          <a:p>
            <a:r>
              <a:rPr lang="en-GB" sz="2000" dirty="0" smtClean="0">
                <a:latin typeface="Consolas" pitchFamily="49" charset="0"/>
              </a:rPr>
              <a:t>	if(</a:t>
            </a:r>
            <a:r>
              <a:rPr lang="en-GB" sz="2000" dirty="0" err="1" smtClean="0">
                <a:latin typeface="Consolas" pitchFamily="49" charset="0"/>
              </a:rPr>
              <a:t>randomValue</a:t>
            </a:r>
            <a:r>
              <a:rPr lang="en-GB" sz="2000" dirty="0" smtClean="0">
                <a:latin typeface="Consolas" pitchFamily="49" charset="0"/>
              </a:rPr>
              <a:t> </a:t>
            </a:r>
            <a:r>
              <a:rPr lang="en-GB" sz="2000" dirty="0">
                <a:latin typeface="Consolas" pitchFamily="49" charset="0"/>
              </a:rPr>
              <a:t>&lt; 5) </a:t>
            </a:r>
            <a:r>
              <a:rPr lang="en-GB" sz="2000" dirty="0" smtClean="0">
                <a:latin typeface="Consolas" pitchFamily="49" charset="0"/>
              </a:rPr>
              <a:t>{ </a:t>
            </a:r>
            <a:r>
              <a:rPr lang="en-GB" sz="2000" dirty="0">
                <a:latin typeface="Consolas" pitchFamily="49" charset="0"/>
              </a:rPr>
              <a:t>%&gt;</a:t>
            </a:r>
          </a:p>
          <a:p>
            <a:r>
              <a:rPr lang="en-GB" sz="2000" dirty="0">
                <a:latin typeface="Consolas" pitchFamily="49" charset="0"/>
              </a:rPr>
              <a:t>   </a:t>
            </a:r>
            <a:r>
              <a:rPr lang="en-GB" sz="2000" dirty="0" smtClean="0">
                <a:latin typeface="Consolas" pitchFamily="49" charset="0"/>
              </a:rPr>
              <a:t>		&lt;% </a:t>
            </a:r>
            <a:r>
              <a:rPr lang="en-GB" sz="2000" dirty="0" err="1">
                <a:latin typeface="Consolas" pitchFamily="49" charset="0"/>
              </a:rPr>
              <a:t>out.println</a:t>
            </a:r>
            <a:r>
              <a:rPr lang="en-GB" sz="2000" dirty="0">
                <a:latin typeface="Consolas" pitchFamily="49" charset="0"/>
              </a:rPr>
              <a:t>(</a:t>
            </a:r>
            <a:r>
              <a:rPr lang="en-GB" sz="2000" dirty="0" err="1">
                <a:latin typeface="Consolas" pitchFamily="49" charset="0"/>
              </a:rPr>
              <a:t>randomValue</a:t>
            </a:r>
            <a:r>
              <a:rPr lang="en-GB" sz="2000" dirty="0">
                <a:latin typeface="Consolas" pitchFamily="49" charset="0"/>
              </a:rPr>
              <a:t> + “is less than 5”); %&gt;</a:t>
            </a:r>
          </a:p>
          <a:p>
            <a:r>
              <a:rPr lang="en-GB" sz="2000" dirty="0">
                <a:latin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</a:rPr>
              <a:t>	&lt;% </a:t>
            </a:r>
            <a:r>
              <a:rPr lang="en-GB" sz="2000" dirty="0">
                <a:latin typeface="Consolas" pitchFamily="49" charset="0"/>
              </a:rPr>
              <a:t>}else { %&gt;</a:t>
            </a:r>
          </a:p>
          <a:p>
            <a:r>
              <a:rPr lang="en-GB" sz="2000" dirty="0" smtClean="0">
                <a:latin typeface="Consolas" pitchFamily="49" charset="0"/>
              </a:rPr>
              <a:t>		&lt;% </a:t>
            </a:r>
            <a:r>
              <a:rPr lang="en-GB" sz="2000" dirty="0" err="1">
                <a:latin typeface="Consolas" pitchFamily="49" charset="0"/>
              </a:rPr>
              <a:t>out.println</a:t>
            </a:r>
            <a:r>
              <a:rPr lang="en-GB" sz="2000" dirty="0">
                <a:latin typeface="Consolas" pitchFamily="49" charset="0"/>
              </a:rPr>
              <a:t>(</a:t>
            </a:r>
            <a:r>
              <a:rPr lang="en-GB" sz="2000" dirty="0" err="1">
                <a:latin typeface="Consolas" pitchFamily="49" charset="0"/>
              </a:rPr>
              <a:t>randomValue</a:t>
            </a:r>
            <a:r>
              <a:rPr lang="en-GB" sz="2000" dirty="0">
                <a:latin typeface="Consolas" pitchFamily="49" charset="0"/>
              </a:rPr>
              <a:t> + “is greater than or equal to 5”); %&gt;</a:t>
            </a:r>
          </a:p>
          <a:p>
            <a:r>
              <a:rPr lang="en-GB" sz="2000" dirty="0" smtClean="0">
                <a:latin typeface="Consolas" pitchFamily="49" charset="0"/>
              </a:rPr>
              <a:t>	&lt;% </a:t>
            </a:r>
            <a:r>
              <a:rPr lang="en-GB" sz="2000" dirty="0">
                <a:latin typeface="Consolas" pitchFamily="49" charset="0"/>
              </a:rPr>
              <a:t>} %&gt;</a:t>
            </a:r>
          </a:p>
          <a:p>
            <a:r>
              <a:rPr lang="en-GB" sz="2000" dirty="0" smtClean="0">
                <a:latin typeface="Consolas" pitchFamily="49" charset="0"/>
              </a:rPr>
              <a:t>} </a:t>
            </a:r>
            <a:r>
              <a:rPr lang="en-GB" sz="2000" dirty="0">
                <a:latin typeface="Consolas" pitchFamily="49" charset="0"/>
              </a:rPr>
              <a:t>%&gt;</a:t>
            </a:r>
          </a:p>
        </p:txBody>
      </p:sp>
    </p:spTree>
    <p:extLst>
      <p:ext uri="{BB962C8B-B14F-4D97-AF65-F5344CB8AC3E}">
        <p14:creationId xmlns:p14="http://schemas.microsoft.com/office/powerpoint/2010/main" val="229765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3749040"/>
            <a:ext cx="9949542" cy="914400"/>
          </a:xfrm>
          <a:prstGeom prst="rect">
            <a:avLst/>
          </a:prstGeom>
          <a:solidFill>
            <a:srgbClr val="009F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Scopes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640080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JSP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5793448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13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530352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Tag Libraries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219456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JSP Tags</a:t>
            </a:r>
          </a:p>
        </p:txBody>
      </p:sp>
    </p:spTree>
    <p:extLst>
      <p:ext uri="{BB962C8B-B14F-4D97-AF65-F5344CB8AC3E}">
        <p14:creationId xmlns:p14="http://schemas.microsoft.com/office/powerpoint/2010/main" val="385464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Describe how widely an object is available and who can access it. There are four types of scopes.</a:t>
            </a:r>
          </a:p>
          <a:p>
            <a:pPr lvl="1"/>
            <a:r>
              <a:rPr lang="en-GB" sz="2000" dirty="0"/>
              <a:t>Application</a:t>
            </a:r>
          </a:p>
          <a:p>
            <a:pPr lvl="2"/>
            <a:r>
              <a:rPr lang="en-GB" dirty="0"/>
              <a:t>Available to all JSP pages within the same web application.</a:t>
            </a:r>
          </a:p>
          <a:p>
            <a:pPr lvl="1"/>
            <a:r>
              <a:rPr lang="en-GB" sz="2000" dirty="0"/>
              <a:t>Session</a:t>
            </a:r>
          </a:p>
          <a:p>
            <a:pPr lvl="2"/>
            <a:r>
              <a:rPr lang="en-GB" dirty="0"/>
              <a:t>Available within all JSP pages for the current session</a:t>
            </a:r>
          </a:p>
          <a:p>
            <a:pPr lvl="1"/>
            <a:r>
              <a:rPr lang="en-GB" sz="2000" dirty="0"/>
              <a:t>Request</a:t>
            </a:r>
          </a:p>
          <a:p>
            <a:pPr lvl="2"/>
            <a:r>
              <a:rPr lang="en-GB" dirty="0"/>
              <a:t>Available within all JSP pages that are servicing the request.</a:t>
            </a:r>
          </a:p>
          <a:p>
            <a:pPr lvl="1"/>
            <a:r>
              <a:rPr lang="en-GB" sz="2000" dirty="0"/>
              <a:t>Page</a:t>
            </a:r>
          </a:p>
          <a:p>
            <a:pPr lvl="2"/>
            <a:r>
              <a:rPr lang="en-GB" dirty="0"/>
              <a:t>Available only within the current JSP page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7445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Submitting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To submit information towards servers, the information must be encoded within a HTTP request.</a:t>
            </a:r>
          </a:p>
          <a:p>
            <a:pPr lvl="1"/>
            <a:r>
              <a:rPr lang="en-GB" sz="2000" dirty="0"/>
              <a:t>HTML has a form tag that allows submission to servers using either the GET or the POST method.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188283" y="4286180"/>
            <a:ext cx="782955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Consolas" pitchFamily="49" charset="0"/>
              </a:rPr>
              <a:t>&lt;form method=“POST” action=“/location”&gt;</a:t>
            </a:r>
          </a:p>
          <a:p>
            <a:r>
              <a:rPr lang="en-GB" sz="2000" dirty="0">
                <a:latin typeface="Consolas" pitchFamily="49" charset="0"/>
              </a:rPr>
              <a:t>        &lt;input type=“text” name=“</a:t>
            </a:r>
            <a:r>
              <a:rPr lang="en-GB" sz="2000" dirty="0" err="1">
                <a:latin typeface="Consolas" pitchFamily="49" charset="0"/>
              </a:rPr>
              <a:t>parameterName</a:t>
            </a:r>
            <a:r>
              <a:rPr lang="en-GB" sz="2000" dirty="0">
                <a:latin typeface="Consolas" pitchFamily="49" charset="0"/>
              </a:rPr>
              <a:t>” /&gt;</a:t>
            </a:r>
          </a:p>
          <a:p>
            <a:r>
              <a:rPr lang="en-GB" sz="2000" dirty="0">
                <a:latin typeface="Consolas" pitchFamily="49" charset="0"/>
              </a:rPr>
              <a:t>        &lt;input type=“submit” value=“submit” /&gt;</a:t>
            </a:r>
          </a:p>
          <a:p>
            <a:r>
              <a:rPr lang="en-GB" sz="2000" dirty="0">
                <a:latin typeface="Consolas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24592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Obtaining submitted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When information is submitted towards the server, it is within the request scope.</a:t>
            </a:r>
          </a:p>
          <a:p>
            <a:pPr marL="0" indent="0">
              <a:buNone/>
            </a:pPr>
            <a:r>
              <a:rPr lang="en-GB" dirty="0"/>
              <a:t>To obtain this information within a Servlet or </a:t>
            </a:r>
            <a:r>
              <a:rPr lang="en-GB" dirty="0" err="1"/>
              <a:t>Scriptlet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 obtain this information via an EL: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188283" y="3179212"/>
            <a:ext cx="782955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dirty="0" err="1">
                <a:latin typeface="Consolas" pitchFamily="49" charset="0"/>
              </a:rPr>
              <a:t>request.getParameter</a:t>
            </a:r>
            <a:r>
              <a:rPr lang="en-GB" sz="2000" dirty="0">
                <a:latin typeface="Consolas" pitchFamily="49" charset="0"/>
              </a:rPr>
              <a:t>(“</a:t>
            </a:r>
            <a:r>
              <a:rPr lang="en-GB" sz="2000" dirty="0" err="1">
                <a:latin typeface="Consolas" pitchFamily="49" charset="0"/>
              </a:rPr>
              <a:t>parameterName</a:t>
            </a:r>
            <a:r>
              <a:rPr lang="en-GB" sz="2000" dirty="0">
                <a:latin typeface="Consolas" pitchFamily="49" charset="0"/>
              </a:rPr>
              <a:t>”);</a:t>
            </a:r>
            <a:endParaRPr lang="en-GB" sz="2000" dirty="0">
              <a:latin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88283" y="4122653"/>
            <a:ext cx="782955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dirty="0">
                <a:latin typeface="Consolas" pitchFamily="49" charset="0"/>
              </a:rPr>
              <a:t>${</a:t>
            </a:r>
            <a:r>
              <a:rPr lang="en-GB" sz="2000" dirty="0" err="1">
                <a:latin typeface="Consolas" pitchFamily="49" charset="0"/>
              </a:rPr>
              <a:t>param.parameterName</a:t>
            </a:r>
            <a:r>
              <a:rPr lang="en-GB" sz="2000" dirty="0">
                <a:latin typeface="Consolas" pitchFamily="49" charset="0"/>
              </a:rPr>
              <a:t>}</a:t>
            </a:r>
            <a:endParaRPr lang="en-GB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58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Scope variables – setting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Application </a:t>
            </a:r>
            <a:r>
              <a:rPr lang="en-GB" dirty="0" smtClean="0"/>
              <a:t>scope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Session </a:t>
            </a:r>
            <a:r>
              <a:rPr lang="en-GB" dirty="0" smtClean="0"/>
              <a:t>scope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Request scope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1076528" y="2809560"/>
            <a:ext cx="10038944" cy="2552216"/>
            <a:chOff x="1128409" y="2809560"/>
            <a:chExt cx="10038944" cy="2552216"/>
          </a:xfrm>
        </p:grpSpPr>
        <p:sp>
          <p:nvSpPr>
            <p:cNvPr id="4" name="Rectangle 3"/>
            <p:cNvSpPr/>
            <p:nvPr/>
          </p:nvSpPr>
          <p:spPr>
            <a:xfrm>
              <a:off x="1128409" y="2809560"/>
              <a:ext cx="10038944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 cap="flat" cmpd="sng" algn="ctr">
              <a:solidFill>
                <a:srgbClr val="00A4F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2000" dirty="0" err="1">
                  <a:latin typeface="Consolas" pitchFamily="49" charset="0"/>
                </a:rPr>
                <a:t>this.getServletContext</a:t>
              </a:r>
              <a:r>
                <a:rPr lang="en-GB" sz="2000" dirty="0">
                  <a:latin typeface="Consolas" pitchFamily="49" charset="0"/>
                </a:rPr>
                <a:t>().</a:t>
              </a:r>
              <a:r>
                <a:rPr lang="en-GB" sz="2000" dirty="0" err="1">
                  <a:latin typeface="Consolas" pitchFamily="49" charset="0"/>
                </a:rPr>
                <a:t>setAttribute</a:t>
              </a:r>
              <a:r>
                <a:rPr lang="en-GB" sz="2000" dirty="0">
                  <a:latin typeface="Consolas" pitchFamily="49" charset="0"/>
                </a:rPr>
                <a:t>(“</a:t>
              </a:r>
              <a:r>
                <a:rPr lang="en-GB" sz="2000" dirty="0" err="1">
                  <a:latin typeface="Consolas" pitchFamily="49" charset="0"/>
                </a:rPr>
                <a:t>attributeName</a:t>
              </a:r>
              <a:r>
                <a:rPr lang="en-GB" sz="2000" dirty="0">
                  <a:latin typeface="Consolas" pitchFamily="49" charset="0"/>
                </a:rPr>
                <a:t>”, 13);</a:t>
              </a:r>
              <a:endParaRPr lang="en-GB" sz="2000" dirty="0">
                <a:latin typeface="Consolas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28409" y="3885613"/>
              <a:ext cx="10038944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 cap="flat" cmpd="sng" algn="ctr">
              <a:solidFill>
                <a:srgbClr val="00A4F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2000" dirty="0" err="1">
                  <a:latin typeface="Consolas" pitchFamily="49" charset="0"/>
                </a:rPr>
                <a:t>request.getSession</a:t>
              </a:r>
              <a:r>
                <a:rPr lang="en-GB" sz="2000" dirty="0">
                  <a:latin typeface="Consolas" pitchFamily="49" charset="0"/>
                </a:rPr>
                <a:t>().</a:t>
              </a:r>
              <a:r>
                <a:rPr lang="en-GB" sz="2000" dirty="0" err="1">
                  <a:latin typeface="Consolas" pitchFamily="49" charset="0"/>
                </a:rPr>
                <a:t>setAttribute</a:t>
              </a:r>
              <a:r>
                <a:rPr lang="en-GB" sz="2000" dirty="0">
                  <a:latin typeface="Consolas" pitchFamily="49" charset="0"/>
                </a:rPr>
                <a:t>(“</a:t>
              </a:r>
              <a:r>
                <a:rPr lang="en-GB" sz="2000" dirty="0" err="1">
                  <a:latin typeface="Consolas" pitchFamily="49" charset="0"/>
                </a:rPr>
                <a:t>attributeName</a:t>
              </a:r>
              <a:r>
                <a:rPr lang="en-GB" sz="2000" dirty="0">
                  <a:latin typeface="Consolas" pitchFamily="49" charset="0"/>
                </a:rPr>
                <a:t>”, new Object());</a:t>
              </a:r>
              <a:endParaRPr lang="en-GB" sz="2000" dirty="0">
                <a:latin typeface="Consolas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128409" y="4961666"/>
              <a:ext cx="10038943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 cap="flat" cmpd="sng" algn="ctr">
              <a:solidFill>
                <a:srgbClr val="00A4F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2000" dirty="0" err="1">
                  <a:latin typeface="Consolas" pitchFamily="49" charset="0"/>
                </a:rPr>
                <a:t>request.setAttribute</a:t>
              </a:r>
              <a:r>
                <a:rPr lang="en-GB" sz="2000" dirty="0">
                  <a:latin typeface="Consolas" pitchFamily="49" charset="0"/>
                </a:rPr>
                <a:t>(“</a:t>
              </a:r>
              <a:r>
                <a:rPr lang="en-GB" sz="2000" dirty="0" err="1">
                  <a:latin typeface="Consolas" pitchFamily="49" charset="0"/>
                </a:rPr>
                <a:t>attributeName</a:t>
              </a:r>
              <a:r>
                <a:rPr lang="en-GB" sz="2000" dirty="0">
                  <a:latin typeface="Consolas" pitchFamily="49" charset="0"/>
                </a:rPr>
                <a:t>”, “hello!”);</a:t>
              </a:r>
              <a:endParaRPr lang="en-GB" sz="2000" dirty="0"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045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374904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Scopes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640080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JSP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5793448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18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5303520"/>
            <a:ext cx="9949542" cy="914400"/>
          </a:xfrm>
          <a:prstGeom prst="rect">
            <a:avLst/>
          </a:prstGeom>
          <a:solidFill>
            <a:srgbClr val="009F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Tag Libraries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219456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JSP Tags</a:t>
            </a:r>
          </a:p>
        </p:txBody>
      </p:sp>
    </p:spTree>
    <p:extLst>
      <p:ext uri="{BB962C8B-B14F-4D97-AF65-F5344CB8AC3E}">
        <p14:creationId xmlns:p14="http://schemas.microsoft.com/office/powerpoint/2010/main" val="35945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Tag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A tag library is formed of customised tags. They are a tag representation of calls to java methods.</a:t>
            </a:r>
          </a:p>
          <a:p>
            <a:pPr marL="0" indent="0">
              <a:buNone/>
            </a:pPr>
            <a:r>
              <a:rPr lang="en-GB" sz="2400" dirty="0"/>
              <a:t>To utilise a tag, the </a:t>
            </a:r>
            <a:r>
              <a:rPr lang="en-GB" sz="2400" dirty="0" err="1"/>
              <a:t>taglib</a:t>
            </a:r>
            <a:r>
              <a:rPr lang="en-GB" sz="2400" dirty="0"/>
              <a:t> directive is used:</a:t>
            </a:r>
          </a:p>
          <a:p>
            <a:pPr marL="0" indent="0"/>
            <a:endParaRPr lang="en-GB" sz="2400" dirty="0"/>
          </a:p>
          <a:p>
            <a:endParaRPr lang="en-GB" dirty="0"/>
          </a:p>
          <a:p>
            <a:pPr lvl="1"/>
            <a:r>
              <a:rPr lang="en-GB" sz="2000" dirty="0"/>
              <a:t>URI denotes the location of the </a:t>
            </a:r>
            <a:r>
              <a:rPr lang="en-GB" sz="2000" dirty="0" err="1"/>
              <a:t>taglib</a:t>
            </a:r>
            <a:r>
              <a:rPr lang="en-GB" sz="2000" dirty="0"/>
              <a:t> TLD.</a:t>
            </a:r>
          </a:p>
          <a:p>
            <a:pPr lvl="1"/>
            <a:r>
              <a:rPr lang="en-GB" sz="2000" dirty="0"/>
              <a:t>PREFIX denotes the prefix used in tags for usage of the </a:t>
            </a:r>
            <a:r>
              <a:rPr lang="en-GB" sz="2000" dirty="0" err="1"/>
              <a:t>taglib</a:t>
            </a:r>
            <a:r>
              <a:rPr lang="en-GB" sz="2000" dirty="0"/>
              <a:t>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188283" y="3733547"/>
            <a:ext cx="782955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dirty="0">
                <a:latin typeface="Consolas" pitchFamily="49" charset="0"/>
              </a:rPr>
              <a:t>&lt;%@ </a:t>
            </a:r>
            <a:r>
              <a:rPr lang="en-GB" sz="2000" dirty="0" err="1">
                <a:latin typeface="Consolas" pitchFamily="49" charset="0"/>
              </a:rPr>
              <a:t>taglib</a:t>
            </a:r>
            <a:r>
              <a:rPr lang="en-GB" sz="2000" dirty="0">
                <a:latin typeface="Consolas" pitchFamily="49" charset="0"/>
              </a:rPr>
              <a:t> </a:t>
            </a:r>
            <a:r>
              <a:rPr lang="en-GB" sz="2000" dirty="0" err="1">
                <a:latin typeface="Consolas" pitchFamily="49" charset="0"/>
              </a:rPr>
              <a:t>uri</a:t>
            </a:r>
            <a:r>
              <a:rPr lang="en-GB" sz="2000" dirty="0">
                <a:latin typeface="Consolas" pitchFamily="49" charset="0"/>
              </a:rPr>
              <a:t>=“/</a:t>
            </a:r>
            <a:r>
              <a:rPr lang="en-GB" sz="2000" dirty="0" err="1">
                <a:latin typeface="Consolas" pitchFamily="49" charset="0"/>
              </a:rPr>
              <a:t>mytaglib.tld</a:t>
            </a:r>
            <a:r>
              <a:rPr lang="en-GB" sz="2000" dirty="0">
                <a:latin typeface="Consolas" pitchFamily="49" charset="0"/>
              </a:rPr>
              <a:t>” prefix=”</a:t>
            </a:r>
            <a:r>
              <a:rPr lang="en-GB" sz="2000" dirty="0" err="1">
                <a:latin typeface="Consolas" pitchFamily="49" charset="0"/>
              </a:rPr>
              <a:t>mtl</a:t>
            </a:r>
            <a:r>
              <a:rPr lang="en-GB" sz="2000" dirty="0">
                <a:latin typeface="Consolas" pitchFamily="49" charset="0"/>
              </a:rPr>
              <a:t>” %&gt;</a:t>
            </a:r>
            <a:endParaRPr lang="en-GB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36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>
                <a:latin typeface="Arial" panose="020B0604020202020204" pitchFamily="34" charset="0"/>
              </a:rPr>
              <a:t>After completing this course you will 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1150" y="1700808"/>
            <a:ext cx="9628789" cy="2118529"/>
          </a:xfrm>
          <a:prstGeom prst="rect">
            <a:avLst/>
          </a:prstGeom>
          <a:noFill/>
          <a:ln w="15875">
            <a:noFill/>
          </a:ln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/>
                <a:cs typeface="Arial"/>
              </a:rPr>
              <a:t>Explain what JSPs are and identify the steps of their lifecycle.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/>
                <a:cs typeface="Arial"/>
              </a:rPr>
              <a:t>List the different JSP tags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/>
                <a:cs typeface="Arial"/>
              </a:rPr>
              <a:t>Identify the difference between the JSP tags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/>
                <a:cs typeface="Arial"/>
              </a:rPr>
              <a:t>List the different type of scopes a object can have in web application.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/>
                <a:cs typeface="Arial"/>
              </a:rPr>
              <a:t>Demonstrate how to use tag libraries.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4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Tag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tag handler is a java class that is responsible for handling calls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will call a method of the tag handler, that will accept attributes as input parameter.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617421" y="2760780"/>
            <a:ext cx="4971274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Consolas" pitchFamily="49" charset="0"/>
              </a:rPr>
              <a:t>&lt;!--Tag lib form without body</a:t>
            </a:r>
            <a:r>
              <a:rPr lang="en-GB" sz="2000" dirty="0">
                <a:latin typeface="Consolas" pitchFamily="49" charset="0"/>
                <a:sym typeface="Wingdings" pitchFamily="2" charset="2"/>
              </a:rPr>
              <a:t>--&gt;</a:t>
            </a:r>
            <a:endParaRPr lang="en-GB" sz="2000" dirty="0">
              <a:latin typeface="Consolas" pitchFamily="49" charset="0"/>
            </a:endParaRPr>
          </a:p>
          <a:p>
            <a:r>
              <a:rPr lang="en-GB" sz="2000" dirty="0">
                <a:latin typeface="Consolas" pitchFamily="49" charset="0"/>
              </a:rPr>
              <a:t>&lt;</a:t>
            </a:r>
            <a:r>
              <a:rPr lang="en-GB" sz="2000" dirty="0" err="1">
                <a:latin typeface="Consolas" pitchFamily="49" charset="0"/>
              </a:rPr>
              <a:t>mtl:tagname</a:t>
            </a:r>
            <a:r>
              <a:rPr lang="en-GB" sz="2000" dirty="0">
                <a:latin typeface="Consolas" pitchFamily="49" charset="0"/>
              </a:rPr>
              <a:t> attribute1=“value”/&gt;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96820" y="4286180"/>
            <a:ext cx="7412476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Consolas" pitchFamily="49" charset="0"/>
              </a:rPr>
              <a:t>&lt;!--Tag lib form with body</a:t>
            </a:r>
            <a:r>
              <a:rPr lang="en-GB" sz="2000" dirty="0">
                <a:latin typeface="Consolas" pitchFamily="49" charset="0"/>
                <a:sym typeface="Wingdings" pitchFamily="2" charset="2"/>
              </a:rPr>
              <a:t>--&gt;</a:t>
            </a:r>
            <a:endParaRPr lang="en-GB" sz="2000" dirty="0">
              <a:latin typeface="Consolas" pitchFamily="49" charset="0"/>
            </a:endParaRPr>
          </a:p>
          <a:p>
            <a:r>
              <a:rPr lang="en-GB" sz="2000" dirty="0">
                <a:latin typeface="Consolas" pitchFamily="49" charset="0"/>
              </a:rPr>
              <a:t>&lt;</a:t>
            </a:r>
            <a:r>
              <a:rPr lang="en-GB" sz="2000" dirty="0" err="1">
                <a:latin typeface="Consolas" pitchFamily="49" charset="0"/>
              </a:rPr>
              <a:t>mtl:tagname</a:t>
            </a:r>
            <a:r>
              <a:rPr lang="en-GB" sz="2000" dirty="0">
                <a:latin typeface="Consolas" pitchFamily="49" charset="0"/>
              </a:rPr>
              <a:t> attribute1=“value” attribute2=“value”&gt;</a:t>
            </a:r>
          </a:p>
          <a:p>
            <a:r>
              <a:rPr lang="en-GB" sz="2000" dirty="0">
                <a:latin typeface="Consolas" pitchFamily="49" charset="0"/>
              </a:rPr>
              <a:t>	body</a:t>
            </a:r>
          </a:p>
          <a:p>
            <a:r>
              <a:rPr lang="en-GB" sz="2000" dirty="0">
                <a:latin typeface="Consolas" pitchFamily="49" charset="0"/>
              </a:rPr>
              <a:t>&lt;/</a:t>
            </a:r>
            <a:r>
              <a:rPr lang="en-GB" sz="2000" dirty="0" err="1">
                <a:latin typeface="Consolas" pitchFamily="49" charset="0"/>
              </a:rPr>
              <a:t>mtl:tagname</a:t>
            </a:r>
            <a:r>
              <a:rPr lang="en-GB" sz="2000" dirty="0">
                <a:latin typeface="Consolas" pitchFamily="49" charset="0"/>
              </a:rPr>
              <a:t>&gt;</a:t>
            </a:r>
            <a:endParaRPr lang="en-GB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57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Tag Libraries – JSTL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JSTL is a tag library that is used to replace </a:t>
            </a:r>
            <a:r>
              <a:rPr lang="en-GB" sz="2400" dirty="0" err="1"/>
              <a:t>Scriptlets</a:t>
            </a:r>
            <a:r>
              <a:rPr lang="en-GB" sz="2400" dirty="0"/>
              <a:t> and Expressions.</a:t>
            </a:r>
          </a:p>
          <a:p>
            <a:pPr marL="0" indent="0">
              <a:buNone/>
            </a:pPr>
            <a:r>
              <a:rPr lang="en-GB" sz="2400" dirty="0"/>
              <a:t>Why?</a:t>
            </a:r>
          </a:p>
          <a:p>
            <a:pPr lvl="1"/>
            <a:r>
              <a:rPr lang="en-GB" sz="2000" dirty="0"/>
              <a:t>Improves readability (for both humans and computers)</a:t>
            </a:r>
          </a:p>
          <a:p>
            <a:pPr lvl="1"/>
            <a:r>
              <a:rPr lang="en-GB" sz="2000" dirty="0"/>
              <a:t>Front-end developers do not need to understand java to code JSPs.</a:t>
            </a:r>
          </a:p>
          <a:p>
            <a:pPr marL="0" indent="0">
              <a:buNone/>
            </a:pPr>
            <a:r>
              <a:rPr lang="en-GB" sz="2400" dirty="0"/>
              <a:t>JSTL is declared with a “c” prefix.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51845" y="4803590"/>
            <a:ext cx="870242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&lt;%@ </a:t>
            </a:r>
            <a:r>
              <a:rPr lang="en-US" sz="2000" dirty="0" err="1">
                <a:latin typeface="Consolas" pitchFamily="49" charset="0"/>
              </a:rPr>
              <a:t>taglib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uri</a:t>
            </a:r>
            <a:r>
              <a:rPr lang="en-US" sz="2000" dirty="0">
                <a:latin typeface="Consolas" pitchFamily="49" charset="0"/>
              </a:rPr>
              <a:t>=“http://java.sun.com/</a:t>
            </a:r>
            <a:r>
              <a:rPr lang="en-US" sz="2000" dirty="0" err="1">
                <a:latin typeface="Consolas" pitchFamily="49" charset="0"/>
              </a:rPr>
              <a:t>jstl</a:t>
            </a:r>
            <a:r>
              <a:rPr lang="en-US" sz="2000" dirty="0">
                <a:latin typeface="Consolas" pitchFamily="49" charset="0"/>
              </a:rPr>
              <a:t>/core” prefix=“c” %&gt;</a:t>
            </a:r>
            <a:endParaRPr lang="en-US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43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Tag Libraries – JSTL Tags</a:t>
            </a:r>
          </a:p>
        </p:txBody>
      </p:sp>
      <p:sp>
        <p:nvSpPr>
          <p:cNvPr id="4" name="Rectangle 3"/>
          <p:cNvSpPr/>
          <p:nvPr/>
        </p:nvSpPr>
        <p:spPr>
          <a:xfrm>
            <a:off x="91743" y="1904748"/>
            <a:ext cx="601169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&lt;%= “hello world” %&gt; 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13067" y="1904748"/>
            <a:ext cx="581476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&lt;</a:t>
            </a:r>
            <a:r>
              <a:rPr lang="en-US" sz="2000" dirty="0" err="1">
                <a:latin typeface="Consolas" pitchFamily="49" charset="0"/>
              </a:rPr>
              <a:t>c:out</a:t>
            </a:r>
            <a:r>
              <a:rPr lang="en-US" sz="2000" dirty="0">
                <a:latin typeface="Consolas" pitchFamily="49" charset="0"/>
              </a:rPr>
              <a:t> value =“hello world”/&gt;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743" y="2485405"/>
            <a:ext cx="601169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&lt;% if (2 == 2) { %&gt;</a:t>
            </a:r>
          </a:p>
          <a:p>
            <a:r>
              <a:rPr lang="en-US" sz="2000" dirty="0">
                <a:latin typeface="Consolas" pitchFamily="49" charset="0"/>
              </a:rPr>
              <a:t>          The result is true</a:t>
            </a:r>
          </a:p>
          <a:p>
            <a:r>
              <a:rPr lang="en-US" sz="2000" dirty="0">
                <a:latin typeface="Consolas" pitchFamily="49" charset="0"/>
              </a:rPr>
              <a:t>&lt;% } %&gt; 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7024" y="2485405"/>
            <a:ext cx="581476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&lt;</a:t>
            </a:r>
            <a:r>
              <a:rPr lang="en-US" sz="2000" dirty="0" err="1">
                <a:latin typeface="Consolas" pitchFamily="49" charset="0"/>
              </a:rPr>
              <a:t>c:if</a:t>
            </a:r>
            <a:r>
              <a:rPr lang="en-US" sz="2000" dirty="0">
                <a:latin typeface="Consolas" pitchFamily="49" charset="0"/>
              </a:rPr>
              <a:t> test=${“2” == “2”}&gt;</a:t>
            </a:r>
          </a:p>
          <a:p>
            <a:r>
              <a:rPr lang="en-US" sz="2000" dirty="0">
                <a:latin typeface="Consolas" pitchFamily="49" charset="0"/>
              </a:rPr>
              <a:t>         The result is true</a:t>
            </a:r>
          </a:p>
          <a:p>
            <a:r>
              <a:rPr lang="en-US" sz="2000" dirty="0">
                <a:latin typeface="Consolas" pitchFamily="49" charset="0"/>
              </a:rPr>
              <a:t>&lt;/</a:t>
            </a:r>
            <a:r>
              <a:rPr lang="en-US" sz="2000" dirty="0" err="1">
                <a:latin typeface="Consolas" pitchFamily="49" charset="0"/>
              </a:rPr>
              <a:t>c:if</a:t>
            </a:r>
            <a:r>
              <a:rPr lang="en-US" sz="2000" dirty="0">
                <a:latin typeface="Consolas" pitchFamily="49" charset="0"/>
              </a:rPr>
              <a:t>&gt;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743" y="3950866"/>
            <a:ext cx="601169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&lt;% If (</a:t>
            </a:r>
            <a:r>
              <a:rPr lang="en-US" sz="2000" dirty="0" err="1">
                <a:latin typeface="Consolas" pitchFamily="49" charset="0"/>
              </a:rPr>
              <a:t>Integer.valueOf</a:t>
            </a:r>
            <a:r>
              <a:rPr lang="en-US" sz="2000" dirty="0">
                <a:latin typeface="Consolas" pitchFamily="49" charset="0"/>
              </a:rPr>
              <a:t>                (</a:t>
            </a:r>
            <a:r>
              <a:rPr lang="en-US" sz="2000" dirty="0" err="1">
                <a:latin typeface="Consolas" pitchFamily="49" charset="0"/>
              </a:rPr>
              <a:t>request.getParameter</a:t>
            </a:r>
            <a:r>
              <a:rPr lang="en-US" sz="2000" dirty="0">
                <a:latin typeface="Consolas" pitchFamily="49" charset="0"/>
              </a:rPr>
              <a:t>("value")) &lt; 10 ) { %&gt;</a:t>
            </a:r>
          </a:p>
          <a:p>
            <a:r>
              <a:rPr lang="en-GB" sz="2000" dirty="0">
                <a:latin typeface="Consolas" pitchFamily="49" charset="0"/>
              </a:rPr>
              <a:t>        Your input is less than 10</a:t>
            </a:r>
            <a:endParaRPr lang="en-US" sz="2000" dirty="0">
              <a:latin typeface="Consolas" pitchFamily="49" charset="0"/>
            </a:endParaRPr>
          </a:p>
          <a:p>
            <a:r>
              <a:rPr lang="en-US" sz="2000" dirty="0">
                <a:latin typeface="Consolas" pitchFamily="49" charset="0"/>
              </a:rPr>
              <a:t>&lt;% } else { %&gt;</a:t>
            </a:r>
          </a:p>
          <a:p>
            <a:r>
              <a:rPr lang="en-GB" sz="2000" dirty="0">
                <a:latin typeface="Consolas" pitchFamily="49" charset="0"/>
              </a:rPr>
              <a:t>        Your input is greater than 10</a:t>
            </a:r>
            <a:endParaRPr lang="en-US" sz="2000" dirty="0">
              <a:latin typeface="Consolas" pitchFamily="49" charset="0"/>
            </a:endParaRPr>
          </a:p>
          <a:p>
            <a:r>
              <a:rPr lang="en-US" sz="2000" dirty="0">
                <a:latin typeface="Consolas" pitchFamily="49" charset="0"/>
              </a:rPr>
              <a:t>&lt;% } %&gt; 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0982" y="3952302"/>
            <a:ext cx="5823625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&lt;</a:t>
            </a:r>
            <a:r>
              <a:rPr lang="en-US" sz="2000" dirty="0" err="1">
                <a:latin typeface="Consolas" pitchFamily="49" charset="0"/>
              </a:rPr>
              <a:t>c:choose</a:t>
            </a:r>
            <a:r>
              <a:rPr lang="en-US" sz="2000" dirty="0">
                <a:latin typeface="Consolas" pitchFamily="49" charset="0"/>
              </a:rPr>
              <a:t>&gt;</a:t>
            </a:r>
          </a:p>
          <a:p>
            <a:r>
              <a:rPr lang="en-US" sz="2000" dirty="0">
                <a:latin typeface="Consolas" pitchFamily="49" charset="0"/>
              </a:rPr>
              <a:t>    &lt;</a:t>
            </a:r>
            <a:r>
              <a:rPr lang="en-US" sz="2000" dirty="0" err="1">
                <a:latin typeface="Consolas" pitchFamily="49" charset="0"/>
              </a:rPr>
              <a:t>c:when</a:t>
            </a:r>
            <a:r>
              <a:rPr lang="en-US" sz="2000" dirty="0">
                <a:latin typeface="Consolas" pitchFamily="49" charset="0"/>
              </a:rPr>
              <a:t> test='${</a:t>
            </a:r>
            <a:r>
              <a:rPr lang="en-US" sz="2000" dirty="0" err="1">
                <a:latin typeface="Consolas" pitchFamily="49" charset="0"/>
              </a:rPr>
              <a:t>param.value</a:t>
            </a:r>
            <a:r>
              <a:rPr lang="en-US" sz="2000" dirty="0">
                <a:latin typeface="Consolas" pitchFamily="49" charset="0"/>
              </a:rPr>
              <a:t>&lt;10}'&gt;</a:t>
            </a:r>
          </a:p>
          <a:p>
            <a:r>
              <a:rPr lang="en-US" sz="2000" dirty="0">
                <a:latin typeface="Consolas" pitchFamily="49" charset="0"/>
              </a:rPr>
              <a:t>          Your input is less than 10</a:t>
            </a:r>
          </a:p>
          <a:p>
            <a:r>
              <a:rPr lang="en-US" sz="2000" dirty="0">
                <a:latin typeface="Consolas" pitchFamily="49" charset="0"/>
              </a:rPr>
              <a:t>    &lt;/</a:t>
            </a:r>
            <a:r>
              <a:rPr lang="en-US" sz="2000" dirty="0" err="1">
                <a:latin typeface="Consolas" pitchFamily="49" charset="0"/>
              </a:rPr>
              <a:t>c:when</a:t>
            </a:r>
            <a:r>
              <a:rPr lang="en-US" sz="2000" dirty="0">
                <a:latin typeface="Consolas" pitchFamily="49" charset="0"/>
              </a:rPr>
              <a:t>&gt;</a:t>
            </a:r>
          </a:p>
          <a:p>
            <a:r>
              <a:rPr lang="en-US" sz="2000" dirty="0">
                <a:latin typeface="Consolas" pitchFamily="49" charset="0"/>
              </a:rPr>
              <a:t>    &lt;</a:t>
            </a:r>
            <a:r>
              <a:rPr lang="en-US" sz="2000" dirty="0" err="1">
                <a:latin typeface="Consolas" pitchFamily="49" charset="0"/>
              </a:rPr>
              <a:t>c:otherwise</a:t>
            </a:r>
            <a:r>
              <a:rPr lang="en-US" sz="2000" dirty="0">
                <a:latin typeface="Consolas" pitchFamily="49" charset="0"/>
              </a:rPr>
              <a:t>&gt;</a:t>
            </a:r>
          </a:p>
          <a:p>
            <a:r>
              <a:rPr lang="en-US" sz="2000" dirty="0">
                <a:latin typeface="Consolas" pitchFamily="49" charset="0"/>
              </a:rPr>
              <a:t>          Your input is greater than </a:t>
            </a:r>
            <a:r>
              <a:rPr lang="en-US" sz="2000" dirty="0" smtClean="0">
                <a:latin typeface="Consolas" pitchFamily="49" charset="0"/>
              </a:rPr>
              <a:t>10    	&lt;/</a:t>
            </a:r>
            <a:r>
              <a:rPr lang="en-US" sz="2000" dirty="0" err="1">
                <a:latin typeface="Consolas" pitchFamily="49" charset="0"/>
              </a:rPr>
              <a:t>c:otherwise</a:t>
            </a:r>
            <a:r>
              <a:rPr lang="en-US" sz="2000" dirty="0">
                <a:latin typeface="Consolas" pitchFamily="49" charset="0"/>
              </a:rPr>
              <a:t>&gt;</a:t>
            </a:r>
          </a:p>
          <a:p>
            <a:r>
              <a:rPr lang="en-US" sz="2000" dirty="0">
                <a:latin typeface="Consolas" pitchFamily="49" charset="0"/>
              </a:rPr>
              <a:t>&lt;/</a:t>
            </a:r>
            <a:r>
              <a:rPr lang="en-US" sz="2000" dirty="0" err="1">
                <a:latin typeface="Consolas" pitchFamily="49" charset="0"/>
              </a:rPr>
              <a:t>c:choose</a:t>
            </a:r>
            <a:r>
              <a:rPr lang="en-US" sz="2000" dirty="0">
                <a:latin typeface="Consolas" pitchFamily="49" charset="0"/>
              </a:rPr>
              <a:t>&gt;</a:t>
            </a:r>
            <a:endParaRPr lang="en-US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38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Module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727830"/>
            <a:ext cx="11003136" cy="454438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What is a JSP?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What is the difference between a servlet and a JSP in terms of embedding code?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What are the lifecycle steps of a JSP?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List 3 JSP tags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List 3 types of scopes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How do you obtain submitted information in a servlet?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How do you set values of variables with the request scope?</a:t>
            </a:r>
          </a:p>
        </p:txBody>
      </p:sp>
    </p:spTree>
    <p:extLst>
      <p:ext uri="{BB962C8B-B14F-4D97-AF65-F5344CB8AC3E}">
        <p14:creationId xmlns:p14="http://schemas.microsoft.com/office/powerpoint/2010/main" val="55756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Questions</a:t>
            </a: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24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24312" y="1246598"/>
            <a:ext cx="3954562" cy="3973102"/>
            <a:chOff x="4157663" y="2916238"/>
            <a:chExt cx="482600" cy="549275"/>
          </a:xfrm>
        </p:grpSpPr>
        <p:sp>
          <p:nvSpPr>
            <p:cNvPr id="8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3503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/>
              <a:t>Review</a:t>
            </a:r>
            <a:endParaRPr lang="en-GB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fld id="{51CB66A9-0355-481E-B709-72F5CA5C743B}" type="slidenum">
              <a:rPr lang="zh-TW" altLang="en-US" sz="1400" smtClean="0"/>
              <a:pPr marL="0" indent="0">
                <a:buNone/>
                <a:defRPr/>
              </a:pPr>
              <a:t>25</a:t>
            </a:fld>
            <a:endParaRPr lang="zh-TW" altLang="en-US" sz="1400"/>
          </a:p>
        </p:txBody>
      </p:sp>
      <p:sp>
        <p:nvSpPr>
          <p:cNvPr id="6" name="Rectangle 5"/>
          <p:cNvSpPr/>
          <p:nvPr/>
        </p:nvSpPr>
        <p:spPr>
          <a:xfrm>
            <a:off x="602248" y="2124645"/>
            <a:ext cx="9628789" cy="2118529"/>
          </a:xfrm>
          <a:prstGeom prst="rect">
            <a:avLst/>
          </a:prstGeom>
          <a:noFill/>
          <a:ln w="15875">
            <a:noFill/>
          </a:ln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Explain what JSPs are and identify the steps of their lifecycle.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List the different JSP tags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Identify the difference between the JSP tags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List the different type of scopes a object can have in web application.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Demonstrate how to use tag libraries.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02248" y="1274647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>
                <a:latin typeface="Arial" panose="020B0604020202020204" pitchFamily="34" charset="0"/>
              </a:rPr>
              <a:t>You are now able to:</a:t>
            </a:r>
          </a:p>
        </p:txBody>
      </p:sp>
    </p:spTree>
    <p:extLst>
      <p:ext uri="{BB962C8B-B14F-4D97-AF65-F5344CB8AC3E}">
        <p14:creationId xmlns:p14="http://schemas.microsoft.com/office/powerpoint/2010/main" val="333998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374904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Scopes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640080"/>
            <a:ext cx="9949542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JSP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5793448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530352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Tag Libraries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219456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JSP Tags</a:t>
            </a:r>
          </a:p>
        </p:txBody>
      </p:sp>
    </p:spTree>
    <p:extLst>
      <p:ext uri="{BB962C8B-B14F-4D97-AF65-F5344CB8AC3E}">
        <p14:creationId xmlns:p14="http://schemas.microsoft.com/office/powerpoint/2010/main" val="32041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JavaServer</a:t>
            </a:r>
            <a:r>
              <a:rPr lang="en-GB" dirty="0"/>
              <a:t> Page (JSP)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727830"/>
            <a:ext cx="11003136" cy="454438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 JSP is a servlet. The difference is the code representation.</a:t>
            </a:r>
          </a:p>
          <a:p>
            <a:pPr marL="0" indent="0">
              <a:buNone/>
            </a:pPr>
            <a:r>
              <a:rPr lang="en-GB" dirty="0"/>
              <a:t>JSPs embed java code in HTML tags.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171963" y="2478727"/>
            <a:ext cx="9862190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latin typeface="Consolas" pitchFamily="49" charset="0"/>
              </a:rPr>
              <a:t>...&lt;table&gt;</a:t>
            </a:r>
          </a:p>
          <a:p>
            <a:r>
              <a:rPr lang="en-GB" sz="2000" b="1" dirty="0">
                <a:latin typeface="Consolas" pitchFamily="49" charset="0"/>
              </a:rPr>
              <a:t>	&lt;</a:t>
            </a:r>
            <a:r>
              <a:rPr lang="en-GB" sz="2000" b="1" dirty="0" err="1">
                <a:latin typeface="Consolas" pitchFamily="49" charset="0"/>
              </a:rPr>
              <a:t>tr</a:t>
            </a:r>
            <a:r>
              <a:rPr lang="en-GB" sz="2000" b="1" dirty="0">
                <a:latin typeface="Consolas" pitchFamily="49" charset="0"/>
              </a:rPr>
              <a:t>&gt;&lt;</a:t>
            </a:r>
            <a:r>
              <a:rPr lang="en-GB" sz="2000" b="1" dirty="0" err="1">
                <a:latin typeface="Consolas" pitchFamily="49" charset="0"/>
              </a:rPr>
              <a:t>th</a:t>
            </a:r>
            <a:r>
              <a:rPr lang="en-GB" sz="2000" b="1" dirty="0">
                <a:latin typeface="Consolas" pitchFamily="49" charset="0"/>
              </a:rPr>
              <a:t>&gt;Email address&lt;/</a:t>
            </a:r>
            <a:r>
              <a:rPr lang="en-GB" sz="2000" b="1" dirty="0" err="1">
                <a:latin typeface="Consolas" pitchFamily="49" charset="0"/>
              </a:rPr>
              <a:t>th</a:t>
            </a:r>
            <a:r>
              <a:rPr lang="en-GB" sz="2000" b="1" dirty="0">
                <a:latin typeface="Consolas" pitchFamily="49" charset="0"/>
              </a:rPr>
              <a:t>&gt;&lt;/</a:t>
            </a:r>
            <a:r>
              <a:rPr lang="en-GB" sz="2000" b="1" dirty="0" err="1">
                <a:latin typeface="Consolas" pitchFamily="49" charset="0"/>
              </a:rPr>
              <a:t>tr</a:t>
            </a:r>
            <a:r>
              <a:rPr lang="en-GB" sz="2000" b="1" dirty="0">
                <a:latin typeface="Consolas" pitchFamily="49" charset="0"/>
              </a:rPr>
              <a:t>&gt;</a:t>
            </a:r>
          </a:p>
          <a:p>
            <a:r>
              <a:rPr lang="en-GB" sz="2000" b="1" dirty="0">
                <a:latin typeface="Consolas" pitchFamily="49" charset="0"/>
              </a:rPr>
              <a:t>	&lt;% </a:t>
            </a:r>
          </a:p>
          <a:p>
            <a:r>
              <a:rPr lang="en-GB" sz="2000" b="1" dirty="0">
                <a:latin typeface="Consolas" pitchFamily="49" charset="0"/>
              </a:rPr>
              <a:t>	  Users list = (Users) </a:t>
            </a:r>
            <a:r>
              <a:rPr lang="en-GB" sz="2000" b="1" dirty="0" err="1">
                <a:latin typeface="Consolas" pitchFamily="49" charset="0"/>
              </a:rPr>
              <a:t>request.getAttribute</a:t>
            </a:r>
            <a:r>
              <a:rPr lang="en-GB" sz="2000" b="1" dirty="0">
                <a:latin typeface="Consolas" pitchFamily="49" charset="0"/>
              </a:rPr>
              <a:t>(“</a:t>
            </a:r>
            <a:r>
              <a:rPr lang="en-GB" sz="2000" b="1" dirty="0" err="1">
                <a:latin typeface="Consolas" pitchFamily="49" charset="0"/>
              </a:rPr>
              <a:t>listOfEmail</a:t>
            </a:r>
            <a:r>
              <a:rPr lang="en-GB" sz="2000" b="1" dirty="0">
                <a:latin typeface="Consolas" pitchFamily="49" charset="0"/>
              </a:rPr>
              <a:t>”);</a:t>
            </a:r>
          </a:p>
          <a:p>
            <a:r>
              <a:rPr lang="en-GB" sz="2000" b="1" dirty="0">
                <a:latin typeface="Consolas" pitchFamily="49" charset="0"/>
              </a:rPr>
              <a:t>	  Collection&lt;User&gt; emails = </a:t>
            </a:r>
            <a:r>
              <a:rPr lang="en-GB" sz="2000" b="1" dirty="0" err="1">
                <a:latin typeface="Consolas" pitchFamily="49" charset="0"/>
              </a:rPr>
              <a:t>list.getCollections</a:t>
            </a:r>
            <a:r>
              <a:rPr lang="en-GB" sz="2000" b="1" dirty="0">
                <a:latin typeface="Consolas" pitchFamily="49" charset="0"/>
              </a:rPr>
              <a:t>();</a:t>
            </a:r>
          </a:p>
          <a:p>
            <a:endParaRPr lang="en-GB" sz="2000" b="1" dirty="0">
              <a:latin typeface="Consolas" pitchFamily="49" charset="0"/>
            </a:endParaRPr>
          </a:p>
          <a:p>
            <a:r>
              <a:rPr lang="en-GB" sz="2000" b="1" dirty="0">
                <a:latin typeface="Consolas" pitchFamily="49" charset="0"/>
              </a:rPr>
              <a:t>	  for(Iterator&lt;User&gt; it = </a:t>
            </a:r>
            <a:r>
              <a:rPr lang="en-GB" sz="2000" b="1" dirty="0" err="1">
                <a:latin typeface="Consolas" pitchFamily="49" charset="0"/>
              </a:rPr>
              <a:t>emails.iterator</a:t>
            </a:r>
            <a:r>
              <a:rPr lang="en-GB" sz="2000" b="1" dirty="0">
                <a:latin typeface="Consolas" pitchFamily="49" charset="0"/>
              </a:rPr>
              <a:t>(); </a:t>
            </a:r>
            <a:r>
              <a:rPr lang="en-GB" sz="2000" b="1" dirty="0" err="1">
                <a:latin typeface="Consolas" pitchFamily="49" charset="0"/>
              </a:rPr>
              <a:t>it.hasNext</a:t>
            </a:r>
            <a:r>
              <a:rPr lang="en-GB" sz="2000" b="1" dirty="0">
                <a:latin typeface="Consolas" pitchFamily="49" charset="0"/>
              </a:rPr>
              <a:t>();) {</a:t>
            </a:r>
          </a:p>
          <a:p>
            <a:r>
              <a:rPr lang="en-GB" sz="2000" b="1" dirty="0">
                <a:latin typeface="Consolas" pitchFamily="49" charset="0"/>
              </a:rPr>
              <a:t>		User e = (User) </a:t>
            </a:r>
            <a:r>
              <a:rPr lang="en-GB" sz="2000" b="1" dirty="0" err="1">
                <a:latin typeface="Consolas" pitchFamily="49" charset="0"/>
              </a:rPr>
              <a:t>it.next</a:t>
            </a:r>
            <a:r>
              <a:rPr lang="en-GB" sz="2000" b="1" dirty="0">
                <a:latin typeface="Consolas" pitchFamily="49" charset="0"/>
              </a:rPr>
              <a:t>();</a:t>
            </a:r>
          </a:p>
          <a:p>
            <a:r>
              <a:rPr lang="en-GB" sz="2000" b="1" dirty="0">
                <a:latin typeface="Consolas" pitchFamily="49" charset="0"/>
              </a:rPr>
              <a:t>	%&gt;</a:t>
            </a:r>
          </a:p>
          <a:p>
            <a:r>
              <a:rPr lang="en-GB" sz="2000" b="1" dirty="0">
                <a:latin typeface="Consolas" pitchFamily="49" charset="0"/>
              </a:rPr>
              <a:t>	&lt;</a:t>
            </a:r>
            <a:r>
              <a:rPr lang="en-GB" sz="2000" b="1" dirty="0" err="1">
                <a:latin typeface="Consolas" pitchFamily="49" charset="0"/>
              </a:rPr>
              <a:t>tr</a:t>
            </a:r>
            <a:r>
              <a:rPr lang="en-GB" sz="2000" b="1" dirty="0">
                <a:latin typeface="Consolas" pitchFamily="49" charset="0"/>
              </a:rPr>
              <a:t>&gt;&lt;td&gt;</a:t>
            </a:r>
          </a:p>
          <a:p>
            <a:r>
              <a:rPr lang="en-GB" sz="2000" b="1" dirty="0">
                <a:latin typeface="Consolas" pitchFamily="49" charset="0"/>
              </a:rPr>
              <a:t>		&lt;% </a:t>
            </a:r>
            <a:r>
              <a:rPr lang="en-GB" sz="2000" b="1" dirty="0" err="1">
                <a:latin typeface="Consolas" pitchFamily="49" charset="0"/>
              </a:rPr>
              <a:t>out.print</a:t>
            </a:r>
            <a:r>
              <a:rPr lang="en-GB" sz="2000" b="1" dirty="0">
                <a:latin typeface="Consolas" pitchFamily="49" charset="0"/>
              </a:rPr>
              <a:t>(</a:t>
            </a:r>
            <a:r>
              <a:rPr lang="en-GB" sz="2000" b="1" dirty="0" err="1">
                <a:latin typeface="Consolas" pitchFamily="49" charset="0"/>
              </a:rPr>
              <a:t>e.getEmailAddress</a:t>
            </a:r>
            <a:r>
              <a:rPr lang="en-GB" sz="2000" b="1" dirty="0">
                <a:latin typeface="Consolas" pitchFamily="49" charset="0"/>
              </a:rPr>
              <a:t>());} %&gt;</a:t>
            </a:r>
          </a:p>
          <a:p>
            <a:r>
              <a:rPr lang="en-GB" sz="2000" b="1" dirty="0">
                <a:latin typeface="Consolas" pitchFamily="49" charset="0"/>
              </a:rPr>
              <a:t>	&lt;/td&gt;&lt;/</a:t>
            </a:r>
            <a:r>
              <a:rPr lang="en-GB" sz="2000" b="1" dirty="0" err="1">
                <a:latin typeface="Consolas" pitchFamily="49" charset="0"/>
              </a:rPr>
              <a:t>tr</a:t>
            </a:r>
            <a:r>
              <a:rPr lang="en-GB" sz="2000" b="1" dirty="0">
                <a:latin typeface="Consolas" pitchFamily="49" charset="0"/>
              </a:rPr>
              <a:t>&gt;</a:t>
            </a:r>
          </a:p>
          <a:p>
            <a:r>
              <a:rPr lang="en-GB" sz="2000" b="1" dirty="0">
                <a:latin typeface="Consolas" pitchFamily="49" charset="0"/>
              </a:rPr>
              <a:t>   &lt;/table&gt;...</a:t>
            </a:r>
          </a:p>
        </p:txBody>
      </p:sp>
    </p:spTree>
    <p:extLst>
      <p:ext uri="{BB962C8B-B14F-4D97-AF65-F5344CB8AC3E}">
        <p14:creationId xmlns:p14="http://schemas.microsoft.com/office/powerpoint/2010/main" val="21436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JavaServer</a:t>
            </a:r>
            <a:r>
              <a:rPr lang="en-GB" dirty="0"/>
              <a:t> Page (JSP)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Advantages of a JSP in comparison with a </a:t>
            </a:r>
            <a:r>
              <a:rPr lang="en-GB" sz="2400" dirty="0" err="1"/>
              <a:t>HttpServlet</a:t>
            </a:r>
            <a:r>
              <a:rPr lang="en-GB" sz="2400" dirty="0"/>
              <a:t>.</a:t>
            </a:r>
          </a:p>
          <a:p>
            <a:pPr lvl="1"/>
            <a:r>
              <a:rPr lang="en-GB" sz="2000" dirty="0"/>
              <a:t>The mapping is defined by the JSP name and location on the server.</a:t>
            </a:r>
          </a:p>
          <a:p>
            <a:pPr lvl="1"/>
            <a:r>
              <a:rPr lang="en-GB" sz="2000" dirty="0"/>
              <a:t>There is only one service method (calls </a:t>
            </a:r>
            <a:r>
              <a:rPr lang="en-GB" sz="2000" dirty="0" err="1"/>
              <a:t>doGet</a:t>
            </a:r>
            <a:r>
              <a:rPr lang="en-GB" sz="2000" dirty="0"/>
              <a:t> or </a:t>
            </a:r>
            <a:r>
              <a:rPr lang="en-GB" sz="2000" dirty="0" err="1"/>
              <a:t>doPost</a:t>
            </a:r>
            <a:r>
              <a:rPr lang="en-GB" sz="2000" dirty="0"/>
              <a:t>).</a:t>
            </a:r>
          </a:p>
          <a:p>
            <a:pPr lvl="1"/>
            <a:r>
              <a:rPr lang="en-GB" sz="2000" dirty="0"/>
              <a:t>Promote MVC architecture.</a:t>
            </a:r>
          </a:p>
          <a:p>
            <a:pPr lvl="1"/>
            <a:r>
              <a:rPr lang="en-GB" sz="2000" dirty="0"/>
              <a:t>Easier to code view components.</a:t>
            </a:r>
          </a:p>
          <a:p>
            <a:pPr lvl="1"/>
            <a:r>
              <a:rPr lang="en-GB" sz="2000" dirty="0"/>
              <a:t>Front-end developers do not have to know how to code in Java.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86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JSP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JSPs have a similar lifecycle to servlets:</a:t>
            </a:r>
          </a:p>
          <a:p>
            <a:pPr lvl="1"/>
            <a:r>
              <a:rPr lang="en-GB" sz="2000" dirty="0"/>
              <a:t>A client requests a JSP page (www.example/index.jsp)</a:t>
            </a:r>
          </a:p>
          <a:p>
            <a:pPr lvl="1"/>
            <a:r>
              <a:rPr lang="en-GB" sz="2000" dirty="0"/>
              <a:t>The browser sends the request to the web server and consequently to the web container.</a:t>
            </a:r>
          </a:p>
          <a:p>
            <a:pPr lvl="1"/>
            <a:r>
              <a:rPr lang="en-GB" sz="2000" dirty="0"/>
              <a:t>The JSP servlet engine converts the JSP page into a java servlet file (index_jsp.java).</a:t>
            </a:r>
          </a:p>
          <a:p>
            <a:pPr lvl="1"/>
            <a:r>
              <a:rPr lang="en-GB" sz="2000" dirty="0"/>
              <a:t>The java servlet file is compiled (</a:t>
            </a:r>
            <a:r>
              <a:rPr lang="en-GB" sz="2000" dirty="0" err="1"/>
              <a:t>index_jsp.class</a:t>
            </a:r>
            <a:r>
              <a:rPr lang="en-GB" sz="2000" dirty="0"/>
              <a:t>)</a:t>
            </a:r>
          </a:p>
          <a:p>
            <a:pPr lvl="1"/>
            <a:r>
              <a:rPr lang="en-GB" sz="2000" dirty="0"/>
              <a:t>The web container loads the servlet, instantiates it and calls the </a:t>
            </a:r>
            <a:r>
              <a:rPr lang="en-GB" sz="2000" dirty="0" err="1"/>
              <a:t>JSPInit</a:t>
            </a:r>
            <a:r>
              <a:rPr lang="en-GB" sz="2000" dirty="0"/>
              <a:t>() and </a:t>
            </a:r>
            <a:r>
              <a:rPr lang="en-GB" sz="2000" dirty="0" err="1"/>
              <a:t>JSPService</a:t>
            </a:r>
            <a:r>
              <a:rPr lang="en-GB" sz="2000" dirty="0"/>
              <a:t>() methods.</a:t>
            </a:r>
          </a:p>
          <a:p>
            <a:pPr lvl="1"/>
            <a:r>
              <a:rPr lang="en-GB" sz="2000" dirty="0"/>
              <a:t>An output HTML file will be generated from this JSP and sent back to the browser.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6660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374904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Scopes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640080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JSP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5793448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7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530352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Tag Libraries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2194560"/>
            <a:ext cx="9949542" cy="914400"/>
          </a:xfrm>
          <a:prstGeom prst="rect">
            <a:avLst/>
          </a:prstGeom>
          <a:solidFill>
            <a:srgbClr val="009F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JSP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</a:p>
        </p:txBody>
      </p:sp>
    </p:spTree>
    <p:extLst>
      <p:ext uri="{BB962C8B-B14F-4D97-AF65-F5344CB8AC3E}">
        <p14:creationId xmlns:p14="http://schemas.microsoft.com/office/powerpoint/2010/main" val="360783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JSP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JSP tags are embedded within the HTML of JSP pages.</a:t>
            </a:r>
          </a:p>
          <a:p>
            <a:pPr lvl="1"/>
            <a:r>
              <a:rPr lang="en-GB" sz="2000" dirty="0"/>
              <a:t>Expression: </a:t>
            </a:r>
            <a:r>
              <a:rPr lang="en-GB" sz="2000" b="1" dirty="0"/>
              <a:t>&lt;%= code %&gt;</a:t>
            </a:r>
          </a:p>
          <a:p>
            <a:pPr lvl="1"/>
            <a:r>
              <a:rPr lang="en-GB" sz="2000" dirty="0"/>
              <a:t>Expression Language (EL): </a:t>
            </a:r>
            <a:r>
              <a:rPr lang="en-GB" sz="2000" b="1" dirty="0"/>
              <a:t>${code}</a:t>
            </a:r>
          </a:p>
          <a:p>
            <a:pPr lvl="1"/>
            <a:r>
              <a:rPr lang="en-GB" sz="2000" dirty="0" err="1"/>
              <a:t>Scriptlets</a:t>
            </a:r>
            <a:r>
              <a:rPr lang="en-GB" sz="2000" dirty="0"/>
              <a:t>: </a:t>
            </a:r>
            <a:r>
              <a:rPr lang="en-GB" sz="2000" b="1" dirty="0"/>
              <a:t>&lt;% code %&gt;</a:t>
            </a:r>
          </a:p>
          <a:p>
            <a:pPr lvl="1"/>
            <a:r>
              <a:rPr lang="en-GB" sz="2000" dirty="0"/>
              <a:t>Directive: </a:t>
            </a:r>
            <a:r>
              <a:rPr lang="en-GB" sz="2000" b="1" dirty="0"/>
              <a:t>&lt;%@ code %&gt;</a:t>
            </a:r>
          </a:p>
          <a:p>
            <a:pPr lvl="1"/>
            <a:r>
              <a:rPr lang="en-GB" sz="2000" dirty="0"/>
              <a:t>Declarative: </a:t>
            </a:r>
            <a:r>
              <a:rPr lang="en-GB" sz="2000" b="1" dirty="0"/>
              <a:t>&lt;%! code %&gt;</a:t>
            </a: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320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JSP Tags – Expression and 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An </a:t>
            </a:r>
            <a:r>
              <a:rPr lang="en-GB" b="1" dirty="0"/>
              <a:t>Expression</a:t>
            </a:r>
            <a:r>
              <a:rPr lang="en-GB" dirty="0"/>
              <a:t> tag obtains the value of either a variable or a return value of a method. This value is converted into an String and automatically printed out.</a:t>
            </a:r>
          </a:p>
          <a:p>
            <a:pPr marL="0" indent="0"/>
            <a:endParaRPr lang="en-GB" dirty="0"/>
          </a:p>
          <a:p>
            <a:pPr marL="0" indent="0">
              <a:buNone/>
            </a:pPr>
            <a:r>
              <a:rPr lang="en-GB" dirty="0"/>
              <a:t>An </a:t>
            </a:r>
            <a:r>
              <a:rPr lang="en-GB" b="1" dirty="0"/>
              <a:t>Expression Language </a:t>
            </a:r>
            <a:r>
              <a:rPr lang="en-GB" dirty="0"/>
              <a:t>works equivalently to Expression, the difference lies in the syntax. 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188283" y="4025444"/>
            <a:ext cx="7829550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Consolas" pitchFamily="49" charset="0"/>
              </a:rPr>
              <a:t>&lt;!--Expression</a:t>
            </a:r>
            <a:r>
              <a:rPr lang="en-GB" sz="2000" dirty="0">
                <a:latin typeface="Consolas" pitchFamily="49" charset="0"/>
                <a:sym typeface="Wingdings" pitchFamily="2" charset="2"/>
              </a:rPr>
              <a:t>--&gt;</a:t>
            </a:r>
            <a:endParaRPr lang="en-GB" sz="2000" dirty="0">
              <a:latin typeface="Consolas" pitchFamily="49" charset="0"/>
            </a:endParaRPr>
          </a:p>
          <a:p>
            <a:r>
              <a:rPr lang="en-GB" sz="2000" dirty="0">
                <a:latin typeface="Consolas" pitchFamily="49" charset="0"/>
              </a:rPr>
              <a:t>&lt;p&gt;The maximum of 2 and 3 is: &lt;%= </a:t>
            </a:r>
            <a:r>
              <a:rPr lang="en-GB" sz="2000" dirty="0" err="1">
                <a:latin typeface="Consolas" pitchFamily="49" charset="0"/>
              </a:rPr>
              <a:t>Math.max</a:t>
            </a:r>
            <a:r>
              <a:rPr lang="en-GB" sz="2000" dirty="0">
                <a:latin typeface="Consolas" pitchFamily="49" charset="0"/>
              </a:rPr>
              <a:t>(2,3) %&gt;&lt;/p&gt;</a:t>
            </a:r>
          </a:p>
          <a:p>
            <a:endParaRPr lang="en-GB" sz="2000" dirty="0">
              <a:latin typeface="Consolas" pitchFamily="49" charset="0"/>
            </a:endParaRPr>
          </a:p>
          <a:p>
            <a:r>
              <a:rPr lang="en-GB" sz="2000" dirty="0">
                <a:latin typeface="Consolas" pitchFamily="49" charset="0"/>
              </a:rPr>
              <a:t>&lt;!--Expression Language</a:t>
            </a:r>
            <a:r>
              <a:rPr lang="en-GB" sz="2000" dirty="0">
                <a:latin typeface="Consolas" pitchFamily="49" charset="0"/>
                <a:sym typeface="Wingdings" pitchFamily="2" charset="2"/>
              </a:rPr>
              <a:t>--&gt;</a:t>
            </a:r>
            <a:endParaRPr lang="en-GB" sz="2000" dirty="0">
              <a:latin typeface="Consolas" pitchFamily="49" charset="0"/>
            </a:endParaRPr>
          </a:p>
          <a:p>
            <a:r>
              <a:rPr lang="en-GB" sz="2000" dirty="0">
                <a:latin typeface="Consolas" pitchFamily="49" charset="0"/>
              </a:rPr>
              <a:t>&lt;p&gt;The maximum of 2 and 3 is:  ${ </a:t>
            </a:r>
            <a:r>
              <a:rPr lang="en-GB" sz="2000" dirty="0" err="1">
                <a:latin typeface="Consolas" pitchFamily="49" charset="0"/>
              </a:rPr>
              <a:t>Math.max</a:t>
            </a:r>
            <a:r>
              <a:rPr lang="en-GB" sz="2000" dirty="0">
                <a:latin typeface="Consolas" pitchFamily="49" charset="0"/>
              </a:rPr>
              <a:t>(2,3) }&lt;/p&gt;</a:t>
            </a:r>
          </a:p>
          <a:p>
            <a:endParaRPr lang="en-GB" sz="2000" dirty="0">
              <a:latin typeface="Consolas" pitchFamily="49" charset="0"/>
            </a:endParaRPr>
          </a:p>
          <a:p>
            <a:r>
              <a:rPr lang="en-GB" sz="2000" dirty="0">
                <a:latin typeface="Consolas" pitchFamily="49" charset="0"/>
              </a:rPr>
              <a:t>Browser output: The maximum of 2 and 3 is 3</a:t>
            </a:r>
          </a:p>
        </p:txBody>
      </p:sp>
    </p:spTree>
    <p:extLst>
      <p:ext uri="{BB962C8B-B14F-4D97-AF65-F5344CB8AC3E}">
        <p14:creationId xmlns:p14="http://schemas.microsoft.com/office/powerpoint/2010/main" val="425688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heme/theme1.xml><?xml version="1.0" encoding="utf-8"?>
<a:theme xmlns:a="http://schemas.openxmlformats.org/drawingml/2006/main" name="FDM PowerPoint Theme Template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<ct:contentTypeSchema ct:_="" ma:_="" ma:contentTypeName="Document" ma:contentTypeID="0x0101009DCCA408AB5E6849BB9F83471C53B2D9" ma:contentTypeVersion="3" ma:contentTypeDescription="Create a new document." ma:contentTypeScope="" ma:versionID="bd08f145160f4df7e59954828c9cf513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0c287950eb232ac25755e78e184ac82c" ns2:_="" ns3:_="" xmlns:xsd="http://www.w3.org/2001/XMLSchema" xmlns:xs="http://www.w3.org/2001/XMLSchema" xmlns:p="http://schemas.microsoft.com/office/2006/metadata/properties" xmlns:ns2="$ListId:Shared Documents;" xmlns:ns3="http://schemas.microsoft.com/sharepoint/v4">
<xsd:import namespace="$ListId:Shared Documents;"/>
<xsd:import namespace="http://schemas.microsoft.com/sharepoint/v4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IconOverlay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Week" ma:format="Dropdown" ma:indexed="true" ma:internalName="Week">
<xsd:simpleType>
<xsd:restriction base="dms:Choice">
<xsd:enumeration value="00"/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xsd:enumeration value="11+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Planning"/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xsd:enumeration value="Trainer Checklist"/>
<xsd:enumeration value="Trainer Guide"/>
<xsd:enumeration value="Trainer Overview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J0 - General"/>
<xsd:enumeration value="J1 - Data Access"/>
<xsd:enumeration value="J2 - Java Web"/>
<xsd:enumeration value="J3 - Spring Framework"/>
<xsd:enumeration value="J4-J5 - Group Project"/>
<xsd:enumeration value="J6 - Sign Off"/>
<xsd:enumeration value="99 - Archived"/>
</xsd:restriction>
</xsd:simpleType>
</xsd:element>
</xsd:schema>
<xsd:schema targetNamespace="http://schemas.microsoft.com/sharepoint/v4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IconOverlay" ma:index="12" nillable="true" ma:displayName="IconOverlay" ma:hidden="true" ma:internalName="IconOverlay">
<xsd:simpleType>
<xsd:restriction base="dms:Text"/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 xsi:nil="true"></Week><IconOverlay xmlns="http://schemas.microsoft.com/sharepoint/v4" xsi:nil="true"/><RestrictedToTheseUsers xmlns="$ListId:Shared Documents;"><UserInfo><DisplayName></DisplayName><AccountId xsi:nil="true"></AccountId><AccountType/></UserInfo></RestrictedToTheseUsers><Module xmlns="$ListId:Shared Documents;">J2 - Java Web</Module></documentManagement></p:properties>
</file>

<file path=customXml/itemProps1.xml><?xml version="1.0" encoding="utf-8"?>
<ds:datastoreItem xmlns:ds="http://schemas.openxmlformats.org/officeDocument/2006/customXml" ds:itemID="{E4C833E4-9646-4D6F-81BE-CFC139B035FC}"/>
</file>

<file path=customXml/itemProps2.xml><?xml version="1.0" encoding="utf-8"?>
<ds:datastoreItem xmlns:ds="http://schemas.openxmlformats.org/officeDocument/2006/customXml" ds:itemID="{1B990D4E-216B-4223-82E4-A152CD1EE9F2}"/>
</file>

<file path=customXml/itemProps3.xml><?xml version="1.0" encoding="utf-8"?>
<ds:datastoreItem xmlns:ds="http://schemas.openxmlformats.org/officeDocument/2006/customXml" ds:itemID="{67DE1E78-43C8-491B-A155-1CEE6C63C108}"/>
</file>

<file path=docProps/app.xml><?xml version="1.0" encoding="utf-8"?>
<Properties xmlns="http://schemas.openxmlformats.org/officeDocument/2006/extended-properties" xmlns:vt="http://schemas.openxmlformats.org/officeDocument/2006/docPropsVTypes">
  <Template>FDM PowerPoint Theme Template</Template>
  <TotalTime>5008</TotalTime>
  <Words>1302</Words>
  <Application>Microsoft Office PowerPoint</Application>
  <PresentationFormat>Widescreen</PresentationFormat>
  <Paragraphs>237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MS PGothic</vt:lpstr>
      <vt:lpstr>MS PGothic</vt:lpstr>
      <vt:lpstr>Arial</vt:lpstr>
      <vt:lpstr>Arial Black</vt:lpstr>
      <vt:lpstr>Calibri</vt:lpstr>
      <vt:lpstr>Consolas</vt:lpstr>
      <vt:lpstr>新細明體</vt:lpstr>
      <vt:lpstr>Wingdings</vt:lpstr>
      <vt:lpstr>FDM PowerPoint Theme Template</vt:lpstr>
      <vt:lpstr>Java</vt:lpstr>
      <vt:lpstr>PowerPoint Presentation</vt:lpstr>
      <vt:lpstr>PowerPoint Presentation</vt:lpstr>
      <vt:lpstr>JavaServer Page (JSP)</vt:lpstr>
      <vt:lpstr>JavaServer Page (JSP)</vt:lpstr>
      <vt:lpstr>JSP lifecycle</vt:lpstr>
      <vt:lpstr>PowerPoint Presentation</vt:lpstr>
      <vt:lpstr>JSP Tags</vt:lpstr>
      <vt:lpstr>JSP Tags – Expression and EL</vt:lpstr>
      <vt:lpstr>JSP Tags – Scriptlets</vt:lpstr>
      <vt:lpstr>JSP Tags – Directive</vt:lpstr>
      <vt:lpstr>JSP Tags – Declaration</vt:lpstr>
      <vt:lpstr>PowerPoint Presentation</vt:lpstr>
      <vt:lpstr>Scopes</vt:lpstr>
      <vt:lpstr>Submitting information</vt:lpstr>
      <vt:lpstr>Obtaining submitted information</vt:lpstr>
      <vt:lpstr>Scope variables – setting values</vt:lpstr>
      <vt:lpstr>PowerPoint Presentation</vt:lpstr>
      <vt:lpstr>Tag Libraries</vt:lpstr>
      <vt:lpstr>Tag Libraries</vt:lpstr>
      <vt:lpstr>Tag Libraries – JSTL Tags</vt:lpstr>
      <vt:lpstr>Tag Libraries – JSTL Tags</vt:lpstr>
      <vt:lpstr>Module review</vt:lpstr>
      <vt:lpstr>PowerPoint Presentation</vt:lpstr>
      <vt:lpstr>Review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02-Java-Intermediate-Mockito</dc:title>
  <dc:creator>Craig Dolan</dc:creator>
  <cp:keywords>Java</cp:keywords>
  <cp:lastModifiedBy>Craig Dolan</cp:lastModifiedBy>
  <cp:revision>64</cp:revision>
  <dcterms:created xsi:type="dcterms:W3CDTF">2018-10-30T11:41:52Z</dcterms:created>
  <dcterms:modified xsi:type="dcterms:W3CDTF">2019-10-31T14:08:18Z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0x0101009DCCA408AB5E6849BB9F83471C53B2D9</vt:lpwstr>
  </property>
  <property fmtid="{D5CDD505-2E9C-101B-9397-08002B2CF9AE}" pid="3" name="_dlc_policyId">
    <vt:lpwstr/>
  </property>
  <property fmtid="{D5CDD505-2E9C-101B-9397-08002B2CF9AE}" pid="4" name="ItemRetentionFormula">
    <vt:lpwstr/>
  </property>
</Properties>
</file>