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35"/>
  </p:notesMasterIdLst>
  <p:sldIdLst>
    <p:sldId id="263" r:id="rId5"/>
    <p:sldId id="258" r:id="rId6"/>
    <p:sldId id="280" r:id="rId7"/>
    <p:sldId id="502" r:id="rId8"/>
    <p:sldId id="473" r:id="rId9"/>
    <p:sldId id="490" r:id="rId10"/>
    <p:sldId id="469" r:id="rId11"/>
    <p:sldId id="476" r:id="rId12"/>
    <p:sldId id="477" r:id="rId13"/>
    <p:sldId id="479" r:id="rId14"/>
    <p:sldId id="470" r:id="rId15"/>
    <p:sldId id="496" r:id="rId16"/>
    <p:sldId id="491" r:id="rId17"/>
    <p:sldId id="493" r:id="rId18"/>
    <p:sldId id="497" r:id="rId19"/>
    <p:sldId id="498" r:id="rId20"/>
    <p:sldId id="480" r:id="rId21"/>
    <p:sldId id="481" r:id="rId22"/>
    <p:sldId id="499" r:id="rId23"/>
    <p:sldId id="500" r:id="rId24"/>
    <p:sldId id="471" r:id="rId25"/>
    <p:sldId id="486" r:id="rId26"/>
    <p:sldId id="503" r:id="rId27"/>
    <p:sldId id="505" r:id="rId28"/>
    <p:sldId id="472" r:id="rId29"/>
    <p:sldId id="506" r:id="rId30"/>
    <p:sldId id="489" r:id="rId31"/>
    <p:sldId id="350" r:id="rId32"/>
    <p:sldId id="348" r:id="rId33"/>
    <p:sldId id="34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9FE3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16" autoAdjust="0"/>
  </p:normalViewPr>
  <p:slideViewPr>
    <p:cSldViewPr snapToGrid="0">
      <p:cViewPr varScale="1">
        <p:scale>
          <a:sx n="60" d="100"/>
          <a:sy n="60" d="100"/>
        </p:scale>
        <p:origin x="17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y Boutin" userId="S::scotty.boutin@fdmgroup.com::96bd3e8f-2d0f-431c-bc74-a70937882631" providerId="AD" clId="Web-{3195DC6F-88D7-2034-2B9C-5B1861DAE45E}"/>
    <pc:docChg chg="">
      <pc:chgData name="Scotty Boutin" userId="S::scotty.boutin@fdmgroup.com::96bd3e8f-2d0f-431c-bc74-a70937882631" providerId="AD" clId="Web-{3195DC6F-88D7-2034-2B9C-5B1861DAE45E}" dt="2019-07-12T14:48:07.201" v="5"/>
      <pc:docMkLst>
        <pc:docMk/>
      </pc:docMkLst>
      <pc:sldChg chg="addCm">
        <pc:chgData name="Scotty Boutin" userId="S::scotty.boutin@fdmgroup.com::96bd3e8f-2d0f-431c-bc74-a70937882631" providerId="AD" clId="Web-{3195DC6F-88D7-2034-2B9C-5B1861DAE45E}" dt="2019-07-12T14:48:07.201" v="5"/>
        <pc:sldMkLst>
          <pc:docMk/>
          <pc:sldMk cId="1008071460" sldId="269"/>
        </pc:sldMkLst>
      </pc:sldChg>
      <pc:sldChg chg="addCm">
        <pc:chgData name="Scotty Boutin" userId="S::scotty.boutin@fdmgroup.com::96bd3e8f-2d0f-431c-bc74-a70937882631" providerId="AD" clId="Web-{3195DC6F-88D7-2034-2B9C-5B1861DAE45E}" dt="2019-07-12T14:42:57.766" v="1"/>
        <pc:sldMkLst>
          <pc:docMk/>
          <pc:sldMk cId="3745782258" sldId="310"/>
        </pc:sldMkLst>
      </pc:sldChg>
      <pc:sldChg chg="addCm modCm">
        <pc:chgData name="Scotty Boutin" userId="S::scotty.boutin@fdmgroup.com::96bd3e8f-2d0f-431c-bc74-a70937882631" providerId="AD" clId="Web-{3195DC6F-88D7-2034-2B9C-5B1861DAE45E}" dt="2019-07-12T14:46:12.405" v="4"/>
        <pc:sldMkLst>
          <pc:docMk/>
          <pc:sldMk cId="1437946909" sldId="312"/>
        </pc:sldMkLst>
      </pc:sldChg>
    </pc:docChg>
  </pc:docChgLst>
  <pc:docChgLst>
    <pc:chgData name="Cullen Grover" userId="S::cullen.grover@fdmgroup.com::db501506-136d-412a-a424-6f71bc61cfba" providerId="AD" clId="Web-{4796A6F0-E298-45D2-8A20-61266EC174C5}"/>
    <pc:docChg chg="">
      <pc:chgData name="Cullen Grover" userId="S::cullen.grover@fdmgroup.com::db501506-136d-412a-a424-6f71bc61cfba" providerId="AD" clId="Web-{4796A6F0-E298-45D2-8A20-61266EC174C5}" dt="2019-08-06T14:55:08.656" v="5"/>
      <pc:docMkLst>
        <pc:docMk/>
      </pc:docMkLst>
      <pc:sldChg chg="addCm">
        <pc:chgData name="Cullen Grover" userId="S::cullen.grover@fdmgroup.com::db501506-136d-412a-a424-6f71bc61cfba" providerId="AD" clId="Web-{4796A6F0-E298-45D2-8A20-61266EC174C5}" dt="2019-08-06T14:32:00.155" v="0"/>
        <pc:sldMkLst>
          <pc:docMk/>
          <pc:sldMk cId="2595467257" sldId="258"/>
        </pc:sldMkLst>
      </pc:sldChg>
      <pc:sldChg chg="addCm">
        <pc:chgData name="Cullen Grover" userId="S::cullen.grover@fdmgroup.com::db501506-136d-412a-a424-6f71bc61cfba" providerId="AD" clId="Web-{4796A6F0-E298-45D2-8A20-61266EC174C5}" dt="2019-08-06T14:55:08.656" v="5"/>
        <pc:sldMkLst>
          <pc:docMk/>
          <pc:sldMk cId="1003820607" sldId="303"/>
        </pc:sldMkLst>
      </pc:sldChg>
      <pc:sldChg chg="addCm modCm">
        <pc:chgData name="Cullen Grover" userId="S::cullen.grover@fdmgroup.com::db501506-136d-412a-a424-6f71bc61cfba" providerId="AD" clId="Web-{4796A6F0-E298-45D2-8A20-61266EC174C5}" dt="2019-08-06T14:37:10.358" v="2"/>
        <pc:sldMkLst>
          <pc:docMk/>
          <pc:sldMk cId="4062239638" sldId="320"/>
        </pc:sldMkLst>
      </pc:sldChg>
    </pc:docChg>
  </pc:docChgLst>
  <pc:docChgLst>
    <pc:chgData name="Scotty Boutin" userId="S::scotty.boutin@fdmgroup.com::96bd3e8f-2d0f-431c-bc74-a70937882631" providerId="AD" clId="Web-{5060A692-3A15-E64A-D896-077E936ADEDC}"/>
    <pc:docChg chg="modSld">
      <pc:chgData name="Scotty Boutin" userId="S::scotty.boutin@fdmgroup.com::96bd3e8f-2d0f-431c-bc74-a70937882631" providerId="AD" clId="Web-{5060A692-3A15-E64A-D896-077E936ADEDC}" dt="2019-08-06T14:28:33.383" v="8"/>
      <pc:docMkLst>
        <pc:docMk/>
      </pc:docMkLst>
      <pc:sldChg chg="addCm">
        <pc:chgData name="Scotty Boutin" userId="S::scotty.boutin@fdmgroup.com::96bd3e8f-2d0f-431c-bc74-a70937882631" providerId="AD" clId="Web-{5060A692-3A15-E64A-D896-077E936ADEDC}" dt="2019-08-06T14:28:33.383" v="8"/>
        <pc:sldMkLst>
          <pc:docMk/>
          <pc:sldMk cId="2595467257" sldId="258"/>
        </pc:sldMkLst>
      </pc:sldChg>
      <pc:sldChg chg="addCm">
        <pc:chgData name="Scotty Boutin" userId="S::scotty.boutin@fdmgroup.com::96bd3e8f-2d0f-431c-bc74-a70937882631" providerId="AD" clId="Web-{5060A692-3A15-E64A-D896-077E936ADEDC}" dt="2019-08-06T14:24:38.710" v="0"/>
        <pc:sldMkLst>
          <pc:docMk/>
          <pc:sldMk cId="4253225649" sldId="316"/>
        </pc:sldMkLst>
      </pc:sldChg>
      <pc:sldChg chg="addCm">
        <pc:chgData name="Scotty Boutin" userId="S::scotty.boutin@fdmgroup.com::96bd3e8f-2d0f-431c-bc74-a70937882631" providerId="AD" clId="Web-{5060A692-3A15-E64A-D896-077E936ADEDC}" dt="2019-08-06T14:27:00.882" v="7"/>
        <pc:sldMkLst>
          <pc:docMk/>
          <pc:sldMk cId="4062239638" sldId="320"/>
        </pc:sldMkLst>
      </pc:sldChg>
      <pc:sldChg chg="modSp">
        <pc:chgData name="Scotty Boutin" userId="S::scotty.boutin@fdmgroup.com::96bd3e8f-2d0f-431c-bc74-a70937882631" providerId="AD" clId="Web-{5060A692-3A15-E64A-D896-077E936ADEDC}" dt="2019-08-06T14:26:34.820" v="5" actId="20577"/>
        <pc:sldMkLst>
          <pc:docMk/>
          <pc:sldMk cId="14481846" sldId="321"/>
        </pc:sldMkLst>
        <pc:spChg chg="mod">
          <ac:chgData name="Scotty Boutin" userId="S::scotty.boutin@fdmgroup.com::96bd3e8f-2d0f-431c-bc74-a70937882631" providerId="AD" clId="Web-{5060A692-3A15-E64A-D896-077E936ADEDC}" dt="2019-08-06T14:26:21.226" v="1" actId="1076"/>
          <ac:spMkLst>
            <pc:docMk/>
            <pc:sldMk cId="14481846" sldId="321"/>
            <ac:spMk id="4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26.195" v="2" actId="1076"/>
          <ac:spMkLst>
            <pc:docMk/>
            <pc:sldMk cId="14481846" sldId="321"/>
            <ac:spMk id="6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34.820" v="5" actId="20577"/>
          <ac:spMkLst>
            <pc:docMk/>
            <pc:sldMk cId="14481846" sldId="32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fdmgroup.com/2019-java-examples/enterprise/enterprise-spring-core-basic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fdmgroup.com/2019-java-examples/enterprise/enterprise-spring-cor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70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Quotes from Domain Driven Design (Eric Evans).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33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64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Components are bean</a:t>
            </a:r>
            <a:r>
              <a:rPr lang="en-GB" baseline="0" dirty="0" smtClean="0"/>
              <a:t> that don't fit into the service, repository or controller stereotypes.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98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Evans describes service</a:t>
            </a:r>
            <a:r>
              <a:rPr lang="en-GB" baseline="0" dirty="0" smtClean="0"/>
              <a:t> as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 operation offered as an interface that stands alone in the model, with no encapsulated state."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89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Evans describes a repository as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 mechanism for encapsulating storage, retrieval, and search behaviour which emulates a collection of objects"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929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Constructor injection is preferable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1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55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523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025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50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55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59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875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https://git.fdmgroup.com/2019-java-examples/enterprise/enterprise-spring-core-basic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20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https://git.fdmgroup.com/2019-java-examples/enterprise/enterprise-spring-core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859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23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7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4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newer version of</a:t>
            </a:r>
            <a:r>
              <a:rPr lang="en-GB" baseline="0" dirty="0" smtClean="0"/>
              <a:t> this dependency may be available, ask your trainer for details.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92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recommend the usage of a Java Class for configuration over XML. Trainees may encounter legacy applications that make use of XML </a:t>
            </a:r>
            <a:r>
              <a:rPr lang="en-GB" dirty="0" err="1" smtClean="0"/>
              <a:t>configs</a:t>
            </a:r>
            <a:r>
              <a:rPr lang="en-GB" baseline="0" dirty="0" smtClean="0"/>
              <a:t> – these are often chained together.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3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614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0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5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05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Spring Implementation - </a:t>
            </a:r>
            <a:r>
              <a:rPr lang="en-GB" b="1" dirty="0" smtClean="0">
                <a:solidFill>
                  <a:schemeClr val="accent1"/>
                </a:solidFill>
                <a:latin typeface="Arial"/>
                <a:cs typeface="Arial"/>
              </a:rPr>
              <a:t>Core</a:t>
            </a:r>
            <a:endParaRPr lang="en-GB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ApplicationContext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kern="0" dirty="0" smtClean="0"/>
              <a:t>To </a:t>
            </a:r>
            <a:r>
              <a:rPr lang="en-GB" kern="0" dirty="0"/>
              <a:t>initiate the </a:t>
            </a:r>
            <a:r>
              <a:rPr lang="en-GB" kern="0" dirty="0" err="1" smtClean="0"/>
              <a:t>ApplicationContext</a:t>
            </a:r>
            <a:r>
              <a:rPr lang="en-GB" kern="0" dirty="0" smtClean="0"/>
              <a:t>:</a:t>
            </a:r>
            <a:endParaRPr lang="en-GB" kern="0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will instantiate all the beans required to run the application.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 also provides a convenience method ".close" to close all auto </a:t>
            </a:r>
            <a:r>
              <a:rPr lang="en-GB" smtClean="0"/>
              <a:t>closable beans </a:t>
            </a:r>
            <a:r>
              <a:rPr lang="en-GB" dirty="0" smtClean="0"/>
              <a:t>in the context.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1564" y="2958298"/>
            <a:ext cx="868298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 err="1">
                <a:latin typeface="Consolas" pitchFamily="49" charset="0"/>
              </a:rPr>
              <a:t>AnnotationConfigApplicationContext</a:t>
            </a:r>
            <a:r>
              <a:rPr lang="fr-FR" sz="2000" dirty="0">
                <a:latin typeface="Consolas" pitchFamily="49" charset="0"/>
              </a:rPr>
              <a:t> </a:t>
            </a:r>
            <a:r>
              <a:rPr lang="fr-FR" sz="2000" dirty="0" err="1">
                <a:latin typeface="Consolas" pitchFamily="49" charset="0"/>
              </a:rPr>
              <a:t>context</a:t>
            </a:r>
            <a:r>
              <a:rPr lang="fr-FR" sz="2000" dirty="0">
                <a:latin typeface="Consolas" pitchFamily="49" charset="0"/>
              </a:rPr>
              <a:t> = </a:t>
            </a:r>
            <a:endParaRPr lang="fr-FR" sz="2000" dirty="0" smtClean="0">
              <a:latin typeface="Consolas" pitchFamily="49" charset="0"/>
            </a:endParaRPr>
          </a:p>
          <a:p>
            <a:r>
              <a:rPr lang="fr-FR" sz="2000" dirty="0">
                <a:latin typeface="Consolas" pitchFamily="49" charset="0"/>
              </a:rPr>
              <a:t>	</a:t>
            </a:r>
            <a:r>
              <a:rPr lang="fr-FR" sz="2000" dirty="0" smtClean="0">
                <a:latin typeface="Consolas" pitchFamily="49" charset="0"/>
              </a:rPr>
              <a:t>	</a:t>
            </a:r>
            <a:r>
              <a:rPr lang="fr-FR" sz="2000" dirty="0" err="1" smtClean="0">
                <a:latin typeface="Consolas" pitchFamily="49" charset="0"/>
              </a:rPr>
              <a:t>newAnnotationConfigApplicationContext</a:t>
            </a:r>
            <a:r>
              <a:rPr lang="fr-FR" sz="2000" dirty="0" smtClean="0">
                <a:latin typeface="Consolas" pitchFamily="49" charset="0"/>
              </a:rPr>
              <a:t>(</a:t>
            </a:r>
            <a:r>
              <a:rPr lang="fr-FR" sz="2000" dirty="0" err="1" smtClean="0">
                <a:latin typeface="Consolas" pitchFamily="49" charset="0"/>
              </a:rPr>
              <a:t>Config.class</a:t>
            </a:r>
            <a:r>
              <a:rPr lang="fr-FR" sz="2000" dirty="0" smtClean="0">
                <a:latin typeface="Consolas" pitchFamily="49" charset="0"/>
              </a:rPr>
              <a:t>);</a:t>
            </a:r>
            <a:endParaRPr lang="fr-FR" sz="2000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7140" y="5019709"/>
            <a:ext cx="253772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 err="1" smtClean="0">
                <a:latin typeface="Consolas" pitchFamily="49" charset="0"/>
              </a:rPr>
              <a:t>context.close</a:t>
            </a:r>
            <a:r>
              <a:rPr lang="fr-FR" sz="2000" dirty="0" smtClean="0">
                <a:latin typeface="Consolas" pitchFamily="49" charset="0"/>
              </a:rPr>
              <a:t>();</a:t>
            </a:r>
            <a:endParaRPr lang="fr-FR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9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Beans and Dependencies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Ambiguities and Issues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Beans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Spring Beans are made available to the entire application within the context.</a:t>
            </a:r>
          </a:p>
          <a:p>
            <a:r>
              <a:rPr lang="en-GB" dirty="0" smtClean="0"/>
              <a:t>Using dependency injection, fields, constructor arguments and method arguments can have the bean passed in when marked with @</a:t>
            </a:r>
            <a:r>
              <a:rPr lang="en-GB" dirty="0" err="1" smtClean="0"/>
              <a:t>Autowired</a:t>
            </a:r>
            <a:r>
              <a:rPr lang="en-GB" dirty="0" smtClean="0"/>
              <a:t> (more on this later).</a:t>
            </a:r>
          </a:p>
          <a:p>
            <a:r>
              <a:rPr lang="en-GB" dirty="0"/>
              <a:t>By default Spring Beans are created as </a:t>
            </a:r>
            <a:r>
              <a:rPr lang="en-GB" dirty="0" err="1"/>
              <a:t>Singeltons</a:t>
            </a:r>
            <a:r>
              <a:rPr lang="en-GB" dirty="0"/>
              <a:t> but can be created as Prototypes if set to do so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This is known as the bean scope</a:t>
            </a:r>
            <a:endParaRPr lang="en-GB" dirty="0"/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6513095" y="465221"/>
            <a:ext cx="5502441" cy="580858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Beans can also be created with specialised annotations. These closely follow definitions found in Domain Driven Design (Eric Evans). These give a conceptual stereotype of what a bean does within the architecture of an application.</a:t>
            </a:r>
          </a:p>
          <a:p>
            <a:pPr marL="0" indent="0">
              <a:buNone/>
            </a:pPr>
            <a:r>
              <a:rPr lang="en-GB" dirty="0" smtClean="0"/>
              <a:t>Common Annotations:</a:t>
            </a:r>
          </a:p>
          <a:p>
            <a:pPr lvl="1"/>
            <a:r>
              <a:rPr lang="en-GB" dirty="0" smtClean="0"/>
              <a:t>@Repository</a:t>
            </a:r>
          </a:p>
          <a:p>
            <a:pPr lvl="2"/>
            <a:r>
              <a:rPr lang="en-GB" dirty="0" smtClean="0"/>
              <a:t>"</a:t>
            </a:r>
            <a:r>
              <a:rPr lang="en-GB" dirty="0"/>
              <a:t> </a:t>
            </a:r>
            <a:r>
              <a:rPr lang="en-GB" i="1" dirty="0"/>
              <a:t>a mechanism for encapsulating storage, retrieval, and search </a:t>
            </a:r>
            <a:r>
              <a:rPr lang="en-GB" i="1" dirty="0" smtClean="0"/>
              <a:t>behaviour </a:t>
            </a:r>
            <a:r>
              <a:rPr lang="en-GB" i="1" dirty="0"/>
              <a:t>which emulates a collection of objects </a:t>
            </a:r>
            <a:r>
              <a:rPr lang="en-GB" dirty="0" smtClean="0"/>
              <a:t>"</a:t>
            </a:r>
          </a:p>
          <a:p>
            <a:pPr lvl="1"/>
            <a:r>
              <a:rPr lang="en-GB" dirty="0" smtClean="0"/>
              <a:t>@Controller</a:t>
            </a:r>
          </a:p>
          <a:p>
            <a:pPr lvl="2"/>
            <a:r>
              <a:rPr lang="en-GB" dirty="0" smtClean="0"/>
              <a:t>Used as a controller in MVC</a:t>
            </a:r>
          </a:p>
          <a:p>
            <a:pPr lvl="1"/>
            <a:r>
              <a:rPr lang="en-GB" dirty="0" smtClean="0"/>
              <a:t>@Service</a:t>
            </a:r>
          </a:p>
          <a:p>
            <a:pPr lvl="2"/>
            <a:r>
              <a:rPr lang="en-GB" dirty="0" smtClean="0"/>
              <a:t>"</a:t>
            </a:r>
            <a:r>
              <a:rPr lang="en-GB" i="1" dirty="0" smtClean="0"/>
              <a:t>an </a:t>
            </a:r>
            <a:r>
              <a:rPr lang="en-GB" i="1" dirty="0"/>
              <a:t>operation offered as an interface that stands alone in the model, with no encapsulated state</a:t>
            </a:r>
            <a:r>
              <a:rPr lang="en-GB" i="1" dirty="0" smtClean="0"/>
              <a:t>.</a:t>
            </a:r>
            <a:r>
              <a:rPr lang="en-GB" dirty="0" smtClean="0"/>
              <a:t>"</a:t>
            </a:r>
          </a:p>
          <a:p>
            <a:pPr lvl="1"/>
            <a:r>
              <a:rPr lang="en-GB" dirty="0" smtClean="0"/>
              <a:t>@Component</a:t>
            </a:r>
          </a:p>
          <a:p>
            <a:pPr lvl="2"/>
            <a:r>
              <a:rPr lang="en-GB" dirty="0" smtClean="0"/>
              <a:t>A class that will be picked up in a component scan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9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Beans via Configuration File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443789"/>
            <a:ext cx="11003136" cy="4828424"/>
          </a:xfrm>
        </p:spPr>
        <p:txBody>
          <a:bodyPr/>
          <a:lstStyle/>
          <a:p>
            <a:pPr marL="0" indent="0">
              <a:buNone/>
            </a:pPr>
            <a:r>
              <a:rPr lang="en-GB" kern="0" dirty="0" smtClean="0"/>
              <a:t>To create a bean via the configuration class, we can add the @Bean annotation above a method that returns the type we wish to create as a bean: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01490" y="2212513"/>
            <a:ext cx="1100313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@Configuration</a:t>
            </a:r>
          </a:p>
          <a:p>
            <a:r>
              <a:rPr lang="en-GB" sz="2000" dirty="0" smtClean="0">
                <a:latin typeface="Consolas" pitchFamily="49" charset="0"/>
              </a:rPr>
              <a:t>public class </a:t>
            </a:r>
            <a:r>
              <a:rPr lang="en-GB" sz="2000" dirty="0" err="1" smtClean="0">
                <a:latin typeface="Consolas" pitchFamily="49" charset="0"/>
              </a:rPr>
              <a:t>Config</a:t>
            </a:r>
            <a:r>
              <a:rPr lang="en-GB" sz="2000" dirty="0" smtClean="0">
                <a:latin typeface="Consolas" pitchFamily="49" charset="0"/>
              </a:rPr>
              <a:t>{</a:t>
            </a: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@Bean</a:t>
            </a: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public </a:t>
            </a:r>
            <a:r>
              <a:rPr lang="en-GB" sz="2000" dirty="0" err="1" smtClean="0">
                <a:latin typeface="Consolas" pitchFamily="49" charset="0"/>
              </a:rPr>
              <a:t>EntityManagerFactory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</a:rPr>
              <a:t>entityManagerFactory</a:t>
            </a:r>
            <a:r>
              <a:rPr lang="en-GB" sz="2000" dirty="0" smtClean="0">
                <a:latin typeface="Consolas" pitchFamily="49" charset="0"/>
              </a:rPr>
              <a:t>(){</a:t>
            </a: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	</a:t>
            </a:r>
            <a:r>
              <a:rPr lang="en-GB" sz="2000" dirty="0">
                <a:latin typeface="Consolas" pitchFamily="49" charset="0"/>
              </a:rPr>
              <a:t>return </a:t>
            </a:r>
            <a:r>
              <a:rPr lang="en-GB" sz="2000" dirty="0" err="1" smtClean="0">
                <a:latin typeface="Consolas" pitchFamily="49" charset="0"/>
              </a:rPr>
              <a:t>Persistence.createEntityManagerFactory</a:t>
            </a:r>
            <a:r>
              <a:rPr lang="en-GB" sz="2000" dirty="0" smtClean="0">
                <a:latin typeface="Consolas" pitchFamily="49" charset="0"/>
              </a:rPr>
              <a:t>("myPersistence.xml")</a:t>
            </a:r>
          </a:p>
          <a:p>
            <a:r>
              <a:rPr lang="en-GB" sz="2000" dirty="0" smtClean="0">
                <a:latin typeface="Consolas" pitchFamily="49" charset="0"/>
              </a:rPr>
              <a:t>	}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</a:rPr>
              <a:t>	@Bean</a:t>
            </a: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public </a:t>
            </a:r>
            <a:r>
              <a:rPr lang="en-GB" sz="2000" dirty="0" err="1" smtClean="0">
                <a:latin typeface="Consolas" pitchFamily="49" charset="0"/>
              </a:rPr>
              <a:t>EntityManager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</a:rPr>
              <a:t>entityManger</a:t>
            </a:r>
            <a:r>
              <a:rPr lang="en-GB" sz="2000" dirty="0" smtClean="0">
                <a:latin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</a:rPr>
              <a:t>EntityManagerFactory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</a:rPr>
              <a:t>emf</a:t>
            </a:r>
            <a:r>
              <a:rPr lang="en-GB" sz="2000" dirty="0" smtClean="0">
                <a:latin typeface="Consolas" pitchFamily="49" charset="0"/>
              </a:rPr>
              <a:t>){</a:t>
            </a:r>
          </a:p>
          <a:p>
            <a:r>
              <a:rPr lang="en-GB" sz="2000" dirty="0" smtClean="0">
                <a:latin typeface="Consolas" pitchFamily="49" charset="0"/>
              </a:rPr>
              <a:t>		return </a:t>
            </a:r>
            <a:r>
              <a:rPr lang="en-GB" sz="2000" dirty="0" err="1" smtClean="0">
                <a:latin typeface="Consolas" pitchFamily="49" charset="0"/>
              </a:rPr>
              <a:t>emf.createEntityManager</a:t>
            </a:r>
            <a:r>
              <a:rPr lang="en-GB" sz="2000" dirty="0" smtClean="0">
                <a:latin typeface="Consolas" pitchFamily="49" charset="0"/>
              </a:rPr>
              <a:t>();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</a:rPr>
              <a:t>	}</a:t>
            </a:r>
          </a:p>
          <a:p>
            <a:r>
              <a:rPr lang="en-GB" sz="2000" dirty="0" smtClean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299410"/>
            <a:ext cx="11003136" cy="4988845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Using @Component, we can mark a class as component, which are picked up via the component scanner when set in the configuration file:</a:t>
            </a:r>
            <a:endParaRPr lang="en-GB" dirty="0">
              <a:latin typeface="Consolas" pitchFamily="49" charset="0"/>
            </a:endParaRPr>
          </a:p>
          <a:p>
            <a:endParaRPr lang="en-GB" dirty="0">
              <a:latin typeface="Consolas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48282" y="2741592"/>
            <a:ext cx="889543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@Component</a:t>
            </a:r>
          </a:p>
          <a:p>
            <a:r>
              <a:rPr lang="en-GB" sz="2000" dirty="0" smtClean="0">
                <a:latin typeface="Consolas" pitchFamily="49" charset="0"/>
              </a:rPr>
              <a:t>public class </a:t>
            </a:r>
            <a:r>
              <a:rPr lang="en-GB" sz="2000" dirty="0" err="1" smtClean="0">
                <a:latin typeface="Consolas" pitchFamily="49" charset="0"/>
              </a:rPr>
              <a:t>EmailAddressValidator</a:t>
            </a:r>
            <a:r>
              <a:rPr lang="en-GB" sz="2000" dirty="0" smtClean="0">
                <a:latin typeface="Consolas" pitchFamily="49" charset="0"/>
              </a:rPr>
              <a:t>{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public </a:t>
            </a:r>
            <a:r>
              <a:rPr lang="en-GB" sz="2000" dirty="0" err="1" smtClean="0">
                <a:latin typeface="Consolas" pitchFamily="49" charset="0"/>
              </a:rPr>
              <a:t>boolean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</a:rPr>
              <a:t>validateAddress</a:t>
            </a:r>
            <a:r>
              <a:rPr lang="en-GB" sz="2000" dirty="0" smtClean="0">
                <a:latin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</a:rPr>
              <a:t>EmailAddress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</a:rPr>
              <a:t>emailAddress</a:t>
            </a:r>
            <a:r>
              <a:rPr lang="en-GB" sz="2000" dirty="0" smtClean="0">
                <a:latin typeface="Consolas" pitchFamily="49" charset="0"/>
              </a:rPr>
              <a:t>){</a:t>
            </a:r>
          </a:p>
          <a:p>
            <a:r>
              <a:rPr lang="en-GB" sz="2000" dirty="0" smtClean="0">
                <a:latin typeface="Consolas" pitchFamily="49" charset="0"/>
              </a:rPr>
              <a:t>		//validation code</a:t>
            </a: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	return </a:t>
            </a:r>
            <a:r>
              <a:rPr lang="en-GB" sz="2000" dirty="0" err="1" smtClean="0">
                <a:latin typeface="Consolas" pitchFamily="49" charset="0"/>
              </a:rPr>
              <a:t>isValid</a:t>
            </a:r>
            <a:r>
              <a:rPr lang="en-GB" sz="2000" dirty="0" smtClean="0"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latin typeface="Consolas" pitchFamily="49" charset="0"/>
              </a:rPr>
              <a:t>	}</a:t>
            </a:r>
          </a:p>
          <a:p>
            <a:r>
              <a:rPr lang="en-GB" sz="2000" dirty="0" smtClean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1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315453"/>
            <a:ext cx="11003136" cy="495676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Using the @Service annotation, we can mark a class as a service. Service are picked up via the component scanner when set in the configuration file:</a:t>
            </a:r>
            <a:endParaRPr lang="en-GB" dirty="0">
              <a:latin typeface="Consolas" pitchFamily="49" charset="0"/>
            </a:endParaRPr>
          </a:p>
          <a:p>
            <a:endParaRPr lang="en-GB" dirty="0">
              <a:latin typeface="Consolas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83599" y="2433385"/>
            <a:ext cx="10238918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@Service</a:t>
            </a:r>
          </a:p>
          <a:p>
            <a:r>
              <a:rPr lang="en-GB" sz="2000" dirty="0" smtClean="0">
                <a:latin typeface="Consolas" pitchFamily="49" charset="0"/>
              </a:rPr>
              <a:t>public class </a:t>
            </a:r>
            <a:r>
              <a:rPr lang="en-GB" sz="2000" dirty="0" err="1" smtClean="0">
                <a:latin typeface="Consolas" pitchFamily="49" charset="0"/>
              </a:rPr>
              <a:t>EmailService</a:t>
            </a:r>
            <a:r>
              <a:rPr lang="en-GB" sz="2000" dirty="0" smtClean="0">
                <a:latin typeface="Consolas" pitchFamily="49" charset="0"/>
              </a:rPr>
              <a:t>{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</a:rPr>
              <a:t>	@</a:t>
            </a:r>
            <a:r>
              <a:rPr lang="en-GB" sz="2000" dirty="0" err="1" smtClean="0">
                <a:latin typeface="Consolas" pitchFamily="49" charset="0"/>
              </a:rPr>
              <a:t>Autowired</a:t>
            </a:r>
            <a:endParaRPr lang="en-GB" sz="2000" dirty="0" smtClean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private </a:t>
            </a:r>
            <a:r>
              <a:rPr lang="en-GB" sz="2000" dirty="0" err="1">
                <a:latin typeface="Consolas" pitchFamily="49" charset="0"/>
              </a:rPr>
              <a:t>EmailAddressValidator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</a:rPr>
              <a:t>emailAddressValidator</a:t>
            </a:r>
            <a:r>
              <a:rPr lang="en-GB" sz="2000" dirty="0" smtClean="0">
                <a:latin typeface="Consolas" pitchFamily="49" charset="0"/>
              </a:rPr>
              <a:t>;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public </a:t>
            </a:r>
            <a:r>
              <a:rPr lang="en-GB" sz="2000" dirty="0" err="1" smtClean="0">
                <a:latin typeface="Consolas" pitchFamily="49" charset="0"/>
              </a:rPr>
              <a:t>boolean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</a:rPr>
              <a:t>validateEmail</a:t>
            </a:r>
            <a:r>
              <a:rPr lang="en-GB" sz="2000" dirty="0" smtClean="0">
                <a:latin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</a:rPr>
              <a:t>EmailAddress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</a:rPr>
              <a:t>emailAddress</a:t>
            </a:r>
            <a:r>
              <a:rPr lang="en-GB" sz="2000" dirty="0" smtClean="0">
                <a:latin typeface="Consolas" pitchFamily="49" charset="0"/>
              </a:rPr>
              <a:t>){</a:t>
            </a: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</a:rPr>
              <a:t>boolean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</a:rPr>
              <a:t>isValid</a:t>
            </a:r>
            <a:r>
              <a:rPr lang="en-GB" sz="2000" dirty="0" smtClean="0">
                <a:latin typeface="Consolas" pitchFamily="49" charset="0"/>
              </a:rPr>
              <a:t> = false;</a:t>
            </a:r>
          </a:p>
          <a:p>
            <a:r>
              <a:rPr lang="en-GB" sz="2000" dirty="0" smtClean="0">
                <a:latin typeface="Consolas" pitchFamily="49" charset="0"/>
              </a:rPr>
              <a:t>		</a:t>
            </a:r>
            <a:r>
              <a:rPr lang="en-GB" sz="2000" dirty="0" err="1" smtClean="0">
                <a:latin typeface="Consolas" pitchFamily="49" charset="0"/>
              </a:rPr>
              <a:t>isValid</a:t>
            </a:r>
            <a:r>
              <a:rPr lang="en-GB" sz="2000" dirty="0" smtClean="0">
                <a:latin typeface="Consolas" pitchFamily="49" charset="0"/>
              </a:rPr>
              <a:t> = </a:t>
            </a:r>
            <a:r>
              <a:rPr lang="en-GB" sz="2000" dirty="0" err="1" smtClean="0">
                <a:latin typeface="Consolas" pitchFamily="49" charset="0"/>
              </a:rPr>
              <a:t>emailAddressValidator.validateAddress</a:t>
            </a:r>
            <a:r>
              <a:rPr lang="en-GB" sz="2000" dirty="0" smtClean="0">
                <a:latin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</a:rPr>
              <a:t>emailAddress</a:t>
            </a:r>
            <a:r>
              <a:rPr lang="en-GB" sz="2000" dirty="0" smtClean="0">
                <a:latin typeface="Consolas" pitchFamily="49" charset="0"/>
              </a:rPr>
              <a:t>);</a:t>
            </a: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	//additional validation code</a:t>
            </a: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	return </a:t>
            </a:r>
            <a:r>
              <a:rPr lang="en-GB" sz="2000" dirty="0" err="1" smtClean="0">
                <a:latin typeface="Consolas" pitchFamily="49" charset="0"/>
              </a:rPr>
              <a:t>isValid</a:t>
            </a:r>
            <a:r>
              <a:rPr lang="en-GB" sz="2000" dirty="0" smtClean="0"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latin typeface="Consolas" pitchFamily="49" charset="0"/>
              </a:rPr>
              <a:t>	}</a:t>
            </a:r>
          </a:p>
          <a:p>
            <a:r>
              <a:rPr lang="en-GB" sz="2000" dirty="0" smtClean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6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315453"/>
            <a:ext cx="11003136" cy="495676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Using the @Repository annotation, we can mark a class as a repository. Repository are picked up via the component scanner when set in the configuration file:</a:t>
            </a:r>
            <a:endParaRPr lang="en-GB" dirty="0">
              <a:latin typeface="Consolas" pitchFamily="49" charset="0"/>
            </a:endParaRPr>
          </a:p>
          <a:p>
            <a:endParaRPr lang="en-GB" dirty="0">
              <a:latin typeface="Consolas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83599" y="2625889"/>
            <a:ext cx="10238918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@Repository </a:t>
            </a:r>
            <a:endParaRPr lang="en-GB" sz="2000" dirty="0" smtClean="0">
              <a:latin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</a:rPr>
              <a:t>public class </a:t>
            </a:r>
            <a:r>
              <a:rPr lang="en-GB" sz="2000" dirty="0" err="1" smtClean="0">
                <a:latin typeface="Consolas" pitchFamily="49" charset="0"/>
              </a:rPr>
              <a:t>EmailDao</a:t>
            </a:r>
            <a:r>
              <a:rPr lang="en-GB" sz="2000" dirty="0" smtClean="0">
                <a:latin typeface="Consolas" pitchFamily="49" charset="0"/>
              </a:rPr>
              <a:t>{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</a:rPr>
              <a:t>	@</a:t>
            </a:r>
            <a:r>
              <a:rPr lang="en-GB" sz="2000" dirty="0" err="1">
                <a:latin typeface="Consolas" pitchFamily="49" charset="0"/>
              </a:rPr>
              <a:t>Autowired</a:t>
            </a:r>
            <a:r>
              <a:rPr lang="en-GB" sz="2000" dirty="0">
                <a:latin typeface="Consolas" pitchFamily="49" charset="0"/>
              </a:rPr>
              <a:t> </a:t>
            </a:r>
          </a:p>
          <a:p>
            <a:r>
              <a:rPr lang="en-GB" sz="2000" dirty="0" smtClean="0">
                <a:latin typeface="Consolas" pitchFamily="49" charset="0"/>
              </a:rPr>
              <a:t>	private </a:t>
            </a:r>
            <a:r>
              <a:rPr lang="en-GB" sz="2000" dirty="0" err="1">
                <a:latin typeface="Consolas" pitchFamily="49" charset="0"/>
              </a:rPr>
              <a:t>EntityManager</a:t>
            </a:r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</a:rPr>
              <a:t>entityManager</a:t>
            </a:r>
            <a:r>
              <a:rPr lang="en-GB" sz="2000" dirty="0">
                <a:latin typeface="Consolas" pitchFamily="49" charset="0"/>
              </a:rPr>
              <a:t>; 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public void create(Email email){</a:t>
            </a: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</a:rPr>
              <a:t>entityManager.getTransaction.begin</a:t>
            </a:r>
            <a:r>
              <a:rPr lang="en-GB" sz="2000" dirty="0" smtClean="0"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latin typeface="Consolas" pitchFamily="49" charset="0"/>
              </a:rPr>
              <a:t>		</a:t>
            </a:r>
            <a:r>
              <a:rPr lang="en-GB" sz="2000" dirty="0" err="1" smtClean="0">
                <a:latin typeface="Consolas" pitchFamily="49" charset="0"/>
              </a:rPr>
              <a:t>entityManager.persist</a:t>
            </a:r>
            <a:r>
              <a:rPr lang="en-GB" sz="2000" dirty="0" smtClean="0">
                <a:latin typeface="Consolas" pitchFamily="49" charset="0"/>
              </a:rPr>
              <a:t>(email);</a:t>
            </a:r>
          </a:p>
          <a:p>
            <a:r>
              <a:rPr lang="en-GB" sz="2000" dirty="0">
                <a:latin typeface="Consolas" pitchFamily="49" charset="0"/>
              </a:rPr>
              <a:t>		</a:t>
            </a:r>
            <a:r>
              <a:rPr lang="en-GB" sz="2000" dirty="0" err="1" smtClean="0">
                <a:latin typeface="Consolas" pitchFamily="49" charset="0"/>
              </a:rPr>
              <a:t>entityManager.getTransaction.commit</a:t>
            </a:r>
            <a:r>
              <a:rPr lang="en-GB" sz="2000" dirty="0" smtClean="0"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latin typeface="Consolas" pitchFamily="49" charset="0"/>
              </a:rPr>
              <a:t>	}</a:t>
            </a:r>
          </a:p>
          <a:p>
            <a:r>
              <a:rPr lang="en-GB" sz="2000" dirty="0" smtClean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1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Beans and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When Spring instantiates beans, it can populate fields/arguments/dependencies via the @</a:t>
            </a:r>
            <a:r>
              <a:rPr lang="en-GB" sz="2400" dirty="0" err="1" smtClean="0"/>
              <a:t>Autowired</a:t>
            </a:r>
            <a:r>
              <a:rPr lang="en-GB" sz="2400" dirty="0" smtClean="0"/>
              <a:t> annotation.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Using the @</a:t>
            </a:r>
            <a:r>
              <a:rPr lang="en-GB" sz="2400" dirty="0" err="1" smtClean="0"/>
              <a:t>Autowired</a:t>
            </a:r>
            <a:r>
              <a:rPr lang="en-GB" sz="2400" dirty="0" smtClean="0"/>
              <a:t> annotation, there </a:t>
            </a:r>
            <a:r>
              <a:rPr lang="en-GB" sz="2400" dirty="0"/>
              <a:t>are </a:t>
            </a:r>
            <a:r>
              <a:rPr lang="en-GB" sz="2400" dirty="0" smtClean="0"/>
              <a:t>three </a:t>
            </a:r>
            <a:r>
              <a:rPr lang="en-GB" sz="2400" dirty="0"/>
              <a:t>main types of </a:t>
            </a:r>
            <a:r>
              <a:rPr lang="en-GB" sz="2400" dirty="0" smtClean="0"/>
              <a:t>injection</a:t>
            </a:r>
            <a:endParaRPr lang="en-GB" sz="2400" dirty="0"/>
          </a:p>
          <a:p>
            <a:pPr lvl="1"/>
            <a:r>
              <a:rPr lang="en-GB" sz="2000" dirty="0"/>
              <a:t>Constructor </a:t>
            </a:r>
            <a:r>
              <a:rPr lang="en-GB" sz="2000" dirty="0" smtClean="0"/>
              <a:t>injection</a:t>
            </a:r>
          </a:p>
          <a:p>
            <a:pPr lvl="2"/>
            <a:r>
              <a:rPr lang="en-GB" dirty="0" smtClean="0"/>
              <a:t>Good for mandatory dependencies</a:t>
            </a:r>
          </a:p>
          <a:p>
            <a:pPr lvl="1"/>
            <a:r>
              <a:rPr lang="en-GB" sz="2000" dirty="0" smtClean="0"/>
              <a:t>Setter injection</a:t>
            </a:r>
          </a:p>
          <a:p>
            <a:pPr lvl="2"/>
            <a:r>
              <a:rPr lang="en-GB" dirty="0" smtClean="0"/>
              <a:t>Good for optional dependencies</a:t>
            </a:r>
            <a:endParaRPr lang="en-GB" dirty="0"/>
          </a:p>
          <a:p>
            <a:pPr lvl="1"/>
            <a:r>
              <a:rPr lang="en-GB" sz="2000" dirty="0" smtClean="0"/>
              <a:t>Field injection</a:t>
            </a:r>
          </a:p>
          <a:p>
            <a:pPr lvl="2"/>
            <a:r>
              <a:rPr lang="en-GB" dirty="0" smtClean="0"/>
              <a:t>This is less desirable due to breaking immutability (doesn't support final fields) and high coupling to the DI framework (if no constructor/setters provided)</a:t>
            </a:r>
            <a:endParaRPr lang="en-GB" dirty="0"/>
          </a:p>
          <a:p>
            <a:endParaRPr lang="en-GB" dirty="0">
              <a:latin typeface="Consolas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1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Beans and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This injects into the </a:t>
            </a:r>
            <a:r>
              <a:rPr lang="en-GB" b="1" kern="0" dirty="0"/>
              <a:t>constructor</a:t>
            </a:r>
            <a:r>
              <a:rPr lang="en-GB" kern="0" dirty="0"/>
              <a:t> during </a:t>
            </a:r>
            <a:r>
              <a:rPr lang="en-GB" kern="0" dirty="0" smtClean="0"/>
              <a:t>instantiation:</a:t>
            </a: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71631" y="3027895"/>
            <a:ext cx="704873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@</a:t>
            </a:r>
            <a:r>
              <a:rPr lang="en-GB" sz="2000" dirty="0" err="1" smtClean="0">
                <a:latin typeface="Consolas" pitchFamily="49" charset="0"/>
              </a:rPr>
              <a:t>Autowired</a:t>
            </a:r>
            <a:endParaRPr lang="en-GB" sz="2000" dirty="0" smtClean="0">
              <a:latin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</a:rPr>
              <a:t>public </a:t>
            </a:r>
            <a:r>
              <a:rPr lang="en-GB" sz="2000" dirty="0" err="1" smtClean="0">
                <a:latin typeface="Consolas" pitchFamily="49" charset="0"/>
              </a:rPr>
              <a:t>EmailDao</a:t>
            </a:r>
            <a:r>
              <a:rPr lang="en-GB" sz="2000" dirty="0" smtClean="0">
                <a:latin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</a:rPr>
              <a:t>EntityManager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</a:rPr>
              <a:t>entityManger</a:t>
            </a:r>
            <a:r>
              <a:rPr lang="en-GB" sz="2000" dirty="0" smtClean="0">
                <a:latin typeface="Consolas" pitchFamily="49" charset="0"/>
              </a:rPr>
              <a:t>){</a:t>
            </a: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</a:rPr>
              <a:t>this.entityManager</a:t>
            </a:r>
            <a:r>
              <a:rPr lang="en-GB" sz="2000" dirty="0" smtClean="0">
                <a:latin typeface="Consolas" pitchFamily="49" charset="0"/>
              </a:rPr>
              <a:t> = </a:t>
            </a:r>
            <a:r>
              <a:rPr lang="en-GB" sz="2000" dirty="0" err="1" smtClean="0">
                <a:latin typeface="Consolas" pitchFamily="49" charset="0"/>
              </a:rPr>
              <a:t>entityManager</a:t>
            </a:r>
            <a:r>
              <a:rPr lang="en-GB" sz="2000" dirty="0" smtClean="0">
                <a:latin typeface="Consolas" pitchFamily="49" charset="0"/>
              </a:rPr>
              <a:t>;</a:t>
            </a:r>
          </a:p>
          <a:p>
            <a:r>
              <a:rPr lang="en-GB" sz="2000" dirty="0">
                <a:latin typeface="Consolas" pitchFamily="49" charset="0"/>
              </a:rPr>
              <a:t>}</a:t>
            </a:r>
            <a:r>
              <a:rPr lang="en-GB" sz="2000" dirty="0" smtClean="0">
                <a:latin typeface="Consolas" pitchFamily="49" charset="0"/>
              </a:rPr>
              <a:t> 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Beans and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This injects into the </a:t>
            </a:r>
            <a:r>
              <a:rPr lang="en-GB" b="1" kern="0" dirty="0" smtClean="0"/>
              <a:t>setter</a:t>
            </a:r>
            <a:r>
              <a:rPr lang="en-GB" kern="0" dirty="0" smtClean="0"/>
              <a:t> </a:t>
            </a:r>
            <a:r>
              <a:rPr lang="en-GB" kern="0" dirty="0"/>
              <a:t>during </a:t>
            </a:r>
            <a:r>
              <a:rPr lang="en-GB" kern="0" dirty="0" smtClean="0"/>
              <a:t>instantiation:</a:t>
            </a: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71353" y="3027895"/>
            <a:ext cx="844929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@</a:t>
            </a:r>
            <a:r>
              <a:rPr lang="en-GB" sz="2000" dirty="0" err="1" smtClean="0">
                <a:latin typeface="Consolas" pitchFamily="49" charset="0"/>
              </a:rPr>
              <a:t>Autowired</a:t>
            </a:r>
            <a:endParaRPr lang="en-GB" sz="2000" dirty="0" smtClean="0">
              <a:latin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</a:rPr>
              <a:t>public void </a:t>
            </a:r>
            <a:r>
              <a:rPr lang="en-GB" sz="2000" dirty="0" err="1" smtClean="0">
                <a:latin typeface="Consolas" pitchFamily="49" charset="0"/>
              </a:rPr>
              <a:t>setEntityManager</a:t>
            </a:r>
            <a:r>
              <a:rPr lang="en-GB" sz="2000" dirty="0" smtClean="0">
                <a:latin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</a:rPr>
              <a:t>EntityManager</a:t>
            </a:r>
            <a:r>
              <a:rPr lang="en-GB" sz="2000" dirty="0" smtClean="0">
                <a:latin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</a:rPr>
              <a:t>entityManger</a:t>
            </a:r>
            <a:r>
              <a:rPr lang="en-GB" sz="2000" dirty="0" smtClean="0">
                <a:latin typeface="Consolas" pitchFamily="49" charset="0"/>
              </a:rPr>
              <a:t>){</a:t>
            </a: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</a:rPr>
              <a:t>this.entityManager</a:t>
            </a:r>
            <a:r>
              <a:rPr lang="en-GB" sz="2000" dirty="0" smtClean="0">
                <a:latin typeface="Consolas" pitchFamily="49" charset="0"/>
              </a:rPr>
              <a:t> = </a:t>
            </a:r>
            <a:r>
              <a:rPr lang="en-GB" sz="2000" dirty="0" err="1" smtClean="0">
                <a:latin typeface="Consolas" pitchFamily="49" charset="0"/>
              </a:rPr>
              <a:t>entityManager</a:t>
            </a:r>
            <a:r>
              <a:rPr lang="en-GB" sz="2000" dirty="0" smtClean="0">
                <a:latin typeface="Consolas" pitchFamily="49" charset="0"/>
              </a:rPr>
              <a:t>;</a:t>
            </a:r>
          </a:p>
          <a:p>
            <a:r>
              <a:rPr lang="en-GB" sz="2000" dirty="0">
                <a:latin typeface="Consolas" pitchFamily="49" charset="0"/>
              </a:rPr>
              <a:t>}</a:t>
            </a:r>
            <a:r>
              <a:rPr lang="en-GB" sz="2000" dirty="0" smtClean="0">
                <a:latin typeface="Consolas" pitchFamily="49" charset="0"/>
              </a:rPr>
              <a:t> 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69825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Declare a </a:t>
            </a:r>
            <a:r>
              <a:rPr lang="en-GB" dirty="0" smtClean="0">
                <a:latin typeface="Arial"/>
                <a:cs typeface="Arial"/>
              </a:rPr>
              <a:t>bean</a:t>
            </a:r>
            <a:endParaRPr lang="en-GB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Explain the purpose of bean scope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Use an implementation of the </a:t>
            </a:r>
            <a:r>
              <a:rPr lang="en-GB" dirty="0" err="1">
                <a:latin typeface="Arial"/>
                <a:cs typeface="Arial"/>
              </a:rPr>
              <a:t>ApplicationContext</a:t>
            </a:r>
            <a:endParaRPr lang="en-GB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Construct an application using the various forms of basic DI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Describe the ambiguity problems and their </a:t>
            </a:r>
            <a:r>
              <a:rPr lang="en-GB" dirty="0" smtClean="0">
                <a:latin typeface="Arial"/>
                <a:cs typeface="Arial"/>
              </a:rPr>
              <a:t>solutions</a:t>
            </a:r>
            <a:endParaRPr lang="en-GB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Beans and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kern="0" dirty="0"/>
              <a:t>This injects into the </a:t>
            </a:r>
            <a:r>
              <a:rPr lang="en-GB" b="1" kern="0" dirty="0" smtClean="0"/>
              <a:t>field</a:t>
            </a:r>
            <a:r>
              <a:rPr lang="en-GB" kern="0" dirty="0" smtClean="0"/>
              <a:t> </a:t>
            </a:r>
            <a:r>
              <a:rPr lang="en-GB" kern="0" dirty="0"/>
              <a:t>during </a:t>
            </a:r>
            <a:r>
              <a:rPr lang="en-GB" kern="0" dirty="0" smtClean="0"/>
              <a:t>instantiation:</a:t>
            </a: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kern="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390119" y="3027895"/>
            <a:ext cx="5411763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@</a:t>
            </a:r>
            <a:r>
              <a:rPr lang="en-GB" sz="2000" dirty="0" err="1" smtClean="0">
                <a:latin typeface="Consolas" pitchFamily="49" charset="0"/>
              </a:rPr>
              <a:t>Autowired</a:t>
            </a:r>
            <a:endParaRPr lang="en-GB" sz="2000" dirty="0" smtClean="0">
              <a:latin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</a:rPr>
              <a:t>private </a:t>
            </a:r>
            <a:r>
              <a:rPr lang="en-GB" sz="2000" dirty="0" err="1">
                <a:latin typeface="Consolas" pitchFamily="49" charset="0"/>
              </a:rPr>
              <a:t>EntityManager</a:t>
            </a:r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</a:rPr>
              <a:t>entityManger</a:t>
            </a:r>
            <a:r>
              <a:rPr lang="en-GB" sz="2000" dirty="0" smtClean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7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Beans and Dependencies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Ambiguities and Issues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Ambiguities and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When </a:t>
            </a:r>
            <a:r>
              <a:rPr lang="en-GB" sz="2000" dirty="0" err="1" smtClean="0"/>
              <a:t>autowiring</a:t>
            </a:r>
            <a:r>
              <a:rPr lang="en-GB" sz="2000" dirty="0" smtClean="0"/>
              <a:t> dependencies into a bean, Spring looks at the application context for what beans it has available that meet the requirement of the dependency.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This means if the bean is dependent on an interface, any bean that implements that interface can be used, similarly for class that extends one that is required. </a:t>
            </a: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This can lead to issues:</a:t>
            </a:r>
          </a:p>
          <a:p>
            <a:pPr marL="457200" lvl="1" indent="0">
              <a:buNone/>
            </a:pPr>
            <a:r>
              <a:rPr lang="en-GB" sz="2000" dirty="0" smtClean="0"/>
              <a:t>What if there is no bean that meets the requirement?</a:t>
            </a:r>
          </a:p>
          <a:p>
            <a:pPr marL="457200" lvl="1" indent="0">
              <a:buNone/>
            </a:pPr>
            <a:r>
              <a:rPr lang="en-GB" sz="2000" dirty="0" smtClean="0"/>
              <a:t>What if more than one bean meets the requirement?</a:t>
            </a: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605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Ambiguities and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sz="2000" kern="0" dirty="0" smtClean="0"/>
              <a:t>When more than one bean can be used the following error will occur: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sz="2000" kern="0" dirty="0" smtClean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sz="2000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sz="2000" kern="0" dirty="0" smtClean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sz="2000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sz="2000" kern="0" dirty="0" smtClean="0"/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sz="2000" dirty="0" smtClean="0"/>
              <a:t>There are two solutions:</a:t>
            </a:r>
          </a:p>
          <a:p>
            <a:pPr lvl="1">
              <a:spcAft>
                <a:spcPts val="1200"/>
              </a:spcAft>
              <a:defRPr/>
            </a:pPr>
            <a:r>
              <a:rPr lang="en-GB" sz="2000" dirty="0" smtClean="0"/>
              <a:t> We can mark one of the bean as @Primary, in the event of multiple beans being found, this will be used.</a:t>
            </a:r>
          </a:p>
          <a:p>
            <a:pPr lvl="1">
              <a:spcAft>
                <a:spcPts val="1200"/>
              </a:spcAft>
              <a:defRPr/>
            </a:pPr>
            <a:r>
              <a:rPr lang="en-GB" sz="2000" kern="0" dirty="0" smtClean="0"/>
              <a:t>We can add  @Qualifier("</a:t>
            </a:r>
            <a:r>
              <a:rPr lang="en-GB" sz="2000" kern="0" dirty="0" err="1" smtClean="0"/>
              <a:t>myQualifier</a:t>
            </a:r>
            <a:r>
              <a:rPr lang="en-GB" sz="2000" kern="0" dirty="0" smtClean="0"/>
              <a:t>"), allowing us to be more specific when </a:t>
            </a:r>
            <a:r>
              <a:rPr lang="en-GB" sz="2000" kern="0" dirty="0" err="1" smtClean="0"/>
              <a:t>autowiring</a:t>
            </a:r>
            <a:r>
              <a:rPr lang="en-GB" sz="2000" kern="0" dirty="0" smtClean="0"/>
              <a:t>.</a:t>
            </a:r>
            <a:endParaRPr lang="en-GB" sz="2000" kern="0" dirty="0"/>
          </a:p>
        </p:txBody>
      </p:sp>
      <p:sp>
        <p:nvSpPr>
          <p:cNvPr id="5" name="Rectangle 4"/>
          <p:cNvSpPr/>
          <p:nvPr/>
        </p:nvSpPr>
        <p:spPr>
          <a:xfrm>
            <a:off x="594432" y="2809580"/>
            <a:ext cx="1100313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 smtClean="0">
                <a:latin typeface="Consolas" panose="020B0609020204030204" pitchFamily="49" charset="0"/>
              </a:rPr>
              <a:t>org.springframework.beans.factory.UnsatisfiedDependencyException</a:t>
            </a:r>
            <a:r>
              <a:rPr lang="en-GB" dirty="0">
                <a:latin typeface="Consolas" panose="020B0609020204030204" pitchFamily="49" charset="0"/>
              </a:rPr>
              <a:t>: Error creating bean with name </a:t>
            </a:r>
            <a:r>
              <a:rPr lang="en-GB" b="1" dirty="0" smtClean="0">
                <a:latin typeface="Consolas" panose="020B0609020204030204" pitchFamily="49" charset="0"/>
              </a:rPr>
              <a:t>'</a:t>
            </a:r>
            <a:r>
              <a:rPr lang="en-GB" b="1" dirty="0" err="1" smtClean="0">
                <a:latin typeface="Consolas" panose="020B0609020204030204" pitchFamily="49" charset="0"/>
              </a:rPr>
              <a:t>emailService</a:t>
            </a:r>
            <a:r>
              <a:rPr lang="en-GB" dirty="0">
                <a:latin typeface="Consolas" panose="020B0609020204030204" pitchFamily="49" charset="0"/>
              </a:rPr>
              <a:t>' defined in file </a:t>
            </a:r>
            <a:r>
              <a:rPr lang="en-GB" dirty="0" smtClean="0">
                <a:latin typeface="Consolas" panose="020B0609020204030204" pitchFamily="49" charset="0"/>
              </a:rPr>
              <a:t>…: </a:t>
            </a:r>
            <a:r>
              <a:rPr lang="en-GB" b="1" dirty="0">
                <a:latin typeface="Consolas" panose="020B0609020204030204" pitchFamily="49" charset="0"/>
              </a:rPr>
              <a:t>Unsatisfied dependency </a:t>
            </a:r>
            <a:r>
              <a:rPr lang="en-GB" dirty="0">
                <a:latin typeface="Consolas" panose="020B0609020204030204" pitchFamily="49" charset="0"/>
              </a:rPr>
              <a:t>expressed through constructor parameter 0; nested exception is </a:t>
            </a:r>
            <a:endParaRPr lang="en-GB" dirty="0" smtClean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r>
              <a:rPr lang="en-GB" b="1" dirty="0" smtClean="0">
                <a:latin typeface="Consolas" panose="020B0609020204030204" pitchFamily="49" charset="0"/>
              </a:rPr>
              <a:t>org.springframework.beans.factory.NoUniqueBeanDefinitionException</a:t>
            </a:r>
            <a:r>
              <a:rPr lang="en-GB" dirty="0">
                <a:latin typeface="Consolas" panose="020B0609020204030204" pitchFamily="49" charset="0"/>
              </a:rPr>
              <a:t>: No qualifying bean of type </a:t>
            </a:r>
            <a:r>
              <a:rPr lang="en-GB" dirty="0" smtClean="0">
                <a:latin typeface="Consolas" panose="020B0609020204030204" pitchFamily="49" charset="0"/>
              </a:rPr>
              <a:t>'</a:t>
            </a:r>
            <a:r>
              <a:rPr lang="en-GB" dirty="0" err="1" smtClean="0">
                <a:latin typeface="Consolas" panose="020B0609020204030204" pitchFamily="49" charset="0"/>
              </a:rPr>
              <a:t>com.fdmgroup.EmailAddressValidator</a:t>
            </a:r>
            <a:r>
              <a:rPr lang="en-GB" dirty="0" smtClean="0">
                <a:latin typeface="Consolas" panose="020B0609020204030204" pitchFamily="49" charset="0"/>
              </a:rPr>
              <a:t>' </a:t>
            </a:r>
            <a:r>
              <a:rPr lang="en-GB" dirty="0">
                <a:latin typeface="Consolas" panose="020B0609020204030204" pitchFamily="49" charset="0"/>
              </a:rPr>
              <a:t>available: expected single matching bean but found 2: </a:t>
            </a:r>
            <a:r>
              <a:rPr lang="en-GB" dirty="0" err="1" smtClean="0">
                <a:latin typeface="Consolas" panose="020B0609020204030204" pitchFamily="49" charset="0"/>
              </a:rPr>
              <a:t>simpleEmailAddressValidator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complexEmailAddressValidator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2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Ambiguities and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sz="2000" kern="0" dirty="0" smtClean="0"/>
              <a:t>When no bean can be used the following error will occur:</a:t>
            </a:r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sz="2000" kern="0" dirty="0" smtClean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sz="2000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sz="2000" kern="0" dirty="0" smtClean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sz="2000" kern="0" dirty="0"/>
          </a:p>
          <a:p>
            <a:pPr marL="0" lvl="0" indent="0">
              <a:spcAft>
                <a:spcPts val="1200"/>
              </a:spcAft>
              <a:buNone/>
              <a:defRPr/>
            </a:pPr>
            <a:endParaRPr lang="en-GB" sz="2000" kern="0" dirty="0" smtClean="0"/>
          </a:p>
          <a:p>
            <a:pPr marL="0" lvl="0" indent="0">
              <a:spcAft>
                <a:spcPts val="1200"/>
              </a:spcAft>
              <a:buNone/>
              <a:defRPr/>
            </a:pPr>
            <a:r>
              <a:rPr lang="en-GB" sz="2000" dirty="0" smtClean="0"/>
              <a:t>This is either caused by there being no bean that meets the criteria required (found from a component scan) or the bean that is required also not being created due to another error.</a:t>
            </a:r>
            <a:endParaRPr lang="en-GB" sz="2000" kern="0" dirty="0"/>
          </a:p>
        </p:txBody>
      </p:sp>
      <p:sp>
        <p:nvSpPr>
          <p:cNvPr id="5" name="Rectangle 4"/>
          <p:cNvSpPr/>
          <p:nvPr/>
        </p:nvSpPr>
        <p:spPr>
          <a:xfrm>
            <a:off x="594432" y="2809580"/>
            <a:ext cx="1100313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 smtClean="0">
                <a:latin typeface="Consolas" panose="020B0609020204030204" pitchFamily="49" charset="0"/>
              </a:rPr>
              <a:t>org.springframework.beans.factory.UnsatisfiedDependencyException</a:t>
            </a:r>
            <a:r>
              <a:rPr lang="en-GB" dirty="0">
                <a:latin typeface="Consolas" panose="020B0609020204030204" pitchFamily="49" charset="0"/>
              </a:rPr>
              <a:t>: Error creating bean with name </a:t>
            </a:r>
            <a:r>
              <a:rPr lang="en-GB" b="1" dirty="0" smtClean="0">
                <a:latin typeface="Consolas" panose="020B0609020204030204" pitchFamily="49" charset="0"/>
              </a:rPr>
              <a:t>'</a:t>
            </a:r>
            <a:r>
              <a:rPr lang="en-GB" b="1" dirty="0" err="1" smtClean="0">
                <a:latin typeface="Consolas" panose="020B0609020204030204" pitchFamily="49" charset="0"/>
              </a:rPr>
              <a:t>emailService</a:t>
            </a:r>
            <a:r>
              <a:rPr lang="en-GB" dirty="0">
                <a:latin typeface="Consolas" panose="020B0609020204030204" pitchFamily="49" charset="0"/>
              </a:rPr>
              <a:t>' defined in file </a:t>
            </a:r>
            <a:r>
              <a:rPr lang="en-GB" dirty="0" smtClean="0">
                <a:latin typeface="Consolas" panose="020B0609020204030204" pitchFamily="49" charset="0"/>
              </a:rPr>
              <a:t>…: </a:t>
            </a:r>
            <a:r>
              <a:rPr lang="en-GB" b="1" dirty="0">
                <a:latin typeface="Consolas" panose="020B0609020204030204" pitchFamily="49" charset="0"/>
              </a:rPr>
              <a:t>Unsatisfied dependency </a:t>
            </a:r>
            <a:r>
              <a:rPr lang="en-GB" dirty="0">
                <a:latin typeface="Consolas" panose="020B0609020204030204" pitchFamily="49" charset="0"/>
              </a:rPr>
              <a:t>expressed through constructor parameter 0; nested exception is </a:t>
            </a:r>
            <a:endParaRPr lang="en-GB" dirty="0" smtClean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r>
              <a:rPr lang="en-GB" b="1" dirty="0" smtClean="0">
                <a:latin typeface="Consolas" panose="020B0609020204030204" pitchFamily="49" charset="0"/>
              </a:rPr>
              <a:t>org.springframework.beans.factory.NoSuchBeanDefinitionException</a:t>
            </a:r>
            <a:r>
              <a:rPr lang="en-GB" dirty="0">
                <a:latin typeface="Consolas" panose="020B0609020204030204" pitchFamily="49" charset="0"/>
              </a:rPr>
              <a:t>: No qualifying bean of type </a:t>
            </a:r>
            <a:r>
              <a:rPr lang="en-GB" dirty="0" smtClean="0">
                <a:latin typeface="Consolas" panose="020B0609020204030204" pitchFamily="49" charset="0"/>
              </a:rPr>
              <a:t>'</a:t>
            </a:r>
            <a:r>
              <a:rPr lang="en-GB" dirty="0" err="1" smtClean="0">
                <a:latin typeface="Consolas" panose="020B0609020204030204" pitchFamily="49" charset="0"/>
              </a:rPr>
              <a:t>com.fdmgroup.EmailAddressValidator</a:t>
            </a:r>
            <a:r>
              <a:rPr lang="en-GB" dirty="0">
                <a:latin typeface="Consolas" panose="020B0609020204030204" pitchFamily="49" charset="0"/>
              </a:rPr>
              <a:t>' available: expected at least 1 bean which qualifies as </a:t>
            </a:r>
            <a:r>
              <a:rPr lang="en-GB" dirty="0" err="1">
                <a:latin typeface="Consolas" panose="020B0609020204030204" pitchFamily="49" charset="0"/>
              </a:rPr>
              <a:t>autowire</a:t>
            </a:r>
            <a:r>
              <a:rPr lang="en-GB" dirty="0">
                <a:latin typeface="Consolas" panose="020B0609020204030204" pitchFamily="49" charset="0"/>
              </a:rPr>
              <a:t> candidate. </a:t>
            </a:r>
          </a:p>
        </p:txBody>
      </p:sp>
    </p:spTree>
    <p:extLst>
      <p:ext uri="{BB962C8B-B14F-4D97-AF65-F5344CB8AC3E}">
        <p14:creationId xmlns:p14="http://schemas.microsoft.com/office/powerpoint/2010/main" val="302120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Beans and Dependencies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Ambiguities and Issues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67789" y="3090964"/>
            <a:ext cx="5871411" cy="676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Trainer Demo: </a:t>
            </a:r>
            <a:r>
              <a:rPr lang="en-GB" sz="2400" b="1" dirty="0" smtClean="0"/>
              <a:t>enterprise-spring-core-basic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6894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52800" y="3090964"/>
            <a:ext cx="5486400" cy="676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Trainer Demo: </a:t>
            </a:r>
            <a:r>
              <a:rPr lang="en-GB" sz="2400" b="1" dirty="0" smtClean="0"/>
              <a:t>enterprise-spring-core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7450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What are the different ways to declare </a:t>
            </a:r>
            <a:r>
              <a:rPr lang="en-GB" dirty="0"/>
              <a:t>a bean in Spring?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What </a:t>
            </a:r>
            <a:r>
              <a:rPr lang="en-GB" dirty="0"/>
              <a:t>is the purpose of the </a:t>
            </a:r>
            <a:r>
              <a:rPr lang="en-GB" dirty="0" err="1"/>
              <a:t>ApplicationContext</a:t>
            </a:r>
            <a:r>
              <a:rPr lang="en-GB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How </a:t>
            </a:r>
            <a:r>
              <a:rPr lang="en-GB" dirty="0"/>
              <a:t>do you inject </a:t>
            </a:r>
            <a:r>
              <a:rPr lang="en-GB" dirty="0" smtClean="0"/>
              <a:t>beans </a:t>
            </a:r>
            <a:r>
              <a:rPr lang="en-GB" dirty="0"/>
              <a:t>into beans?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What </a:t>
            </a:r>
            <a:r>
              <a:rPr lang="en-GB" dirty="0"/>
              <a:t>is scope?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are some of the ambiguities and issues which can occur?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How do you solve the ambiguities and issues?</a:t>
            </a:r>
          </a:p>
        </p:txBody>
      </p:sp>
    </p:spTree>
    <p:extLst>
      <p:ext uri="{BB962C8B-B14F-4D97-AF65-F5344CB8AC3E}">
        <p14:creationId xmlns:p14="http://schemas.microsoft.com/office/powerpoint/2010/main" val="5575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Beans and Dependencies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Ambiguities and Issues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Review</a:t>
            </a:r>
            <a:endParaRPr lang="en-GB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fld id="{51CB66A9-0355-481E-B709-72F5CA5C743B}" type="slidenum">
              <a:rPr lang="zh-TW" altLang="en-US" sz="1400" smtClean="0"/>
              <a:pPr marL="0" indent="0">
                <a:buNone/>
                <a:defRPr/>
              </a:pPr>
              <a:t>30</a:t>
            </a:fld>
            <a:endParaRPr lang="zh-TW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602248" y="2124645"/>
            <a:ext cx="9628789" cy="2169825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Declare a bean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Explain the purpose of bean scope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Use an implementation of the </a:t>
            </a:r>
            <a:r>
              <a:rPr lang="en-GB" dirty="0" err="1">
                <a:latin typeface="Arial"/>
                <a:cs typeface="Arial"/>
              </a:rPr>
              <a:t>ApplicationContext</a:t>
            </a:r>
            <a:endParaRPr lang="en-GB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Construct an application using the various forms of basic DI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Describe the ambiguity problems and their </a:t>
            </a:r>
            <a:r>
              <a:rPr lang="en-GB" dirty="0" smtClean="0">
                <a:latin typeface="Arial"/>
                <a:cs typeface="Arial"/>
              </a:rPr>
              <a:t>solutions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248" y="1274647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are now able to:</a:t>
            </a:r>
          </a:p>
        </p:txBody>
      </p:sp>
    </p:spTree>
    <p:extLst>
      <p:ext uri="{BB962C8B-B14F-4D97-AF65-F5344CB8AC3E}">
        <p14:creationId xmlns:p14="http://schemas.microsoft.com/office/powerpoint/2010/main" val="33399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Enabling 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To enable the Spring Framework within a project, add the following dependency to your POM: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99129" y="3624460"/>
            <a:ext cx="639374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&lt;dependency</a:t>
            </a:r>
            <a:r>
              <a:rPr lang="en-GB" sz="2000" dirty="0" smtClean="0">
                <a:latin typeface="Consolas" pitchFamily="49" charset="0"/>
              </a:rPr>
              <a:t>&gt;</a:t>
            </a: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&lt;</a:t>
            </a:r>
            <a:r>
              <a:rPr lang="en-GB" sz="2000" dirty="0" err="1">
                <a:latin typeface="Consolas" pitchFamily="49" charset="0"/>
              </a:rPr>
              <a:t>groupId</a:t>
            </a:r>
            <a:r>
              <a:rPr lang="en-GB" sz="2000" dirty="0">
                <a:latin typeface="Consolas" pitchFamily="49" charset="0"/>
              </a:rPr>
              <a:t>&gt;</a:t>
            </a:r>
            <a:r>
              <a:rPr lang="en-GB" sz="2000" dirty="0" err="1">
                <a:latin typeface="Consolas" pitchFamily="49" charset="0"/>
              </a:rPr>
              <a:t>org.springframework</a:t>
            </a:r>
            <a:r>
              <a:rPr lang="en-GB" sz="2000" dirty="0">
                <a:latin typeface="Consolas" pitchFamily="49" charset="0"/>
              </a:rPr>
              <a:t>&lt;/</a:t>
            </a:r>
            <a:r>
              <a:rPr lang="en-GB" sz="2000" dirty="0" err="1">
                <a:latin typeface="Consolas" pitchFamily="49" charset="0"/>
              </a:rPr>
              <a:t>groupId</a:t>
            </a:r>
            <a:r>
              <a:rPr lang="en-GB" sz="2000" dirty="0">
                <a:latin typeface="Consolas" pitchFamily="49" charset="0"/>
              </a:rPr>
              <a:t>&gt; </a:t>
            </a:r>
            <a:r>
              <a:rPr lang="en-GB" sz="2000" dirty="0" smtClean="0">
                <a:latin typeface="Consolas" pitchFamily="49" charset="0"/>
              </a:rPr>
              <a:t>	&lt;</a:t>
            </a:r>
            <a:r>
              <a:rPr lang="en-GB" sz="2000" dirty="0" err="1">
                <a:latin typeface="Consolas" pitchFamily="49" charset="0"/>
              </a:rPr>
              <a:t>artifactId</a:t>
            </a:r>
            <a:r>
              <a:rPr lang="en-GB" sz="2000" dirty="0">
                <a:latin typeface="Consolas" pitchFamily="49" charset="0"/>
              </a:rPr>
              <a:t>&gt;spring-context&lt;/</a:t>
            </a:r>
            <a:r>
              <a:rPr lang="en-GB" sz="2000" dirty="0" err="1">
                <a:latin typeface="Consolas" pitchFamily="49" charset="0"/>
              </a:rPr>
              <a:t>artifactId</a:t>
            </a:r>
            <a:r>
              <a:rPr lang="en-GB" sz="2000" dirty="0">
                <a:latin typeface="Consolas" pitchFamily="49" charset="0"/>
              </a:rPr>
              <a:t>&gt; </a:t>
            </a:r>
            <a:endParaRPr lang="en-GB" sz="2000" dirty="0" smtClean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</a:rPr>
              <a:t>&lt;version&gt;5.2.1.RELEASE</a:t>
            </a:r>
            <a:r>
              <a:rPr lang="en-GB" sz="2000" dirty="0">
                <a:latin typeface="Consolas" pitchFamily="49" charset="0"/>
              </a:rPr>
              <a:t>&lt;/version&gt; </a:t>
            </a:r>
            <a:endParaRPr lang="en-GB" sz="2000" dirty="0" smtClean="0">
              <a:latin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</a:rPr>
              <a:t>&lt;/</a:t>
            </a:r>
            <a:r>
              <a:rPr lang="en-GB" sz="2000" dirty="0">
                <a:latin typeface="Consolas" pitchFamily="49" charset="0"/>
              </a:rPr>
              <a:t>dependency&gt; </a:t>
            </a:r>
          </a:p>
        </p:txBody>
      </p:sp>
    </p:spTree>
    <p:extLst>
      <p:ext uri="{BB962C8B-B14F-4D97-AF65-F5344CB8AC3E}">
        <p14:creationId xmlns:p14="http://schemas.microsoft.com/office/powerpoint/2010/main" val="360708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604211"/>
            <a:ext cx="11003136" cy="466800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Configuration </a:t>
            </a:r>
            <a:r>
              <a:rPr lang="en-GB" sz="2400" dirty="0" smtClean="0"/>
              <a:t>can be declared in either a Java Class or an XML file. These contain definitions for:</a:t>
            </a:r>
            <a:endParaRPr lang="en-GB" sz="2400" dirty="0"/>
          </a:p>
          <a:p>
            <a:pPr lvl="1"/>
            <a:r>
              <a:rPr lang="en-GB" sz="2000" dirty="0"/>
              <a:t>Beans</a:t>
            </a:r>
          </a:p>
          <a:p>
            <a:pPr lvl="1"/>
            <a:r>
              <a:rPr lang="en-GB" sz="2000" dirty="0"/>
              <a:t>Injections</a:t>
            </a:r>
          </a:p>
          <a:p>
            <a:pPr lvl="1"/>
            <a:r>
              <a:rPr lang="en-GB" sz="2000" dirty="0"/>
              <a:t>Advanced configuration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Key </a:t>
            </a:r>
            <a:r>
              <a:rPr lang="en-GB" sz="2400" dirty="0"/>
              <a:t>dependencies</a:t>
            </a:r>
          </a:p>
          <a:p>
            <a:pPr lvl="1"/>
            <a:r>
              <a:rPr lang="en-GB" sz="2000" dirty="0"/>
              <a:t>Spring Core</a:t>
            </a:r>
          </a:p>
          <a:p>
            <a:pPr lvl="1"/>
            <a:r>
              <a:rPr lang="en-GB" sz="2000" dirty="0"/>
              <a:t>Spring Beans</a:t>
            </a:r>
          </a:p>
          <a:p>
            <a:pPr lvl="1"/>
            <a:r>
              <a:rPr lang="en-GB" sz="2000" dirty="0"/>
              <a:t>Spring Context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3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b="1" dirty="0" smtClean="0">
                <a:latin typeface="Arial" pitchFamily="34" charset="0"/>
              </a:rPr>
              <a:t>Configuration - File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475874"/>
            <a:ext cx="11003136" cy="4796339"/>
          </a:xfrm>
        </p:spPr>
        <p:txBody>
          <a:bodyPr/>
          <a:lstStyle/>
          <a:p>
            <a:pPr marL="0" indent="0">
              <a:buNone/>
            </a:pPr>
            <a:r>
              <a:rPr lang="en-GB" kern="0" dirty="0" smtClean="0"/>
              <a:t>To </a:t>
            </a:r>
            <a:r>
              <a:rPr lang="en-GB" kern="0" dirty="0"/>
              <a:t>declare a </a:t>
            </a:r>
            <a:r>
              <a:rPr lang="en-GB" kern="0" dirty="0" smtClean="0"/>
              <a:t>Java Class spring configuration file we add the @Configuration annotation above the class:</a:t>
            </a:r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endParaRPr lang="en-GB" kern="0" dirty="0" smtClean="0"/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endParaRPr lang="en-GB" kern="0" dirty="0" smtClean="0"/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r>
              <a:rPr lang="en-GB" kern="0" dirty="0" smtClean="0"/>
              <a:t>We can add a component scanner to search for Spring Bean elsewhere in our application:</a:t>
            </a:r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endParaRPr lang="en-GB" kern="0" dirty="0" smtClean="0"/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endParaRPr lang="en-GB" kern="0" dirty="0" smtClean="0"/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endParaRPr lang="en-GB" kern="0" dirty="0" smtClean="0"/>
          </a:p>
          <a:p>
            <a:pPr marL="0" indent="0">
              <a:buNone/>
            </a:pPr>
            <a:r>
              <a:rPr lang="en-GB" kern="0" dirty="0" smtClean="0"/>
              <a:t>Note that Spring treats the configuration file as Spring Beans!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85474" y="2014863"/>
            <a:ext cx="802105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@Configuration</a:t>
            </a:r>
          </a:p>
          <a:p>
            <a:r>
              <a:rPr lang="en-GB" sz="2000" dirty="0" smtClean="0">
                <a:latin typeface="Consolas" pitchFamily="49" charset="0"/>
              </a:rPr>
              <a:t>public class </a:t>
            </a:r>
            <a:r>
              <a:rPr lang="en-GB" sz="2000" dirty="0" err="1" smtClean="0">
                <a:latin typeface="Consolas" pitchFamily="49" charset="0"/>
              </a:rPr>
              <a:t>Config</a:t>
            </a:r>
            <a:r>
              <a:rPr lang="en-GB" sz="2000" dirty="0" smtClean="0"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latin typeface="Consolas" pitchFamily="49" charset="0"/>
              </a:rPr>
              <a:t>	</a:t>
            </a:r>
          </a:p>
          <a:p>
            <a:r>
              <a:rPr lang="en-GB" sz="2000" dirty="0" smtClean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5474" y="4098548"/>
            <a:ext cx="802105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smtClean="0">
                <a:latin typeface="Consolas" pitchFamily="49" charset="0"/>
              </a:rPr>
              <a:t>@Configuration</a:t>
            </a:r>
          </a:p>
          <a:p>
            <a:r>
              <a:rPr lang="en-GB" sz="2000" dirty="0">
                <a:latin typeface="Consolas" pitchFamily="49" charset="0"/>
              </a:rPr>
              <a:t>@</a:t>
            </a:r>
            <a:r>
              <a:rPr lang="en-GB" sz="2000" dirty="0" err="1">
                <a:latin typeface="Consolas" pitchFamily="49" charset="0"/>
              </a:rPr>
              <a:t>ComponentScan</a:t>
            </a:r>
            <a:r>
              <a:rPr lang="en-GB" sz="2000" dirty="0">
                <a:latin typeface="Consolas" pitchFamily="49" charset="0"/>
              </a:rPr>
              <a:t>(</a:t>
            </a:r>
            <a:r>
              <a:rPr lang="en-GB" sz="2000" dirty="0" err="1">
                <a:latin typeface="Consolas" pitchFamily="49" charset="0"/>
              </a:rPr>
              <a:t>basePackages</a:t>
            </a:r>
            <a:r>
              <a:rPr lang="en-GB" sz="2000" dirty="0">
                <a:latin typeface="Consolas" pitchFamily="49" charset="0"/>
              </a:rPr>
              <a:t>={"</a:t>
            </a:r>
            <a:r>
              <a:rPr lang="en-GB" sz="2000" dirty="0" err="1" smtClean="0">
                <a:latin typeface="Consolas" pitchFamily="49" charset="0"/>
              </a:rPr>
              <a:t>com.fdmgroup.exampleapp</a:t>
            </a:r>
            <a:r>
              <a:rPr lang="en-GB" sz="2000" dirty="0" smtClean="0">
                <a:latin typeface="Consolas" pitchFamily="49" charset="0"/>
              </a:rPr>
              <a:t>}) </a:t>
            </a:r>
          </a:p>
          <a:p>
            <a:r>
              <a:rPr lang="en-GB" sz="2000" dirty="0" smtClean="0">
                <a:latin typeface="Consolas" pitchFamily="49" charset="0"/>
              </a:rPr>
              <a:t>public class </a:t>
            </a:r>
            <a:r>
              <a:rPr lang="en-GB" sz="2000" dirty="0" err="1" smtClean="0">
                <a:latin typeface="Consolas" pitchFamily="49" charset="0"/>
              </a:rPr>
              <a:t>Config</a:t>
            </a:r>
            <a:r>
              <a:rPr lang="en-GB" sz="2000" dirty="0" smtClean="0"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latin typeface="Consolas" pitchFamily="49" charset="0"/>
              </a:rPr>
              <a:t>	</a:t>
            </a:r>
          </a:p>
          <a:p>
            <a:r>
              <a:rPr lang="en-GB" sz="2000" dirty="0" smtClean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8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Beans and Dependencies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Ambiguities and Issues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ApplicationContext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Used to instantiate the core container and load up the context.xml</a:t>
            </a:r>
          </a:p>
          <a:p>
            <a:pPr marL="0" indent="0">
              <a:buNone/>
            </a:pPr>
            <a:r>
              <a:rPr lang="en-GB" sz="2400" dirty="0"/>
              <a:t>Several types</a:t>
            </a:r>
          </a:p>
          <a:p>
            <a:pPr lvl="1"/>
            <a:r>
              <a:rPr lang="en-GB" sz="2000" dirty="0" err="1" smtClean="0"/>
              <a:t>AnnotationConfigApplicationContext</a:t>
            </a:r>
            <a:r>
              <a:rPr lang="en-GB" sz="2000" dirty="0" smtClean="0"/>
              <a:t> </a:t>
            </a:r>
            <a:r>
              <a:rPr lang="en-GB" sz="2000" dirty="0"/>
              <a:t>(main one to use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AnnotationConfigWebApplicationContext</a:t>
            </a:r>
            <a:r>
              <a:rPr lang="en-GB" sz="2000" dirty="0" smtClean="0"/>
              <a:t> </a:t>
            </a:r>
            <a:r>
              <a:rPr lang="en-GB" sz="2000" dirty="0"/>
              <a:t>(main one to </a:t>
            </a:r>
            <a:r>
              <a:rPr lang="en-GB" sz="2000" dirty="0" smtClean="0"/>
              <a:t>use for web apps)</a:t>
            </a:r>
          </a:p>
          <a:p>
            <a:pPr lvl="1"/>
            <a:r>
              <a:rPr lang="en-GB" sz="2000" dirty="0" err="1" smtClean="0"/>
              <a:t>ClassPathXmlApplicationContext</a:t>
            </a:r>
            <a:r>
              <a:rPr lang="en-GB" sz="2000" dirty="0" smtClean="0"/>
              <a:t> </a:t>
            </a:r>
          </a:p>
          <a:p>
            <a:pPr lvl="1"/>
            <a:r>
              <a:rPr lang="en-GB" sz="2000" dirty="0" err="1" smtClean="0"/>
              <a:t>FileSystemXmlApplicationContext</a:t>
            </a:r>
            <a:endParaRPr lang="en-GB" sz="2000" dirty="0"/>
          </a:p>
          <a:p>
            <a:pPr lvl="1"/>
            <a:r>
              <a:rPr lang="en-GB" sz="2000" dirty="0" err="1"/>
              <a:t>XmlWebApplicationContext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9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ApplicationContext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Overall hierarchy</a:t>
            </a:r>
          </a:p>
          <a:p>
            <a:pPr marL="0" indent="0">
              <a:buNone/>
            </a:pPr>
            <a:r>
              <a:rPr lang="en-GB" dirty="0"/>
              <a:t>Everything is an Interface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878046" y="3257956"/>
            <a:ext cx="8450023" cy="2592288"/>
            <a:chOff x="272480" y="2627620"/>
            <a:chExt cx="9217024" cy="2961620"/>
          </a:xfrm>
        </p:grpSpPr>
        <p:sp>
          <p:nvSpPr>
            <p:cNvPr id="5" name="TextBox 4"/>
            <p:cNvSpPr txBox="1"/>
            <p:nvPr/>
          </p:nvSpPr>
          <p:spPr>
            <a:xfrm>
              <a:off x="2360712" y="2627620"/>
              <a:ext cx="1728192" cy="369332"/>
            </a:xfrm>
            <a:prstGeom prst="rect">
              <a:avLst/>
            </a:prstGeom>
            <a:noFill/>
            <a:ln w="19050">
              <a:solidFill>
                <a:srgbClr val="33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BeanFactory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480" y="3419708"/>
              <a:ext cx="2808312" cy="369332"/>
            </a:xfrm>
            <a:prstGeom prst="rect">
              <a:avLst/>
            </a:prstGeom>
            <a:noFill/>
            <a:ln w="19050">
              <a:solidFill>
                <a:srgbClr val="33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HierarchicalBeanFactory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24" y="3419708"/>
              <a:ext cx="2304256" cy="369332"/>
            </a:xfrm>
            <a:prstGeom prst="rect">
              <a:avLst/>
            </a:prstGeom>
            <a:noFill/>
            <a:ln w="19050">
              <a:solidFill>
                <a:srgbClr val="33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ListableBeanFactory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8704" y="5219908"/>
              <a:ext cx="2952328" cy="369332"/>
            </a:xfrm>
            <a:prstGeom prst="rect">
              <a:avLst/>
            </a:prstGeom>
            <a:noFill/>
            <a:ln w="19050">
              <a:solidFill>
                <a:srgbClr val="33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ApplicationEventPublisher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1152" y="5219908"/>
              <a:ext cx="1872208" cy="369332"/>
            </a:xfrm>
            <a:prstGeom prst="rect">
              <a:avLst/>
            </a:prstGeom>
            <a:noFill/>
            <a:ln w="19050">
              <a:solidFill>
                <a:srgbClr val="33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MessageSource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72880" y="4293096"/>
              <a:ext cx="2304256" cy="3693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33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err="1" smtClean="0"/>
                <a:t>ApplicationContext</a:t>
              </a:r>
              <a:endParaRPr lang="en-GB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09184" y="3419708"/>
              <a:ext cx="2880320" cy="369332"/>
            </a:xfrm>
            <a:prstGeom prst="rect">
              <a:avLst/>
            </a:prstGeom>
            <a:noFill/>
            <a:ln w="19050">
              <a:solidFill>
                <a:srgbClr val="33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ResourcePatternResolver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77608" y="2627620"/>
              <a:ext cx="1944216" cy="369332"/>
            </a:xfrm>
            <a:prstGeom prst="rect">
              <a:avLst/>
            </a:prstGeom>
            <a:noFill/>
            <a:ln w="19050">
              <a:solidFill>
                <a:srgbClr val="33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ResourceLoader</a:t>
              </a:r>
              <a:endParaRPr lang="en-GB" dirty="0"/>
            </a:p>
          </p:txBody>
        </p:sp>
        <p:cxnSp>
          <p:nvCxnSpPr>
            <p:cNvPr id="13" name="Elbow Connector 12"/>
            <p:cNvCxnSpPr>
              <a:stCxn id="10" idx="0"/>
              <a:endCxn id="7" idx="2"/>
            </p:cNvCxnSpPr>
            <p:nvPr/>
          </p:nvCxnSpPr>
          <p:spPr bwMode="auto">
            <a:xfrm rot="16200000" flipV="1">
              <a:off x="4520952" y="3789040"/>
              <a:ext cx="504056" cy="50405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4" name="Elbow Connector 13"/>
            <p:cNvCxnSpPr>
              <a:stCxn id="7" idx="0"/>
              <a:endCxn id="5" idx="2"/>
            </p:cNvCxnSpPr>
            <p:nvPr/>
          </p:nvCxnSpPr>
          <p:spPr bwMode="auto">
            <a:xfrm rot="16200000" flipV="1">
              <a:off x="3661502" y="2560258"/>
              <a:ext cx="422756" cy="129614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" name="Elbow Connector 14"/>
            <p:cNvCxnSpPr>
              <a:stCxn id="6" idx="0"/>
              <a:endCxn id="5" idx="2"/>
            </p:cNvCxnSpPr>
            <p:nvPr/>
          </p:nvCxnSpPr>
          <p:spPr bwMode="auto">
            <a:xfrm rot="5400000" flipH="1" flipV="1">
              <a:off x="2239344" y="2434244"/>
              <a:ext cx="422756" cy="15481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6" name="Shape 21"/>
            <p:cNvCxnSpPr>
              <a:stCxn id="10" idx="1"/>
              <a:endCxn id="6" idx="2"/>
            </p:cNvCxnSpPr>
            <p:nvPr/>
          </p:nvCxnSpPr>
          <p:spPr bwMode="auto">
            <a:xfrm rot="10800000">
              <a:off x="1676636" y="3789040"/>
              <a:ext cx="2196244" cy="688722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Elbow Connector 16"/>
            <p:cNvCxnSpPr>
              <a:stCxn id="10" idx="2"/>
              <a:endCxn id="8" idx="0"/>
            </p:cNvCxnSpPr>
            <p:nvPr/>
          </p:nvCxnSpPr>
          <p:spPr bwMode="auto">
            <a:xfrm rot="5400000">
              <a:off x="4116198" y="4311098"/>
              <a:ext cx="557480" cy="12601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8" name="Elbow Connector 17"/>
            <p:cNvCxnSpPr>
              <a:stCxn id="10" idx="2"/>
              <a:endCxn id="9" idx="0"/>
            </p:cNvCxnSpPr>
            <p:nvPr/>
          </p:nvCxnSpPr>
          <p:spPr bwMode="auto">
            <a:xfrm rot="16200000" flipH="1">
              <a:off x="5862392" y="3825044"/>
              <a:ext cx="557480" cy="223224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9" name="Shape 27"/>
            <p:cNvCxnSpPr>
              <a:stCxn id="10" idx="3"/>
              <a:endCxn id="11" idx="2"/>
            </p:cNvCxnSpPr>
            <p:nvPr/>
          </p:nvCxnSpPr>
          <p:spPr bwMode="auto">
            <a:xfrm flipV="1">
              <a:off x="6177136" y="3789040"/>
              <a:ext cx="1872208" cy="688722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0" name="Elbow Connector 29"/>
            <p:cNvCxnSpPr>
              <a:stCxn id="11" idx="0"/>
              <a:endCxn id="12" idx="2"/>
            </p:cNvCxnSpPr>
            <p:nvPr/>
          </p:nvCxnSpPr>
          <p:spPr bwMode="auto">
            <a:xfrm flipV="1">
              <a:off x="8049344" y="2996952"/>
              <a:ext cx="372" cy="42275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1" name="Rounded Rectangle 20"/>
            <p:cNvSpPr/>
            <p:nvPr/>
          </p:nvSpPr>
          <p:spPr bwMode="auto">
            <a:xfrm>
              <a:off x="3656856" y="4149080"/>
              <a:ext cx="2736304" cy="648072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3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J3 - Spring Framework</Module></documentManagement></p:properties>
</file>

<file path=customXml/item3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1B990D4E-216B-4223-82E4-A152CD1EE9F2}"/>
</file>

<file path=customXml/itemProps2.xml><?xml version="1.0" encoding="utf-8"?>
<ds:datastoreItem xmlns:ds="http://schemas.openxmlformats.org/officeDocument/2006/customXml" ds:itemID="{67DE1E78-43C8-491B-A155-1CEE6C63C108}"/>
</file>

<file path=customXml/itemProps3.xml><?xml version="1.0" encoding="utf-8"?>
<ds:datastoreItem xmlns:ds="http://schemas.openxmlformats.org/officeDocument/2006/customXml" ds:itemID="{BB9E1CB3-065C-4F56-98D4-6B7882144FC9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8999</TotalTime>
  <Words>1317</Words>
  <Application>Microsoft Office PowerPoint</Application>
  <PresentationFormat>Widescreen</PresentationFormat>
  <Paragraphs>308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ＭＳ Ｐゴシック</vt:lpstr>
      <vt:lpstr>Arial</vt:lpstr>
      <vt:lpstr>Arial Black</vt:lpstr>
      <vt:lpstr>Calibri</vt:lpstr>
      <vt:lpstr>Consolas</vt:lpstr>
      <vt:lpstr>新細明體</vt:lpstr>
      <vt:lpstr>Wingdings</vt:lpstr>
      <vt:lpstr>ヒラギノ角ゴ Pro W3</vt:lpstr>
      <vt:lpstr>FDM PowerPoint Theme Template</vt:lpstr>
      <vt:lpstr>Java</vt:lpstr>
      <vt:lpstr>PowerPoint Presentation</vt:lpstr>
      <vt:lpstr>PowerPoint Presentation</vt:lpstr>
      <vt:lpstr>Enabling Spring</vt:lpstr>
      <vt:lpstr>Configuration</vt:lpstr>
      <vt:lpstr>Configuration - File</vt:lpstr>
      <vt:lpstr>PowerPoint Presentation</vt:lpstr>
      <vt:lpstr>ApplicationContext</vt:lpstr>
      <vt:lpstr>ApplicationContext</vt:lpstr>
      <vt:lpstr>ApplicationContext</vt:lpstr>
      <vt:lpstr>PowerPoint Presentation</vt:lpstr>
      <vt:lpstr>Creating Beans</vt:lpstr>
      <vt:lpstr>Beans via Configuration File</vt:lpstr>
      <vt:lpstr>Components</vt:lpstr>
      <vt:lpstr>Service</vt:lpstr>
      <vt:lpstr>Repository</vt:lpstr>
      <vt:lpstr>Beans and Dependencies</vt:lpstr>
      <vt:lpstr>Beans and Dependencies</vt:lpstr>
      <vt:lpstr>Beans and Dependencies</vt:lpstr>
      <vt:lpstr>Beans and Dependencies</vt:lpstr>
      <vt:lpstr>PowerPoint Presentation</vt:lpstr>
      <vt:lpstr>Ambiguities and Issues</vt:lpstr>
      <vt:lpstr>Ambiguities and Issues</vt:lpstr>
      <vt:lpstr>Ambiguities and Issues</vt:lpstr>
      <vt:lpstr>PowerPoint Presentation</vt:lpstr>
      <vt:lpstr>Example</vt:lpstr>
      <vt:lpstr>Example</vt:lpstr>
      <vt:lpstr>Module review</vt:lpstr>
      <vt:lpstr>PowerPoint Presentation</vt:lpstr>
      <vt:lpstr>Review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06-Java-Enterprise-Spring-Implementation-Core</dc:title>
  <dc:creator>Craig Dolan</dc:creator>
  <cp:keywords>Java</cp:keywords>
  <cp:lastModifiedBy>Craig Dolan</cp:lastModifiedBy>
  <cp:revision>90</cp:revision>
  <dcterms:created xsi:type="dcterms:W3CDTF">2018-10-30T11:41:52Z</dcterms:created>
  <dcterms:modified xsi:type="dcterms:W3CDTF">2019-12-05T10:04:53Z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