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4"/>
  </p:sldMasterIdLst>
  <p:notesMasterIdLst>
    <p:notesMasterId r:id="rId34"/>
  </p:notesMasterIdLst>
  <p:sldIdLst>
    <p:sldId id="263" r:id="rId5"/>
    <p:sldId id="258" r:id="rId6"/>
    <p:sldId id="280" r:id="rId7"/>
    <p:sldId id="477" r:id="rId8"/>
    <p:sldId id="478" r:id="rId9"/>
    <p:sldId id="472" r:id="rId10"/>
    <p:sldId id="479" r:id="rId11"/>
    <p:sldId id="473" r:id="rId12"/>
    <p:sldId id="480" r:id="rId13"/>
    <p:sldId id="481" r:id="rId14"/>
    <p:sldId id="482" r:id="rId15"/>
    <p:sldId id="474" r:id="rId16"/>
    <p:sldId id="483" r:id="rId17"/>
    <p:sldId id="484" r:id="rId18"/>
    <p:sldId id="485" r:id="rId19"/>
    <p:sldId id="486" r:id="rId20"/>
    <p:sldId id="487" r:id="rId21"/>
    <p:sldId id="476" r:id="rId22"/>
    <p:sldId id="488" r:id="rId23"/>
    <p:sldId id="489" r:id="rId24"/>
    <p:sldId id="490" r:id="rId25"/>
    <p:sldId id="491" r:id="rId26"/>
    <p:sldId id="492" r:id="rId27"/>
    <p:sldId id="493" r:id="rId28"/>
    <p:sldId id="494" r:id="rId29"/>
    <p:sldId id="495" r:id="rId30"/>
    <p:sldId id="350" r:id="rId31"/>
    <p:sldId id="348" r:id="rId32"/>
    <p:sldId id="34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otty Boutin" initials="SB" lastIdx="16" clrIdx="0"/>
  <p:cmAuthor id="2" name="Billy McCarthy" initials="BM" lastIdx="1" clrIdx="1"/>
  <p:cmAuthor id="3" name="Craig Dolan" initials="CD" lastIdx="9" clrIdx="2"/>
  <p:cmAuthor id="4" name="Cullen Grover" initials="CG" lastIdx="8" clrIdx="3">
    <p:extLst>
      <p:ext uri="{19B8F6BF-5375-455C-9EA6-DF929625EA0E}">
        <p15:presenceInfo xmlns:p15="http://schemas.microsoft.com/office/powerpoint/2012/main" userId="S::cullen.grover@fdmgroup.com::db501506-136d-412a-a424-6f71bc61cf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009FE3"/>
    <a:srgbClr val="FF15B1"/>
    <a:srgbClr val="E8E8E8"/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016" autoAdjust="0"/>
  </p:normalViewPr>
  <p:slideViewPr>
    <p:cSldViewPr snapToGrid="0">
      <p:cViewPr varScale="1">
        <p:scale>
          <a:sx n="49" d="100"/>
          <a:sy n="49" d="100"/>
        </p:scale>
        <p:origin x="72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y Boutin" userId="S::scotty.boutin@fdmgroup.com::96bd3e8f-2d0f-431c-bc74-a70937882631" providerId="AD" clId="Web-{3195DC6F-88D7-2034-2B9C-5B1861DAE45E}"/>
    <pc:docChg chg="">
      <pc:chgData name="Scotty Boutin" userId="S::scotty.boutin@fdmgroup.com::96bd3e8f-2d0f-431c-bc74-a70937882631" providerId="AD" clId="Web-{3195DC6F-88D7-2034-2B9C-5B1861DAE45E}" dt="2019-07-12T14:48:07.201" v="5"/>
      <pc:docMkLst>
        <pc:docMk/>
      </pc:docMkLst>
      <pc:sldChg chg="addCm">
        <pc:chgData name="Scotty Boutin" userId="S::scotty.boutin@fdmgroup.com::96bd3e8f-2d0f-431c-bc74-a70937882631" providerId="AD" clId="Web-{3195DC6F-88D7-2034-2B9C-5B1861DAE45E}" dt="2019-07-12T14:48:07.201" v="5"/>
        <pc:sldMkLst>
          <pc:docMk/>
          <pc:sldMk cId="1008071460" sldId="269"/>
        </pc:sldMkLst>
      </pc:sldChg>
      <pc:sldChg chg="addCm">
        <pc:chgData name="Scotty Boutin" userId="S::scotty.boutin@fdmgroup.com::96bd3e8f-2d0f-431c-bc74-a70937882631" providerId="AD" clId="Web-{3195DC6F-88D7-2034-2B9C-5B1861DAE45E}" dt="2019-07-12T14:42:57.766" v="1"/>
        <pc:sldMkLst>
          <pc:docMk/>
          <pc:sldMk cId="3745782258" sldId="310"/>
        </pc:sldMkLst>
      </pc:sldChg>
      <pc:sldChg chg="addCm modCm">
        <pc:chgData name="Scotty Boutin" userId="S::scotty.boutin@fdmgroup.com::96bd3e8f-2d0f-431c-bc74-a70937882631" providerId="AD" clId="Web-{3195DC6F-88D7-2034-2B9C-5B1861DAE45E}" dt="2019-07-12T14:46:12.405" v="4"/>
        <pc:sldMkLst>
          <pc:docMk/>
          <pc:sldMk cId="1437946909" sldId="312"/>
        </pc:sldMkLst>
      </pc:sldChg>
    </pc:docChg>
  </pc:docChgLst>
  <pc:docChgLst>
    <pc:chgData name="Cullen Grover" userId="S::cullen.grover@fdmgroup.com::db501506-136d-412a-a424-6f71bc61cfba" providerId="AD" clId="Web-{4796A6F0-E298-45D2-8A20-61266EC174C5}"/>
    <pc:docChg chg="">
      <pc:chgData name="Cullen Grover" userId="S::cullen.grover@fdmgroup.com::db501506-136d-412a-a424-6f71bc61cfba" providerId="AD" clId="Web-{4796A6F0-E298-45D2-8A20-61266EC174C5}" dt="2019-08-06T14:55:08.656" v="5"/>
      <pc:docMkLst>
        <pc:docMk/>
      </pc:docMkLst>
      <pc:sldChg chg="addCm">
        <pc:chgData name="Cullen Grover" userId="S::cullen.grover@fdmgroup.com::db501506-136d-412a-a424-6f71bc61cfba" providerId="AD" clId="Web-{4796A6F0-E298-45D2-8A20-61266EC174C5}" dt="2019-08-06T14:32:00.155" v="0"/>
        <pc:sldMkLst>
          <pc:docMk/>
          <pc:sldMk cId="2595467257" sldId="258"/>
        </pc:sldMkLst>
      </pc:sldChg>
      <pc:sldChg chg="addCm">
        <pc:chgData name="Cullen Grover" userId="S::cullen.grover@fdmgroup.com::db501506-136d-412a-a424-6f71bc61cfba" providerId="AD" clId="Web-{4796A6F0-E298-45D2-8A20-61266EC174C5}" dt="2019-08-06T14:55:08.656" v="5"/>
        <pc:sldMkLst>
          <pc:docMk/>
          <pc:sldMk cId="1003820607" sldId="303"/>
        </pc:sldMkLst>
      </pc:sldChg>
      <pc:sldChg chg="addCm modCm">
        <pc:chgData name="Cullen Grover" userId="S::cullen.grover@fdmgroup.com::db501506-136d-412a-a424-6f71bc61cfba" providerId="AD" clId="Web-{4796A6F0-E298-45D2-8A20-61266EC174C5}" dt="2019-08-06T14:37:10.358" v="2"/>
        <pc:sldMkLst>
          <pc:docMk/>
          <pc:sldMk cId="4062239638" sldId="320"/>
        </pc:sldMkLst>
      </pc:sldChg>
    </pc:docChg>
  </pc:docChgLst>
  <pc:docChgLst>
    <pc:chgData name="Scotty Boutin" userId="S::scotty.boutin@fdmgroup.com::96bd3e8f-2d0f-431c-bc74-a70937882631" providerId="AD" clId="Web-{5060A692-3A15-E64A-D896-077E936ADEDC}"/>
    <pc:docChg chg="modSld">
      <pc:chgData name="Scotty Boutin" userId="S::scotty.boutin@fdmgroup.com::96bd3e8f-2d0f-431c-bc74-a70937882631" providerId="AD" clId="Web-{5060A692-3A15-E64A-D896-077E936ADEDC}" dt="2019-08-06T14:28:33.383" v="8"/>
      <pc:docMkLst>
        <pc:docMk/>
      </pc:docMkLst>
      <pc:sldChg chg="addCm">
        <pc:chgData name="Scotty Boutin" userId="S::scotty.boutin@fdmgroup.com::96bd3e8f-2d0f-431c-bc74-a70937882631" providerId="AD" clId="Web-{5060A692-3A15-E64A-D896-077E936ADEDC}" dt="2019-08-06T14:28:33.383" v="8"/>
        <pc:sldMkLst>
          <pc:docMk/>
          <pc:sldMk cId="2595467257" sldId="258"/>
        </pc:sldMkLst>
      </pc:sldChg>
      <pc:sldChg chg="addCm">
        <pc:chgData name="Scotty Boutin" userId="S::scotty.boutin@fdmgroup.com::96bd3e8f-2d0f-431c-bc74-a70937882631" providerId="AD" clId="Web-{5060A692-3A15-E64A-D896-077E936ADEDC}" dt="2019-08-06T14:24:38.710" v="0"/>
        <pc:sldMkLst>
          <pc:docMk/>
          <pc:sldMk cId="4253225649" sldId="316"/>
        </pc:sldMkLst>
      </pc:sldChg>
      <pc:sldChg chg="addCm">
        <pc:chgData name="Scotty Boutin" userId="S::scotty.boutin@fdmgroup.com::96bd3e8f-2d0f-431c-bc74-a70937882631" providerId="AD" clId="Web-{5060A692-3A15-E64A-D896-077E936ADEDC}" dt="2019-08-06T14:27:00.882" v="7"/>
        <pc:sldMkLst>
          <pc:docMk/>
          <pc:sldMk cId="4062239638" sldId="320"/>
        </pc:sldMkLst>
      </pc:sldChg>
      <pc:sldChg chg="modSp">
        <pc:chgData name="Scotty Boutin" userId="S::scotty.boutin@fdmgroup.com::96bd3e8f-2d0f-431c-bc74-a70937882631" providerId="AD" clId="Web-{5060A692-3A15-E64A-D896-077E936ADEDC}" dt="2019-08-06T14:26:34.820" v="5" actId="20577"/>
        <pc:sldMkLst>
          <pc:docMk/>
          <pc:sldMk cId="14481846" sldId="321"/>
        </pc:sldMkLst>
        <pc:spChg chg="mod">
          <ac:chgData name="Scotty Boutin" userId="S::scotty.boutin@fdmgroup.com::96bd3e8f-2d0f-431c-bc74-a70937882631" providerId="AD" clId="Web-{5060A692-3A15-E64A-D896-077E936ADEDC}" dt="2019-08-06T14:26:21.226" v="1" actId="1076"/>
          <ac:spMkLst>
            <pc:docMk/>
            <pc:sldMk cId="14481846" sldId="321"/>
            <ac:spMk id="4" creationId="{00000000-0000-0000-0000-000000000000}"/>
          </ac:spMkLst>
        </pc:spChg>
        <pc:spChg chg="mod">
          <ac:chgData name="Scotty Boutin" userId="S::scotty.boutin@fdmgroup.com::96bd3e8f-2d0f-431c-bc74-a70937882631" providerId="AD" clId="Web-{5060A692-3A15-E64A-D896-077E936ADEDC}" dt="2019-08-06T14:26:26.195" v="2" actId="1076"/>
          <ac:spMkLst>
            <pc:docMk/>
            <pc:sldMk cId="14481846" sldId="321"/>
            <ac:spMk id="6" creationId="{00000000-0000-0000-0000-000000000000}"/>
          </ac:spMkLst>
        </pc:spChg>
        <pc:spChg chg="mod">
          <ac:chgData name="Scotty Boutin" userId="S::scotty.boutin@fdmgroup.com::96bd3e8f-2d0f-431c-bc74-a70937882631" providerId="AD" clId="Web-{5060A692-3A15-E64A-D896-077E936ADEDC}" dt="2019-08-06T14:26:34.820" v="5" actId="20577"/>
          <ac:spMkLst>
            <pc:docMk/>
            <pc:sldMk cId="14481846" sldId="321"/>
            <ac:spMk id="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FD61D-B51A-4146-A61C-5D1D31D73CFD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AF7F7-481D-4FBB-872B-CAD62DA8C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21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beat.net/life-cycle-management-of-a-spring-bea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743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Info</a:t>
            </a:r>
            <a:r>
              <a:rPr lang="en-GB" baseline="0" dirty="0" smtClean="0"/>
              <a:t> on the five main stages of the bean lifecycle are below. For more information on each, with code examples, visit: </a:t>
            </a:r>
            <a:r>
              <a:rPr lang="en-GB" dirty="0" smtClean="0">
                <a:hlinkClick r:id="rId3"/>
              </a:rPr>
              <a:t>http://www.javabeat.net/life-cycle-management-of-a-spring-bean/</a:t>
            </a:r>
            <a:endParaRPr lang="en-GB" dirty="0" smtClean="0"/>
          </a:p>
          <a:p>
            <a:pPr marL="228600" indent="-228600">
              <a:buAutoNum type="arabicPeriod"/>
            </a:pPr>
            <a:endParaRPr lang="en-GB" b="1" dirty="0" smtClean="0"/>
          </a:p>
          <a:p>
            <a:pPr marL="228600" indent="-228600">
              <a:buAutoNum type="arabicPeriod"/>
            </a:pPr>
            <a:r>
              <a:rPr lang="en-GB" b="1" dirty="0" smtClean="0"/>
              <a:t>Creation</a:t>
            </a:r>
          </a:p>
          <a:p>
            <a:pPr marL="0" indent="0">
              <a:buNone/>
            </a:pPr>
            <a:r>
              <a:rPr lang="en-GB" baseline="0" dirty="0" smtClean="0"/>
              <a:t> - The container will look for the configuration metadata of the given bean.</a:t>
            </a:r>
          </a:p>
          <a:p>
            <a:pPr marL="0" indent="0">
              <a:buNone/>
            </a:pPr>
            <a:r>
              <a:rPr lang="en-GB" baseline="0" dirty="0" smtClean="0"/>
              <a:t> - Once found, the container will create an instance of the object (using Reflection).</a:t>
            </a:r>
          </a:p>
          <a:p>
            <a:pPr marL="0" indent="0">
              <a:buNone/>
            </a:pPr>
            <a:endParaRPr lang="en-GB" baseline="0" dirty="0" smtClean="0"/>
          </a:p>
          <a:p>
            <a:pPr marL="0" indent="0">
              <a:buNone/>
            </a:pPr>
            <a:r>
              <a:rPr lang="en-GB" b="1" baseline="0" dirty="0" smtClean="0"/>
              <a:t>2. Injection</a:t>
            </a:r>
          </a:p>
          <a:p>
            <a:pPr marL="0" indent="0">
              <a:buNone/>
            </a:pPr>
            <a:r>
              <a:rPr lang="en-GB" baseline="0" dirty="0" smtClean="0"/>
              <a:t> - After creation, it’s dependencies will be injected into the bean. If these dependencies are other beans, they are created first.</a:t>
            </a:r>
          </a:p>
          <a:p>
            <a:pPr marL="0" indent="0">
              <a:buNone/>
            </a:pPr>
            <a:endParaRPr lang="en-GB" baseline="0" dirty="0" smtClean="0"/>
          </a:p>
          <a:p>
            <a:pPr marL="0" indent="0">
              <a:buNone/>
            </a:pPr>
            <a:r>
              <a:rPr lang="en-GB" b="1" baseline="0" dirty="0" smtClean="0"/>
              <a:t>3. Validation and 4. Registration</a:t>
            </a:r>
          </a:p>
          <a:p>
            <a:pPr marL="0" indent="0">
              <a:buNone/>
            </a:pPr>
            <a:r>
              <a:rPr lang="en-GB" baseline="0" dirty="0" smtClean="0"/>
              <a:t> - It is possible for your classes to implement certain interfaces which usually have one or two methods to implement. If these interfaces are implemented, these methods are </a:t>
            </a:r>
          </a:p>
          <a:p>
            <a:pPr marL="0" indent="0">
              <a:buNone/>
            </a:pPr>
            <a:r>
              <a:rPr lang="en-GB" baseline="0" dirty="0" smtClean="0"/>
              <a:t>   invoked at this stage of the lifecycle, in this order:</a:t>
            </a:r>
          </a:p>
          <a:p>
            <a:pPr marL="0" indent="0">
              <a:buNone/>
            </a:pPr>
            <a:r>
              <a:rPr lang="en-GB" baseline="0" dirty="0" smtClean="0"/>
              <a:t>       - </a:t>
            </a:r>
            <a:r>
              <a:rPr lang="en-GB" baseline="0" dirty="0" err="1" smtClean="0"/>
              <a:t>BeanNameAware</a:t>
            </a:r>
            <a:r>
              <a:rPr lang="en-GB" baseline="0" dirty="0" smtClean="0"/>
              <a:t> (if you want the instance to have a property set: the property being a name of the bean)</a:t>
            </a:r>
          </a:p>
          <a:p>
            <a:pPr marL="0" indent="0">
              <a:buNone/>
            </a:pPr>
            <a:r>
              <a:rPr lang="en-GB" baseline="0" dirty="0" smtClean="0"/>
              <a:t>       - </a:t>
            </a:r>
            <a:r>
              <a:rPr lang="en-GB" baseline="0" dirty="0" err="1" smtClean="0"/>
              <a:t>BeanClassLoaderAware</a:t>
            </a:r>
            <a:r>
              <a:rPr lang="en-GB" baseline="0" dirty="0" smtClean="0"/>
              <a:t> (if you want the instance to have a </a:t>
            </a:r>
            <a:r>
              <a:rPr lang="en-GB" baseline="0" dirty="0" err="1" smtClean="0"/>
              <a:t>ClassLoader</a:t>
            </a:r>
            <a:r>
              <a:rPr lang="en-GB" baseline="0" dirty="0" smtClean="0"/>
              <a:t> set as a property – the </a:t>
            </a:r>
            <a:r>
              <a:rPr lang="en-GB" baseline="0" dirty="0" err="1" smtClean="0"/>
              <a:t>ClassLoader</a:t>
            </a:r>
            <a:r>
              <a:rPr lang="en-GB" baseline="0" dirty="0" smtClean="0"/>
              <a:t> which loaded it)</a:t>
            </a:r>
          </a:p>
          <a:p>
            <a:pPr marL="0" indent="0">
              <a:buNone/>
            </a:pPr>
            <a:r>
              <a:rPr lang="en-GB" baseline="0" dirty="0" smtClean="0"/>
              <a:t>       - </a:t>
            </a:r>
            <a:r>
              <a:rPr lang="en-GB" baseline="0" dirty="0" err="1" smtClean="0"/>
              <a:t>BeanFactoryAware</a:t>
            </a:r>
            <a:r>
              <a:rPr lang="en-GB" baseline="0" dirty="0" smtClean="0"/>
              <a:t> (if you want the instance to have a </a:t>
            </a:r>
            <a:r>
              <a:rPr lang="en-GB" baseline="0" dirty="0" err="1" smtClean="0"/>
              <a:t>BeanFactory</a:t>
            </a:r>
            <a:r>
              <a:rPr lang="en-GB" baseline="0" dirty="0" smtClean="0"/>
              <a:t> set as a property – the </a:t>
            </a:r>
            <a:r>
              <a:rPr lang="en-GB" baseline="0" dirty="0" err="1" smtClean="0"/>
              <a:t>BeanFactory</a:t>
            </a:r>
            <a:r>
              <a:rPr lang="en-GB" baseline="0" dirty="0" smtClean="0"/>
              <a:t> which created it).</a:t>
            </a:r>
          </a:p>
          <a:p>
            <a:pPr marL="0" indent="0">
              <a:buNone/>
            </a:pPr>
            <a:r>
              <a:rPr lang="en-GB" baseline="0" dirty="0" smtClean="0"/>
              <a:t>       - </a:t>
            </a:r>
            <a:r>
              <a:rPr lang="en-GB" baseline="0" dirty="0" err="1" smtClean="0"/>
              <a:t>ApplicationContextAware</a:t>
            </a:r>
            <a:r>
              <a:rPr lang="en-GB" baseline="0" dirty="0" smtClean="0"/>
              <a:t> (if you want the instance to have an </a:t>
            </a:r>
            <a:r>
              <a:rPr lang="en-GB" baseline="0" dirty="0" err="1" smtClean="0"/>
              <a:t>ApplicationContext</a:t>
            </a:r>
            <a:r>
              <a:rPr lang="en-GB" baseline="0" dirty="0" smtClean="0"/>
              <a:t> set as a property – the </a:t>
            </a:r>
            <a:r>
              <a:rPr lang="en-GB" baseline="0" dirty="0" err="1" smtClean="0"/>
              <a:t>ApplicationContext</a:t>
            </a:r>
            <a:r>
              <a:rPr lang="en-GB" baseline="0" dirty="0" smtClean="0"/>
              <a:t> which created it).</a:t>
            </a:r>
          </a:p>
          <a:p>
            <a:pPr marL="0" indent="0">
              <a:buNone/>
            </a:pPr>
            <a:r>
              <a:rPr lang="en-GB" baseline="0" dirty="0" smtClean="0"/>
              <a:t>       - </a:t>
            </a:r>
            <a:r>
              <a:rPr lang="en-GB" baseline="0" dirty="0" err="1" smtClean="0"/>
              <a:t>BeanPostProcessor</a:t>
            </a:r>
            <a:r>
              <a:rPr lang="en-GB" baseline="0" dirty="0" smtClean="0"/>
              <a:t>. Contains two methods: </a:t>
            </a:r>
            <a:r>
              <a:rPr lang="en-GB" baseline="0" dirty="0" err="1" smtClean="0"/>
              <a:t>postProcessBeforeInitialization</a:t>
            </a:r>
            <a:r>
              <a:rPr lang="en-GB" baseline="0" dirty="0" smtClean="0"/>
              <a:t>() is invoked now, before the properties are set. The other is </a:t>
            </a:r>
            <a:r>
              <a:rPr lang="en-GB" baseline="0" dirty="0" err="1" smtClean="0"/>
              <a:t>postProcessAfterInitialization</a:t>
            </a:r>
            <a:r>
              <a:rPr lang="en-GB" baseline="0" dirty="0" smtClean="0"/>
              <a:t>()</a:t>
            </a:r>
          </a:p>
          <a:p>
            <a:pPr marL="0" indent="0">
              <a:buNone/>
            </a:pPr>
            <a:r>
              <a:rPr lang="en-GB" baseline="0" dirty="0" smtClean="0"/>
              <a:t>       - </a:t>
            </a:r>
            <a:r>
              <a:rPr lang="en-GB" baseline="0" dirty="0" err="1" smtClean="0"/>
              <a:t>Init</a:t>
            </a:r>
            <a:r>
              <a:rPr lang="en-GB" baseline="0" dirty="0" smtClean="0"/>
              <a:t>-method (Not an interface): It is possible to set one of the bean’s methods as an </a:t>
            </a:r>
            <a:r>
              <a:rPr lang="en-GB" baseline="0" dirty="0" err="1" smtClean="0"/>
              <a:t>init</a:t>
            </a:r>
            <a:r>
              <a:rPr lang="en-GB" baseline="0" dirty="0" smtClean="0"/>
              <a:t>-method. If done, this method will be invoked now.</a:t>
            </a:r>
          </a:p>
          <a:p>
            <a:pPr marL="0" indent="0">
              <a:buNone/>
            </a:pPr>
            <a:r>
              <a:rPr lang="en-GB" baseline="0" dirty="0" smtClean="0"/>
              <a:t>       - The other method in </a:t>
            </a:r>
            <a:r>
              <a:rPr lang="en-GB" baseline="0" dirty="0" err="1" smtClean="0"/>
              <a:t>BeanPostProcessor</a:t>
            </a:r>
            <a:r>
              <a:rPr lang="en-GB" baseline="0" dirty="0" smtClean="0"/>
              <a:t> is invoked: </a:t>
            </a:r>
            <a:r>
              <a:rPr lang="en-GB" baseline="0" dirty="0" err="1" smtClean="0"/>
              <a:t>postProcessAfterInitialization</a:t>
            </a:r>
            <a:r>
              <a:rPr lang="en-GB" baseline="0" dirty="0" smtClean="0"/>
              <a:t>() which is done after the properties are set.</a:t>
            </a:r>
          </a:p>
          <a:p>
            <a:pPr marL="0" indent="0">
              <a:buNone/>
            </a:pPr>
            <a:endParaRPr lang="en-GB" baseline="0" dirty="0" smtClean="0"/>
          </a:p>
          <a:p>
            <a:pPr marL="0" indent="0">
              <a:buNone/>
            </a:pPr>
            <a:r>
              <a:rPr lang="en-GB" b="1" baseline="0" dirty="0" smtClean="0"/>
              <a:t>5. Destruction</a:t>
            </a:r>
          </a:p>
          <a:p>
            <a:pPr marL="0" indent="0">
              <a:buNone/>
            </a:pPr>
            <a:r>
              <a:rPr lang="en-GB" baseline="0" dirty="0" smtClean="0"/>
              <a:t>    - If the </a:t>
            </a:r>
            <a:r>
              <a:rPr lang="en-GB" baseline="0" dirty="0" err="1" smtClean="0"/>
              <a:t>DisposableBean</a:t>
            </a:r>
            <a:r>
              <a:rPr lang="en-GB" baseline="0" dirty="0" smtClean="0"/>
              <a:t> interface is implemented, the method destroy() is invoked at this stage (may be useful for closing Connection objects).</a:t>
            </a:r>
          </a:p>
          <a:p>
            <a:pPr marL="0" indent="0">
              <a:buNone/>
            </a:pPr>
            <a:r>
              <a:rPr lang="en-GB" baseline="0" dirty="0" smtClean="0"/>
              <a:t>    - It is possible to set one of the bean’s methods as a destroy-method. If done, this method will be invoked now.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993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531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684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082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323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279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672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143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580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465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322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447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552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752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2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06DE940F-761C-4905-A81B-C51850827CF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9901" y="5328371"/>
            <a:ext cx="5221288" cy="943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82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D222E9D0-7316-48EE-A819-766D60B44C4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6900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603ECA0-2580-47CE-AE2F-B495EF47F7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6900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065BBE-251C-48BF-9BFB-DA3EE6EDB83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28025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DDCB70-1977-4945-863F-2AD7EA8F69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28024" y="2286986"/>
            <a:ext cx="3275011" cy="183529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FB627FE-E548-46EB-A472-24A3A108D7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8896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291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819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36EB76BC-1441-48D5-A2CC-2EA2CD2AA3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80281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B6E5C1B3-F70B-4891-922A-62E3AB65A7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98405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3428F215-34F6-45EF-89E3-1464729354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89722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254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  <p15:guide id="2" pos="184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85649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36A035-5E1D-4FEB-AD42-8C738760F4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8963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B76B09E-041D-4615-AFC8-FD5EFC779E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88964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E52C249-A5C2-4E04-8BE0-1060DD0DA93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491266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A784DFF9-9AF5-4A2A-B098-26838208ADB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491267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C3325528-45FC-4C82-A0CC-37BAEF7BFCA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93848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C597C1D-5167-4669-949D-CA5A8450FB4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93849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216A13C-6734-459B-8AB5-0340E0067E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85638" y="2301875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313676A-9E66-43F9-9150-888B1068C8A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85639" y="3851634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6555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18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0176E233-E1D7-49C1-8E09-23CDD44A75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16222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41C7C2A-4A4B-422C-BB2A-4C9FAC3A550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24800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E3418751-869D-4F85-B32F-0965D7D2A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33378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40CFF437-23DA-4121-8666-7AFDA6F1C6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62226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882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3565624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CB3F181-B90E-4709-A812-42F5F9FAEF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7374" y="2300287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064BD1-661D-4392-B2D3-C94C878F5F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08754" y="3561383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23378D4-9D40-4803-8C24-3DB36C6A57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08754" y="2296046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00FE57DA-ED33-4CB4-86C8-810DD824BF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17219" y="3558226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355ED7-F872-4706-9817-B13472A932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7219" y="2292889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115CCB77-02EC-4783-9DF6-0A05456ED73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527238" y="354929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DC2F2444-14F2-4088-9371-18C2860AC6D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527238" y="228395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5E077B78-FC6D-470D-BE7E-00548B8B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855129" y="357455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AD3149A-0394-4B2A-9DB9-07B38D0706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855129" y="230921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894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156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964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48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282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43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F14-1390-4C40-9519-48E0DB1E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28" y="2875756"/>
            <a:ext cx="10992198" cy="1106488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7243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334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431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2491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0856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645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7876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6866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755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360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28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490" y="2300147"/>
            <a:ext cx="11003136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9768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090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333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3229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2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06DE940F-761C-4905-A81B-C51850827CF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9901" y="5328371"/>
            <a:ext cx="5221288" cy="943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094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042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356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56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7356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88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56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941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10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pos="37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3FC6D143-2387-4A1E-96D3-A9467EA4A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0749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96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98FC274D-A48E-42C4-9DC7-F604953906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85662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D1CA8378-3408-439F-8F67-E28774CB5E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80749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5C7ECB63-85CD-4ACC-BEFF-B0D37FA6877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0747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19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60713" y="2301734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1D07E080-B3E4-4B1D-A18E-2D10025797C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28025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4617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28505" y="2301734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33C1F87-A303-4CC8-9E9C-9C78AEC61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28505" y="3679268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7B7F16B-A317-4FE4-A49A-EF8904DB1A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28505" y="5062642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B7AEA07C-10F8-403E-A03F-4141E4E77F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8964" y="367926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E3C93EA-3B23-48E7-AFA4-FA01AEADD2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964" y="5072542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EFAA73BB-5DE7-4228-8286-4CD1B5AC1EA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051934" y="2300147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728184AE-9026-48AC-B7D7-5D12FFCC2C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51934" y="3677681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A3015C1D-411B-45B4-8B71-9BDD089AD9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051934" y="5061055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202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1"/>
            </a:gs>
            <a:gs pos="80000">
              <a:schemeClr val="accent1">
                <a:tint val="44500"/>
                <a:satMod val="160000"/>
                <a:alpha val="50000"/>
              </a:schemeClr>
            </a:gs>
            <a:gs pos="100000">
              <a:schemeClr val="accent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428" y="609252"/>
            <a:ext cx="10992198" cy="11064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428" y="1825624"/>
            <a:ext cx="10992198" cy="44481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68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48" r:id="rId2"/>
    <p:sldLayoutId id="2147483649" r:id="rId3"/>
    <p:sldLayoutId id="2147483661" r:id="rId4"/>
    <p:sldLayoutId id="2147483650" r:id="rId5"/>
    <p:sldLayoutId id="2147483652" r:id="rId6"/>
    <p:sldLayoutId id="2147483749" r:id="rId7"/>
    <p:sldLayoutId id="2147483666" r:id="rId8"/>
    <p:sldLayoutId id="2147483750" r:id="rId9"/>
    <p:sldLayoutId id="2147483670" r:id="rId10"/>
    <p:sldLayoutId id="2147483669" r:id="rId11"/>
    <p:sldLayoutId id="2147483667" r:id="rId12"/>
    <p:sldLayoutId id="2147483736" r:id="rId13"/>
    <p:sldLayoutId id="2147483737" r:id="rId14"/>
    <p:sldLayoutId id="2147483664" r:id="rId15"/>
    <p:sldLayoutId id="2147483740" r:id="rId16"/>
    <p:sldLayoutId id="2147483665" r:id="rId17"/>
    <p:sldLayoutId id="2147483741" r:id="rId18"/>
    <p:sldLayoutId id="2147483651" r:id="rId19"/>
    <p:sldLayoutId id="2147483742" r:id="rId20"/>
    <p:sldLayoutId id="2147483662" r:id="rId21"/>
    <p:sldLayoutId id="2147483743" r:id="rId22"/>
    <p:sldLayoutId id="2147483663" r:id="rId23"/>
    <p:sldLayoutId id="2147483744" r:id="rId24"/>
    <p:sldLayoutId id="2147483668" r:id="rId25"/>
    <p:sldLayoutId id="2147483745" r:id="rId26"/>
    <p:sldLayoutId id="2147483738" r:id="rId27"/>
    <p:sldLayoutId id="2147483746" r:id="rId28"/>
    <p:sldLayoutId id="2147483739" r:id="rId29"/>
    <p:sldLayoutId id="2147483747" r:id="rId30"/>
    <p:sldLayoutId id="2147483751" r:id="rId31"/>
    <p:sldLayoutId id="2147483752" r:id="rId32"/>
    <p:sldLayoutId id="2147483755" r:id="rId33"/>
  </p:sldLayoutIdLst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6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3952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7310">
          <p15:clr>
            <a:srgbClr val="F26B43"/>
          </p15:clr>
        </p15:guide>
        <p15:guide id="5" pos="370">
          <p15:clr>
            <a:srgbClr val="F26B43"/>
          </p15:clr>
        </p15:guide>
        <p15:guide id="6" pos="3659">
          <p15:clr>
            <a:srgbClr val="F26B43"/>
          </p15:clr>
        </p15:guide>
        <p15:guide id="7" pos="40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tatic.springsource.org/spring/docs/current/spring-framework-reference/html/overview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tatic.springsource.org/spring/docs/current/spring-framework-reference/html/beans.html#beans-introduction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Java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/>
                </a:solidFill>
                <a:latin typeface="Arial"/>
                <a:cs typeface="Arial"/>
              </a:rPr>
              <a:t>Spring Core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54447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Components</a:t>
            </a:r>
          </a:p>
        </p:txBody>
      </p:sp>
      <p:pic>
        <p:nvPicPr>
          <p:cNvPr id="4" name="Picture 2" descr="http://static.springsource.org/spring/docs/current/spring-framework-reference/html/images/spring-overview.pn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8633" y="1335088"/>
            <a:ext cx="5869607" cy="452596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46816" y="6340019"/>
            <a:ext cx="7113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 smtClean="0">
                <a:hlinkClick r:id="rId3"/>
              </a:rPr>
              <a:t>http://static.springsource.org/spring/docs/current/spring-framework-reference/html/overview.html</a:t>
            </a:r>
            <a:r>
              <a:rPr lang="en-GB" sz="1000" dirty="0" smtClean="0"/>
              <a:t> [Accessed 17/07/2012]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48716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The Spring Framework consists of features organised into about 20 modules.</a:t>
            </a:r>
          </a:p>
          <a:p>
            <a:pPr marL="0" indent="0">
              <a:buNone/>
            </a:pPr>
            <a:r>
              <a:rPr lang="en-GB" sz="2400" dirty="0"/>
              <a:t>These modules can be used individually or in conjunction with each other.</a:t>
            </a:r>
          </a:p>
          <a:p>
            <a:pPr lvl="1"/>
            <a:r>
              <a:rPr lang="en-GB" sz="2000" dirty="0"/>
              <a:t>For example, an application that needs to connect to a database might use the JDBC  module. If this application is a web application, it might also use the web module.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sz="2400" dirty="0"/>
              <a:t>This course covers the core container modules, AOP and Web. All other modules are not in the scope of the course.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621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297180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381000"/>
            <a:ext cx="9949542" cy="914400"/>
          </a:xfrm>
          <a:prstGeom prst="rect">
            <a:avLst/>
          </a:prstGeom>
          <a:solidFill>
            <a:srgbClr val="5959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Spring Overview</a:t>
            </a: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07368" y="5793448"/>
            <a:ext cx="2844800" cy="3019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12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556260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Injection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4267200"/>
            <a:ext cx="9949542" cy="914400"/>
          </a:xfrm>
          <a:prstGeom prst="rect">
            <a:avLst/>
          </a:prstGeom>
          <a:solidFill>
            <a:srgbClr val="009FE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Mechanics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167640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98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Spring Core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The Spring Core Container is the heart of Spring</a:t>
            </a:r>
          </a:p>
          <a:p>
            <a:pPr marL="0" indent="0">
              <a:buNone/>
            </a:pPr>
            <a:r>
              <a:rPr lang="en-GB" sz="2400" dirty="0"/>
              <a:t>It is configured using an XML file. This file contains bean information and describes how these beans are configured and introduced to each other.</a:t>
            </a:r>
          </a:p>
          <a:p>
            <a:pPr marL="0" indent="0">
              <a:buNone/>
            </a:pPr>
            <a:r>
              <a:rPr lang="en-GB" sz="2400" dirty="0"/>
              <a:t>The container then manages the lifecycle of these beans, from creation to destruction.</a:t>
            </a:r>
          </a:p>
          <a:p>
            <a:pPr marL="0" indent="0">
              <a:buNone/>
            </a:pPr>
            <a:r>
              <a:rPr lang="en-GB" sz="2400" dirty="0"/>
              <a:t>A bean can simply be thought of as a POJO (Plain Old Java Object).</a:t>
            </a:r>
          </a:p>
          <a:p>
            <a:pPr lvl="1"/>
            <a:r>
              <a:rPr lang="en-GB" sz="2000" dirty="0"/>
              <a:t>They are nothing special</a:t>
            </a:r>
          </a:p>
          <a:p>
            <a:pPr lvl="1"/>
            <a:r>
              <a:rPr lang="en-GB" sz="2000" dirty="0"/>
              <a:t>They container getters and setters</a:t>
            </a:r>
          </a:p>
          <a:p>
            <a:pPr lvl="1"/>
            <a:r>
              <a:rPr lang="en-GB" sz="2000" dirty="0"/>
              <a:t>They are just simple java objects like the ones you have used up until now</a:t>
            </a:r>
          </a:p>
          <a:p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1573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Spring Core Container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844113" y="1727830"/>
            <a:ext cx="8518648" cy="4830381"/>
            <a:chOff x="2313675" y="1727830"/>
            <a:chExt cx="8518648" cy="4830381"/>
          </a:xfrm>
        </p:grpSpPr>
        <p:pic>
          <p:nvPicPr>
            <p:cNvPr id="4" name="Picture 2" descr="http://static.springsource.org/spring/docs/current/spring-framework-reference/html/images/container-magic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56215" y="1727830"/>
              <a:ext cx="7676452" cy="4562712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2313675" y="6311990"/>
              <a:ext cx="78333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00" dirty="0" smtClean="0">
                  <a:hlinkClick r:id="rId4"/>
                </a:rPr>
                <a:t>http://static.springsource.org/spring/docs/current/spring-framework-reference/html/beans.html#beans-introduction</a:t>
              </a:r>
              <a:r>
                <a:rPr lang="en-GB" sz="1000" dirty="0" smtClean="0"/>
                <a:t> [Accessed 17/07/2012]</a:t>
              </a:r>
              <a:endParaRPr lang="en-GB" sz="1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03931" y="2571890"/>
              <a:ext cx="3528392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 smtClean="0">
                  <a:latin typeface="+mj-lt"/>
                </a:rPr>
                <a:t>Bean descriptions are fed in to the container in XML format. The container then instantiates the beans which can then be used by the application.</a:t>
              </a:r>
              <a:endParaRPr lang="en-GB" sz="22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8715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Inversion of Control (</a:t>
            </a:r>
            <a:r>
              <a:rPr lang="en-GB" dirty="0" err="1"/>
              <a:t>IoC</a:t>
            </a:r>
            <a:r>
              <a:rPr lang="en-GB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The </a:t>
            </a:r>
            <a:r>
              <a:rPr lang="en-GB" sz="2400" dirty="0" err="1"/>
              <a:t>IoC</a:t>
            </a:r>
            <a:r>
              <a:rPr lang="en-GB" sz="2400" dirty="0"/>
              <a:t> concept says that you do not create your objects but describe how they should be created</a:t>
            </a:r>
          </a:p>
          <a:p>
            <a:pPr marL="0" indent="0">
              <a:buNone/>
            </a:pPr>
            <a:r>
              <a:rPr lang="en-GB" sz="2400" dirty="0"/>
              <a:t>If an object depends on another, you do not connect them together yourself – you merely describe which objects are needed by which.</a:t>
            </a:r>
          </a:p>
          <a:p>
            <a:pPr marL="0" indent="0">
              <a:buNone/>
            </a:pPr>
            <a:r>
              <a:rPr lang="en-GB" sz="2400" dirty="0"/>
              <a:t>The container is then responsible for hooking it all up.</a:t>
            </a:r>
          </a:p>
          <a:p>
            <a:pPr marL="0" indent="0">
              <a:buNone/>
            </a:pPr>
            <a:r>
              <a:rPr lang="en-GB" sz="2400" dirty="0"/>
              <a:t>This reduces code in the application, eliminating the need for instantiation and factories.</a:t>
            </a:r>
          </a:p>
          <a:p>
            <a:pPr marL="0" indent="0">
              <a:buNone/>
            </a:pPr>
            <a:r>
              <a:rPr lang="en-GB" sz="2400" dirty="0"/>
              <a:t>There are two types of </a:t>
            </a:r>
            <a:r>
              <a:rPr lang="en-GB" sz="2400" dirty="0" err="1"/>
              <a:t>IoC</a:t>
            </a:r>
            <a:r>
              <a:rPr lang="en-GB" sz="2400" dirty="0"/>
              <a:t> container (more on these later):</a:t>
            </a:r>
          </a:p>
          <a:p>
            <a:pPr lvl="1"/>
            <a:r>
              <a:rPr lang="en-GB" sz="2000" dirty="0" err="1"/>
              <a:t>BeanFactory</a:t>
            </a:r>
            <a:endParaRPr lang="en-GB" sz="2000" dirty="0"/>
          </a:p>
          <a:p>
            <a:pPr lvl="1"/>
            <a:r>
              <a:rPr lang="en-GB" sz="2000" dirty="0" err="1"/>
              <a:t>ApplicationContext</a:t>
            </a:r>
            <a:endParaRPr lang="en-GB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0450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Bean Lifecycle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2488314" y="2780784"/>
            <a:ext cx="7215373" cy="1296433"/>
          </a:xfrm>
          <a:prstGeom prst="roundRect">
            <a:avLst/>
          </a:prstGeom>
          <a:solidFill>
            <a:srgbClr val="009FE3"/>
          </a:solidFill>
          <a:ln w="635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400" b="1" dirty="0">
                <a:solidFill>
                  <a:schemeClr val="bg1"/>
                </a:solidFill>
              </a:rPr>
              <a:t>Research the bean lifecycle in Spring (5 </a:t>
            </a:r>
            <a:r>
              <a:rPr lang="en-GB" sz="2400" b="1" dirty="0" err="1">
                <a:solidFill>
                  <a:schemeClr val="bg1"/>
                </a:solidFill>
              </a:rPr>
              <a:t>mins</a:t>
            </a:r>
            <a:r>
              <a:rPr lang="en-GB" sz="2400" b="1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0036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Lifecycle of a bean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The Spring Framework is transparent and thereby hides most of the complex communication that happens between the Spring Container and the Spring Beans. </a:t>
            </a:r>
          </a:p>
          <a:p>
            <a:pPr marL="0" indent="0"/>
            <a:endParaRPr lang="en-GB" sz="2400" dirty="0"/>
          </a:p>
          <a:p>
            <a:pPr marL="0" indent="0">
              <a:buNone/>
            </a:pPr>
            <a:r>
              <a:rPr lang="en-GB" sz="2400" dirty="0"/>
              <a:t>The five main stages of the lifecycle are:</a:t>
            </a:r>
          </a:p>
          <a:p>
            <a:pPr lvl="1"/>
            <a:r>
              <a:rPr lang="en-GB" sz="2000" dirty="0"/>
              <a:t>Creation</a:t>
            </a:r>
          </a:p>
          <a:p>
            <a:pPr lvl="1"/>
            <a:r>
              <a:rPr lang="en-GB" sz="2000" dirty="0"/>
              <a:t>Injection</a:t>
            </a:r>
          </a:p>
          <a:p>
            <a:pPr lvl="1"/>
            <a:r>
              <a:rPr lang="en-GB" sz="2000" dirty="0"/>
              <a:t>Validation</a:t>
            </a:r>
          </a:p>
          <a:p>
            <a:pPr lvl="1"/>
            <a:r>
              <a:rPr lang="en-GB" sz="2000" dirty="0"/>
              <a:t>Registration</a:t>
            </a:r>
          </a:p>
          <a:p>
            <a:pPr lvl="1"/>
            <a:r>
              <a:rPr lang="en-GB" sz="2000" dirty="0"/>
              <a:t>Destruction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8168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297180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381000"/>
            <a:ext cx="9949542" cy="914400"/>
          </a:xfrm>
          <a:prstGeom prst="rect">
            <a:avLst/>
          </a:prstGeom>
          <a:solidFill>
            <a:srgbClr val="5959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Spring Overview</a:t>
            </a: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07368" y="5793448"/>
            <a:ext cx="2844800" cy="3019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18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5562600"/>
            <a:ext cx="9949542" cy="914400"/>
          </a:xfrm>
          <a:prstGeom prst="rect">
            <a:avLst/>
          </a:prstGeom>
          <a:solidFill>
            <a:srgbClr val="009FE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Injection 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426720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Mechanics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167640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93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IoC</a:t>
            </a:r>
            <a:r>
              <a:rPr lang="en-GB" dirty="0"/>
              <a:t>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There are two key Inversion of Control (</a:t>
            </a:r>
            <a:r>
              <a:rPr lang="en-GB" sz="2400" dirty="0" err="1"/>
              <a:t>IoC</a:t>
            </a:r>
            <a:r>
              <a:rPr lang="en-GB" sz="2400" dirty="0"/>
              <a:t>) implementations to know about:</a:t>
            </a:r>
          </a:p>
          <a:p>
            <a:pPr lvl="1"/>
            <a:r>
              <a:rPr lang="en-GB" sz="2000" dirty="0"/>
              <a:t>Dependency Pull</a:t>
            </a:r>
          </a:p>
          <a:p>
            <a:pPr lvl="1"/>
            <a:r>
              <a:rPr lang="en-GB" sz="2000" dirty="0"/>
              <a:t>Dependency Push (AKA Dependency Injection)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3115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76000" y="976919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GB">
                <a:latin typeface="Arial" panose="020B0604020202020204" pitchFamily="34" charset="0"/>
              </a:rPr>
              <a:t>After completing this course you will be able to:</a:t>
            </a: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latin typeface="Arial Black" panose="020B0A04020102020204" pitchFamily="34" charset="0"/>
              </a:rPr>
              <a:t>Module Objectives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31150" y="1700808"/>
            <a:ext cx="9628789" cy="2949525"/>
          </a:xfrm>
          <a:prstGeom prst="rect">
            <a:avLst/>
          </a:prstGeom>
          <a:noFill/>
          <a:ln w="15875">
            <a:noFill/>
          </a:ln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>
                <a:latin typeface="Arial"/>
                <a:cs typeface="Arial"/>
              </a:rPr>
              <a:t>Describe the core purpose of Spring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>
                <a:latin typeface="Arial"/>
                <a:cs typeface="Arial"/>
              </a:rPr>
              <a:t>Understand the benefits of Spring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>
                <a:latin typeface="Arial"/>
                <a:cs typeface="Arial"/>
              </a:rPr>
              <a:t>List some of the key Spring modules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>
                <a:latin typeface="Arial"/>
                <a:cs typeface="Arial"/>
              </a:rPr>
              <a:t>Illustrate the purpose of the Spring Core Container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>
                <a:latin typeface="Arial"/>
                <a:cs typeface="Arial"/>
              </a:rPr>
              <a:t>Describe the aspects of the bean lifecycle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>
                <a:latin typeface="Arial"/>
                <a:cs typeface="Arial"/>
              </a:rPr>
              <a:t>Illustrate the differences between Inversion of Control, Dependency Pull and Dependency Injection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46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Dependency Pull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The objects “asks” for the dependency</a:t>
            </a:r>
          </a:p>
          <a:p>
            <a:pPr lvl="1"/>
            <a:r>
              <a:rPr lang="en-GB" sz="2000" dirty="0"/>
              <a:t>By calling a method in a factory class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5364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Dependency Pull -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72342" y="2375251"/>
            <a:ext cx="9862190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latin typeface="Consolas" pitchFamily="49" charset="0"/>
              </a:rPr>
              <a:t>public class </a:t>
            </a:r>
            <a:r>
              <a:rPr lang="en-GB" sz="2000" dirty="0" err="1">
                <a:latin typeface="Consolas" pitchFamily="49" charset="0"/>
              </a:rPr>
              <a:t>PullExample</a:t>
            </a:r>
            <a:r>
              <a:rPr lang="en-GB" sz="2000" dirty="0">
                <a:latin typeface="Consolas" pitchFamily="49" charset="0"/>
              </a:rPr>
              <a:t>{</a:t>
            </a:r>
          </a:p>
          <a:p>
            <a:endParaRPr lang="en-GB" sz="2000" dirty="0">
              <a:latin typeface="Consolas" pitchFamily="49" charset="0"/>
            </a:endParaRPr>
          </a:p>
          <a:p>
            <a:r>
              <a:rPr lang="en-GB" sz="2000" dirty="0">
                <a:latin typeface="Consolas" pitchFamily="49" charset="0"/>
              </a:rPr>
              <a:t>    public void </a:t>
            </a:r>
            <a:r>
              <a:rPr lang="en-GB" sz="2000" dirty="0" err="1">
                <a:latin typeface="Consolas" pitchFamily="49" charset="0"/>
              </a:rPr>
              <a:t>addStockExchangeToBroker</a:t>
            </a:r>
            <a:r>
              <a:rPr lang="en-GB" sz="2000" dirty="0">
                <a:latin typeface="Consolas" pitchFamily="49" charset="0"/>
              </a:rPr>
              <a:t>(Broker broker){</a:t>
            </a:r>
          </a:p>
          <a:p>
            <a:r>
              <a:rPr lang="en-GB" sz="2000" dirty="0">
                <a:latin typeface="Consolas" pitchFamily="49" charset="0"/>
              </a:rPr>
              <a:t>        </a:t>
            </a:r>
          </a:p>
          <a:p>
            <a:r>
              <a:rPr lang="en-GB" sz="2000" dirty="0">
                <a:latin typeface="Consolas" pitchFamily="49" charset="0"/>
              </a:rPr>
              <a:t>    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SEDaoFactory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factory = new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SEDaoFactory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StockExchangeDao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dao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factory.getStockExchange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id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broker.getId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StockExchange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se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dao.findBrokersStockExchange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(id);</a:t>
            </a:r>
            <a:b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broker.setStockExchange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(se);        </a:t>
            </a:r>
            <a:endParaRPr lang="en-GB" sz="2000" dirty="0">
              <a:latin typeface="Consolas" pitchFamily="49" charset="0"/>
            </a:endParaRPr>
          </a:p>
          <a:p>
            <a:r>
              <a:rPr lang="en-GB" sz="2000" dirty="0">
                <a:latin typeface="Consolas" pitchFamily="49" charset="0"/>
              </a:rPr>
              <a:t>    }</a:t>
            </a:r>
          </a:p>
          <a:p>
            <a:r>
              <a:rPr lang="en-GB" sz="2000" dirty="0">
                <a:latin typeface="Consolas" pitchFamily="49" charset="0"/>
              </a:rPr>
              <a:t>}</a:t>
            </a:r>
            <a:endParaRPr lang="en-GB" sz="20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89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Dependency Push /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Something outside of the object “pushes” its dependencies into it. </a:t>
            </a:r>
          </a:p>
          <a:p>
            <a:pPr marL="0" indent="0">
              <a:buNone/>
            </a:pPr>
            <a:r>
              <a:rPr lang="en-GB" dirty="0"/>
              <a:t>The object does not ask for it. It also doesn’t care where it came from. It just assumes it is there.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3625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Dependency Pull -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72342" y="1727830"/>
            <a:ext cx="9862190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latin typeface="Consolas" pitchFamily="49" charset="0"/>
              </a:rPr>
              <a:t>public class </a:t>
            </a:r>
            <a:r>
              <a:rPr lang="en-GB" sz="2000" dirty="0" err="1">
                <a:latin typeface="Consolas" pitchFamily="49" charset="0"/>
              </a:rPr>
              <a:t>PushExample</a:t>
            </a:r>
            <a:r>
              <a:rPr lang="en-GB" sz="2000" dirty="0">
                <a:latin typeface="Consolas" pitchFamily="49" charset="0"/>
              </a:rPr>
              <a:t> {</a:t>
            </a:r>
          </a:p>
          <a:p>
            <a:endParaRPr lang="en-GB" sz="2000" dirty="0">
              <a:latin typeface="Consolas" pitchFamily="49" charset="0"/>
            </a:endParaRPr>
          </a:p>
          <a:p>
            <a:r>
              <a:rPr lang="en-GB" sz="2000" dirty="0">
                <a:latin typeface="Consolas" pitchFamily="49" charset="0"/>
              </a:rPr>
              <a:t>    private </a:t>
            </a:r>
            <a:r>
              <a:rPr lang="en-GB" sz="2000" dirty="0" err="1">
                <a:latin typeface="Consolas" pitchFamily="49" charset="0"/>
              </a:rPr>
              <a:t>StockExchangeDao</a:t>
            </a:r>
            <a:r>
              <a:rPr lang="en-GB" sz="2000" dirty="0">
                <a:latin typeface="Consolas" pitchFamily="49" charset="0"/>
              </a:rPr>
              <a:t> </a:t>
            </a:r>
            <a:r>
              <a:rPr lang="en-GB" sz="2000" dirty="0" err="1">
                <a:latin typeface="Consolas" pitchFamily="49" charset="0"/>
              </a:rPr>
              <a:t>dao</a:t>
            </a:r>
            <a:r>
              <a:rPr lang="en-GB" sz="2000" dirty="0">
                <a:latin typeface="Consolas" pitchFamily="49" charset="0"/>
              </a:rPr>
              <a:t>;</a:t>
            </a:r>
          </a:p>
          <a:p>
            <a:endParaRPr lang="en-GB" sz="2000" dirty="0">
              <a:latin typeface="Consolas" pitchFamily="49" charset="0"/>
            </a:endParaRPr>
          </a:p>
          <a:p>
            <a:r>
              <a:rPr lang="en-GB" sz="2000" dirty="0">
                <a:latin typeface="Consolas" pitchFamily="49" charset="0"/>
              </a:rPr>
              <a:t>    public void </a:t>
            </a:r>
            <a:r>
              <a:rPr lang="en-GB" sz="2000" dirty="0" err="1">
                <a:latin typeface="Consolas" pitchFamily="49" charset="0"/>
              </a:rPr>
              <a:t>setStockExchangeDao</a:t>
            </a:r>
            <a:r>
              <a:rPr lang="en-GB" sz="2000" dirty="0">
                <a:latin typeface="Consolas" pitchFamily="49" charset="0"/>
              </a:rPr>
              <a:t>(</a:t>
            </a:r>
            <a:r>
              <a:rPr lang="en-GB" sz="2000" dirty="0" err="1">
                <a:latin typeface="Consolas" pitchFamily="49" charset="0"/>
              </a:rPr>
              <a:t>StockExchangeDao</a:t>
            </a:r>
            <a:r>
              <a:rPr lang="en-GB" sz="2000" dirty="0">
                <a:latin typeface="Consolas" pitchFamily="49" charset="0"/>
              </a:rPr>
              <a:t> </a:t>
            </a:r>
            <a:r>
              <a:rPr lang="en-GB" sz="2000" dirty="0" err="1">
                <a:latin typeface="Consolas" pitchFamily="49" charset="0"/>
              </a:rPr>
              <a:t>dao</a:t>
            </a:r>
            <a:r>
              <a:rPr lang="en-GB" sz="2000" dirty="0">
                <a:latin typeface="Consolas" pitchFamily="49" charset="0"/>
              </a:rPr>
              <a:t>){</a:t>
            </a:r>
          </a:p>
          <a:p>
            <a:r>
              <a:rPr lang="en-GB" sz="2000" dirty="0">
                <a:latin typeface="Consolas" pitchFamily="49" charset="0"/>
              </a:rPr>
              <a:t>       </a:t>
            </a:r>
            <a:r>
              <a:rPr lang="en-GB" sz="2000" dirty="0" err="1">
                <a:latin typeface="Consolas" pitchFamily="49" charset="0"/>
              </a:rPr>
              <a:t>this.dao</a:t>
            </a:r>
            <a:r>
              <a:rPr lang="en-GB" sz="2000" dirty="0">
                <a:latin typeface="Consolas" pitchFamily="49" charset="0"/>
              </a:rPr>
              <a:t> = </a:t>
            </a:r>
            <a:r>
              <a:rPr lang="en-GB" sz="2000" dirty="0" err="1">
                <a:latin typeface="Consolas" pitchFamily="49" charset="0"/>
              </a:rPr>
              <a:t>dao</a:t>
            </a:r>
            <a:r>
              <a:rPr lang="en-GB" sz="2000" dirty="0">
                <a:latin typeface="Consolas" pitchFamily="49" charset="0"/>
              </a:rPr>
              <a:t>;</a:t>
            </a:r>
          </a:p>
          <a:p>
            <a:r>
              <a:rPr lang="en-GB" sz="2000" dirty="0">
                <a:latin typeface="Consolas" pitchFamily="49" charset="0"/>
              </a:rPr>
              <a:t>    }</a:t>
            </a:r>
          </a:p>
          <a:p>
            <a:endParaRPr lang="en-GB" sz="2000" dirty="0">
              <a:latin typeface="Consolas" pitchFamily="49" charset="0"/>
            </a:endParaRPr>
          </a:p>
          <a:p>
            <a:r>
              <a:rPr lang="en-GB" sz="2000" dirty="0">
                <a:latin typeface="Consolas" pitchFamily="49" charset="0"/>
              </a:rPr>
              <a:t>    public void </a:t>
            </a:r>
            <a:r>
              <a:rPr lang="en-GB" sz="2000" dirty="0" err="1">
                <a:latin typeface="Consolas" pitchFamily="49" charset="0"/>
              </a:rPr>
              <a:t>addStockExchangeToBroker</a:t>
            </a:r>
            <a:r>
              <a:rPr lang="en-GB" sz="2000" dirty="0">
                <a:latin typeface="Consolas" pitchFamily="49" charset="0"/>
              </a:rPr>
              <a:t>(Broker broker){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id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broker.getId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StockExchange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se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dao.findBrokersStockExchange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(id);</a:t>
            </a:r>
            <a:b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broker.setStockExchange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(se);</a:t>
            </a:r>
            <a:endParaRPr lang="en-GB" sz="2000" dirty="0">
              <a:latin typeface="Consolas" pitchFamily="49" charset="0"/>
            </a:endParaRPr>
          </a:p>
          <a:p>
            <a:r>
              <a:rPr lang="en-GB" sz="2000" dirty="0">
                <a:latin typeface="Consolas" pitchFamily="49" charset="0"/>
              </a:rPr>
              <a:t>    }</a:t>
            </a:r>
          </a:p>
          <a:p>
            <a:r>
              <a:rPr lang="en-GB" sz="2000" dirty="0">
                <a:latin typeface="Consolas" pitchFamily="49" charset="0"/>
              </a:rPr>
              <a:t>}</a:t>
            </a:r>
            <a:endParaRPr lang="en-GB" sz="20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27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Dependency Push vs Dependency Pull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2488314" y="2780784"/>
            <a:ext cx="7215373" cy="1296433"/>
          </a:xfrm>
          <a:prstGeom prst="roundRect">
            <a:avLst/>
          </a:prstGeom>
          <a:solidFill>
            <a:srgbClr val="009FE3"/>
          </a:solidFill>
          <a:ln w="635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400" b="1" dirty="0">
                <a:solidFill>
                  <a:schemeClr val="bg1"/>
                </a:solidFill>
              </a:rPr>
              <a:t>Which is better? Discuss (5 </a:t>
            </a:r>
            <a:r>
              <a:rPr lang="en-GB" sz="2400" b="1" dirty="0" err="1">
                <a:solidFill>
                  <a:schemeClr val="bg1"/>
                </a:solidFill>
              </a:rPr>
              <a:t>mins</a:t>
            </a:r>
            <a:r>
              <a:rPr lang="en-GB" sz="2400" b="1" dirty="0" smtClean="0">
                <a:solidFill>
                  <a:schemeClr val="bg1"/>
                </a:solidFill>
              </a:rPr>
              <a:t>)</a:t>
            </a:r>
            <a:endParaRPr lang="en-GB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656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Dependency Push vs Dependency Pull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Dependency Push / Injection is better for two reasons:</a:t>
            </a:r>
          </a:p>
          <a:p>
            <a:pPr lvl="1"/>
            <a:r>
              <a:rPr lang="en-GB" sz="2000" dirty="0"/>
              <a:t>The code is more decoupled.</a:t>
            </a:r>
          </a:p>
          <a:p>
            <a:pPr lvl="2"/>
            <a:r>
              <a:rPr lang="en-GB" dirty="0"/>
              <a:t>You don’t hard code dependencies between classes. Instead, you configure them outside of the code (in XML in Spring). This makes it easier to inject a different implementation if required.</a:t>
            </a:r>
          </a:p>
          <a:p>
            <a:pPr lvl="1"/>
            <a:endParaRPr lang="en-GB" dirty="0"/>
          </a:p>
          <a:p>
            <a:pPr lvl="1"/>
            <a:r>
              <a:rPr lang="en-GB" sz="2000" dirty="0"/>
              <a:t>Testability is improved.</a:t>
            </a:r>
          </a:p>
          <a:p>
            <a:pPr lvl="2"/>
            <a:r>
              <a:rPr lang="en-GB" dirty="0"/>
              <a:t>As stated previously, the object doesn’t care where the dependencies come from as long as they are there. So you can easily inject mock objects.</a:t>
            </a:r>
          </a:p>
          <a:p>
            <a:endParaRPr lang="en-GB" sz="2400" b="1" dirty="0"/>
          </a:p>
          <a:p>
            <a:pPr marL="0" indent="0"/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6650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Dependency Push vs Dependency Pull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b="1" dirty="0"/>
              <a:t>Inversion of Control (</a:t>
            </a:r>
            <a:r>
              <a:rPr lang="en-GB" sz="2400" b="1" dirty="0" err="1"/>
              <a:t>IoC</a:t>
            </a:r>
            <a:r>
              <a:rPr lang="en-GB" sz="2400" b="1" dirty="0"/>
              <a:t>)</a:t>
            </a:r>
          </a:p>
          <a:p>
            <a:pPr lvl="1"/>
            <a:r>
              <a:rPr lang="en-GB" sz="2000" dirty="0"/>
              <a:t>A generic term. Rather than the application calling methods in a framework (where the application is in control), the framework calls implementations provided by the application, “reversing” the control.</a:t>
            </a:r>
          </a:p>
          <a:p>
            <a:pPr marL="0" indent="0">
              <a:buNone/>
            </a:pPr>
            <a:r>
              <a:rPr lang="en-GB" sz="2400" b="1" dirty="0"/>
              <a:t>Dependency Injection (DI)</a:t>
            </a:r>
          </a:p>
          <a:p>
            <a:pPr lvl="1"/>
            <a:r>
              <a:rPr lang="en-GB" sz="2000" dirty="0"/>
              <a:t>DI is a form of </a:t>
            </a:r>
            <a:r>
              <a:rPr lang="en-GB" sz="2000" dirty="0" err="1"/>
              <a:t>IoC</a:t>
            </a:r>
            <a:r>
              <a:rPr lang="en-GB" sz="2000" dirty="0"/>
              <a:t>. Dependencies are passed into an object from the framework, rather than the object having to get the dependencies itself.</a:t>
            </a:r>
          </a:p>
          <a:p>
            <a:endParaRPr lang="en-GB" sz="2400" b="1" dirty="0"/>
          </a:p>
          <a:p>
            <a:pPr marL="0" indent="0"/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99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Module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1727830"/>
            <a:ext cx="11003136" cy="454438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/>
              <a:t>What is Spring?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What are the key modules?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What are some of the benefits of Spring?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What are the main stages in the lifecycle of a bean?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What interfaces are involved during the bean lifecycle?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What is Dependency Pull?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What are some of the issues with Dependency Pull?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What is Dependency Injection?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Why is Dependency Injection better than Dependency Pull?</a:t>
            </a:r>
          </a:p>
        </p:txBody>
      </p:sp>
    </p:spTree>
    <p:extLst>
      <p:ext uri="{BB962C8B-B14F-4D97-AF65-F5344CB8AC3E}">
        <p14:creationId xmlns:p14="http://schemas.microsoft.com/office/powerpoint/2010/main" val="55756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latin typeface="Arial Black" panose="020B0A04020102020204" pitchFamily="34" charset="0"/>
              </a:rPr>
              <a:t>Questions</a:t>
            </a:r>
          </a:p>
          <a:p>
            <a:endParaRPr lang="en-GB">
              <a:latin typeface="Arial Black" panose="020B0A04020102020204" pitchFamily="34" charset="0"/>
            </a:endParaRPr>
          </a:p>
          <a:p>
            <a:endParaRPr lang="en-GB">
              <a:latin typeface="Arial Black" panose="020B0A04020102020204" pitchFamily="34" charset="0"/>
            </a:endParaRPr>
          </a:p>
          <a:p>
            <a:endParaRPr lang="en-GB">
              <a:latin typeface="Arial Black" panose="020B0A040201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28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813E0F-D8EA-4197-985B-61A3E80C238C}"/>
              </a:ext>
            </a:extLst>
          </p:cNvPr>
          <p:cNvGrpSpPr/>
          <p:nvPr/>
        </p:nvGrpSpPr>
        <p:grpSpPr>
          <a:xfrm>
            <a:off x="3624312" y="1246598"/>
            <a:ext cx="3954562" cy="3973102"/>
            <a:chOff x="4157663" y="2916238"/>
            <a:chExt cx="482600" cy="549275"/>
          </a:xfrm>
        </p:grpSpPr>
        <p:sp>
          <p:nvSpPr>
            <p:cNvPr id="8" name="Freeform 89">
              <a:extLst>
                <a:ext uri="{FF2B5EF4-FFF2-40B4-BE49-F238E27FC236}">
                  <a16:creationId xmlns:a16="http://schemas.microsoft.com/office/drawing/2014/main" id="{29FD3966-66D7-47CE-BBA5-2BF5F1C23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16238"/>
              <a:ext cx="482600" cy="549275"/>
            </a:xfrm>
            <a:custGeom>
              <a:avLst/>
              <a:gdLst>
                <a:gd name="T0" fmla="*/ 875 w 912"/>
                <a:gd name="T1" fmla="*/ 1024 h 1037"/>
                <a:gd name="T2" fmla="*/ 850 w 912"/>
                <a:gd name="T3" fmla="*/ 1037 h 1037"/>
                <a:gd name="T4" fmla="*/ 820 w 912"/>
                <a:gd name="T5" fmla="*/ 1005 h 1037"/>
                <a:gd name="T6" fmla="*/ 749 w 912"/>
                <a:gd name="T7" fmla="*/ 870 h 1037"/>
                <a:gd name="T8" fmla="*/ 732 w 912"/>
                <a:gd name="T9" fmla="*/ 747 h 1037"/>
                <a:gd name="T10" fmla="*/ 807 w 912"/>
                <a:gd name="T11" fmla="*/ 569 h 1037"/>
                <a:gd name="T12" fmla="*/ 862 w 912"/>
                <a:gd name="T13" fmla="*/ 387 h 1037"/>
                <a:gd name="T14" fmla="*/ 855 w 912"/>
                <a:gd name="T15" fmla="*/ 289 h 1037"/>
                <a:gd name="T16" fmla="*/ 810 w 912"/>
                <a:gd name="T17" fmla="*/ 189 h 1037"/>
                <a:gd name="T18" fmla="*/ 731 w 912"/>
                <a:gd name="T19" fmla="*/ 113 h 1037"/>
                <a:gd name="T20" fmla="*/ 629 w 912"/>
                <a:gd name="T21" fmla="*/ 65 h 1037"/>
                <a:gd name="T22" fmla="*/ 512 w 912"/>
                <a:gd name="T23" fmla="*/ 49 h 1037"/>
                <a:gd name="T24" fmla="*/ 396 w 912"/>
                <a:gd name="T25" fmla="*/ 69 h 1037"/>
                <a:gd name="T26" fmla="*/ 275 w 912"/>
                <a:gd name="T27" fmla="*/ 135 h 1037"/>
                <a:gd name="T28" fmla="*/ 200 w 912"/>
                <a:gd name="T29" fmla="*/ 214 h 1037"/>
                <a:gd name="T30" fmla="*/ 152 w 912"/>
                <a:gd name="T31" fmla="*/ 315 h 1037"/>
                <a:gd name="T32" fmla="*/ 148 w 912"/>
                <a:gd name="T33" fmla="*/ 406 h 1037"/>
                <a:gd name="T34" fmla="*/ 111 w 912"/>
                <a:gd name="T35" fmla="*/ 511 h 1037"/>
                <a:gd name="T36" fmla="*/ 55 w 912"/>
                <a:gd name="T37" fmla="*/ 635 h 1037"/>
                <a:gd name="T38" fmla="*/ 127 w 912"/>
                <a:gd name="T39" fmla="*/ 656 h 1037"/>
                <a:gd name="T40" fmla="*/ 136 w 912"/>
                <a:gd name="T41" fmla="*/ 686 h 1037"/>
                <a:gd name="T42" fmla="*/ 159 w 912"/>
                <a:gd name="T43" fmla="*/ 725 h 1037"/>
                <a:gd name="T44" fmla="*/ 182 w 912"/>
                <a:gd name="T45" fmla="*/ 746 h 1037"/>
                <a:gd name="T46" fmla="*/ 171 w 912"/>
                <a:gd name="T47" fmla="*/ 770 h 1037"/>
                <a:gd name="T48" fmla="*/ 127 w 912"/>
                <a:gd name="T49" fmla="*/ 771 h 1037"/>
                <a:gd name="T50" fmla="*/ 143 w 912"/>
                <a:gd name="T51" fmla="*/ 839 h 1037"/>
                <a:gd name="T52" fmla="*/ 143 w 912"/>
                <a:gd name="T53" fmla="*/ 880 h 1037"/>
                <a:gd name="T54" fmla="*/ 216 w 912"/>
                <a:gd name="T55" fmla="*/ 915 h 1037"/>
                <a:gd name="T56" fmla="*/ 341 w 912"/>
                <a:gd name="T57" fmla="*/ 934 h 1037"/>
                <a:gd name="T58" fmla="*/ 409 w 912"/>
                <a:gd name="T59" fmla="*/ 976 h 1037"/>
                <a:gd name="T60" fmla="*/ 425 w 912"/>
                <a:gd name="T61" fmla="*/ 1022 h 1037"/>
                <a:gd name="T62" fmla="*/ 403 w 912"/>
                <a:gd name="T63" fmla="*/ 1037 h 1037"/>
                <a:gd name="T64" fmla="*/ 381 w 912"/>
                <a:gd name="T65" fmla="*/ 1023 h 1037"/>
                <a:gd name="T66" fmla="*/ 336 w 912"/>
                <a:gd name="T67" fmla="*/ 983 h 1037"/>
                <a:gd name="T68" fmla="*/ 236 w 912"/>
                <a:gd name="T69" fmla="*/ 967 h 1037"/>
                <a:gd name="T70" fmla="*/ 129 w 912"/>
                <a:gd name="T71" fmla="*/ 935 h 1037"/>
                <a:gd name="T72" fmla="*/ 99 w 912"/>
                <a:gd name="T73" fmla="*/ 901 h 1037"/>
                <a:gd name="T74" fmla="*/ 92 w 912"/>
                <a:gd name="T75" fmla="*/ 848 h 1037"/>
                <a:gd name="T76" fmla="*/ 87 w 912"/>
                <a:gd name="T77" fmla="*/ 804 h 1037"/>
                <a:gd name="T78" fmla="*/ 64 w 912"/>
                <a:gd name="T79" fmla="*/ 774 h 1037"/>
                <a:gd name="T80" fmla="*/ 65 w 912"/>
                <a:gd name="T81" fmla="*/ 748 h 1037"/>
                <a:gd name="T82" fmla="*/ 79 w 912"/>
                <a:gd name="T83" fmla="*/ 692 h 1037"/>
                <a:gd name="T84" fmla="*/ 6 w 912"/>
                <a:gd name="T85" fmla="*/ 654 h 1037"/>
                <a:gd name="T86" fmla="*/ 33 w 912"/>
                <a:gd name="T87" fmla="*/ 555 h 1037"/>
                <a:gd name="T88" fmla="*/ 100 w 912"/>
                <a:gd name="T89" fmla="*/ 416 h 1037"/>
                <a:gd name="T90" fmla="*/ 108 w 912"/>
                <a:gd name="T91" fmla="*/ 289 h 1037"/>
                <a:gd name="T92" fmla="*/ 171 w 912"/>
                <a:gd name="T93" fmla="*/ 172 h 1037"/>
                <a:gd name="T94" fmla="*/ 263 w 912"/>
                <a:gd name="T95" fmla="*/ 83 h 1037"/>
                <a:gd name="T96" fmla="*/ 403 w 912"/>
                <a:gd name="T97" fmla="*/ 16 h 1037"/>
                <a:gd name="T98" fmla="*/ 531 w 912"/>
                <a:gd name="T99" fmla="*/ 0 h 1037"/>
                <a:gd name="T100" fmla="*/ 663 w 912"/>
                <a:gd name="T101" fmla="*/ 26 h 1037"/>
                <a:gd name="T102" fmla="*/ 777 w 912"/>
                <a:gd name="T103" fmla="*/ 87 h 1037"/>
                <a:gd name="T104" fmla="*/ 862 w 912"/>
                <a:gd name="T105" fmla="*/ 178 h 1037"/>
                <a:gd name="T106" fmla="*/ 907 w 912"/>
                <a:gd name="T107" fmla="*/ 298 h 1037"/>
                <a:gd name="T108" fmla="*/ 907 w 912"/>
                <a:gd name="T109" fmla="*/ 422 h 1037"/>
                <a:gd name="T110" fmla="*/ 832 w 912"/>
                <a:gd name="T111" fmla="*/ 629 h 1037"/>
                <a:gd name="T112" fmla="*/ 778 w 912"/>
                <a:gd name="T113" fmla="*/ 770 h 1037"/>
                <a:gd name="T114" fmla="*/ 804 w 912"/>
                <a:gd name="T115" fmla="*/ 874 h 1037"/>
                <a:gd name="T116" fmla="*/ 874 w 912"/>
                <a:gd name="T117" fmla="*/ 1001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037">
                  <a:moveTo>
                    <a:pt x="874" y="1001"/>
                  </a:moveTo>
                  <a:lnTo>
                    <a:pt x="874" y="1001"/>
                  </a:lnTo>
                  <a:lnTo>
                    <a:pt x="876" y="1005"/>
                  </a:lnTo>
                  <a:lnTo>
                    <a:pt x="877" y="1010"/>
                  </a:lnTo>
                  <a:lnTo>
                    <a:pt x="877" y="1015"/>
                  </a:lnTo>
                  <a:lnTo>
                    <a:pt x="876" y="1019"/>
                  </a:lnTo>
                  <a:lnTo>
                    <a:pt x="875" y="1024"/>
                  </a:lnTo>
                  <a:lnTo>
                    <a:pt x="872" y="1027"/>
                  </a:lnTo>
                  <a:lnTo>
                    <a:pt x="869" y="1031"/>
                  </a:lnTo>
                  <a:lnTo>
                    <a:pt x="865" y="1034"/>
                  </a:lnTo>
                  <a:lnTo>
                    <a:pt x="865" y="1034"/>
                  </a:lnTo>
                  <a:lnTo>
                    <a:pt x="861" y="1036"/>
                  </a:lnTo>
                  <a:lnTo>
                    <a:pt x="855" y="1037"/>
                  </a:lnTo>
                  <a:lnTo>
                    <a:pt x="850" y="1037"/>
                  </a:lnTo>
                  <a:lnTo>
                    <a:pt x="846" y="1036"/>
                  </a:lnTo>
                  <a:lnTo>
                    <a:pt x="842" y="1034"/>
                  </a:lnTo>
                  <a:lnTo>
                    <a:pt x="838" y="1032"/>
                  </a:lnTo>
                  <a:lnTo>
                    <a:pt x="834" y="1028"/>
                  </a:lnTo>
                  <a:lnTo>
                    <a:pt x="831" y="1024"/>
                  </a:lnTo>
                  <a:lnTo>
                    <a:pt x="831" y="1024"/>
                  </a:lnTo>
                  <a:lnTo>
                    <a:pt x="820" y="1005"/>
                  </a:lnTo>
                  <a:lnTo>
                    <a:pt x="820" y="1005"/>
                  </a:lnTo>
                  <a:lnTo>
                    <a:pt x="806" y="981"/>
                  </a:lnTo>
                  <a:lnTo>
                    <a:pt x="789" y="953"/>
                  </a:lnTo>
                  <a:lnTo>
                    <a:pt x="772" y="922"/>
                  </a:lnTo>
                  <a:lnTo>
                    <a:pt x="764" y="904"/>
                  </a:lnTo>
                  <a:lnTo>
                    <a:pt x="756" y="887"/>
                  </a:lnTo>
                  <a:lnTo>
                    <a:pt x="749" y="870"/>
                  </a:lnTo>
                  <a:lnTo>
                    <a:pt x="743" y="852"/>
                  </a:lnTo>
                  <a:lnTo>
                    <a:pt x="738" y="834"/>
                  </a:lnTo>
                  <a:lnTo>
                    <a:pt x="733" y="815"/>
                  </a:lnTo>
                  <a:lnTo>
                    <a:pt x="731" y="798"/>
                  </a:lnTo>
                  <a:lnTo>
                    <a:pt x="729" y="780"/>
                  </a:lnTo>
                  <a:lnTo>
                    <a:pt x="730" y="764"/>
                  </a:lnTo>
                  <a:lnTo>
                    <a:pt x="732" y="747"/>
                  </a:lnTo>
                  <a:lnTo>
                    <a:pt x="732" y="747"/>
                  </a:lnTo>
                  <a:lnTo>
                    <a:pt x="738" y="724"/>
                  </a:lnTo>
                  <a:lnTo>
                    <a:pt x="745" y="702"/>
                  </a:lnTo>
                  <a:lnTo>
                    <a:pt x="754" y="680"/>
                  </a:lnTo>
                  <a:lnTo>
                    <a:pt x="763" y="658"/>
                  </a:lnTo>
                  <a:lnTo>
                    <a:pt x="785" y="614"/>
                  </a:lnTo>
                  <a:lnTo>
                    <a:pt x="807" y="569"/>
                  </a:lnTo>
                  <a:lnTo>
                    <a:pt x="818" y="546"/>
                  </a:lnTo>
                  <a:lnTo>
                    <a:pt x="828" y="523"/>
                  </a:lnTo>
                  <a:lnTo>
                    <a:pt x="838" y="498"/>
                  </a:lnTo>
                  <a:lnTo>
                    <a:pt x="846" y="472"/>
                  </a:lnTo>
                  <a:lnTo>
                    <a:pt x="853" y="445"/>
                  </a:lnTo>
                  <a:lnTo>
                    <a:pt x="859" y="418"/>
                  </a:lnTo>
                  <a:lnTo>
                    <a:pt x="862" y="387"/>
                  </a:lnTo>
                  <a:lnTo>
                    <a:pt x="863" y="372"/>
                  </a:lnTo>
                  <a:lnTo>
                    <a:pt x="864" y="357"/>
                  </a:lnTo>
                  <a:lnTo>
                    <a:pt x="864" y="357"/>
                  </a:lnTo>
                  <a:lnTo>
                    <a:pt x="863" y="339"/>
                  </a:lnTo>
                  <a:lnTo>
                    <a:pt x="862" y="321"/>
                  </a:lnTo>
                  <a:lnTo>
                    <a:pt x="859" y="305"/>
                  </a:lnTo>
                  <a:lnTo>
                    <a:pt x="855" y="289"/>
                  </a:lnTo>
                  <a:lnTo>
                    <a:pt x="851" y="273"/>
                  </a:lnTo>
                  <a:lnTo>
                    <a:pt x="846" y="258"/>
                  </a:lnTo>
                  <a:lnTo>
                    <a:pt x="840" y="243"/>
                  </a:lnTo>
                  <a:lnTo>
                    <a:pt x="834" y="228"/>
                  </a:lnTo>
                  <a:lnTo>
                    <a:pt x="827" y="215"/>
                  </a:lnTo>
                  <a:lnTo>
                    <a:pt x="819" y="202"/>
                  </a:lnTo>
                  <a:lnTo>
                    <a:pt x="810" y="189"/>
                  </a:lnTo>
                  <a:lnTo>
                    <a:pt x="801" y="177"/>
                  </a:lnTo>
                  <a:lnTo>
                    <a:pt x="791" y="164"/>
                  </a:lnTo>
                  <a:lnTo>
                    <a:pt x="780" y="153"/>
                  </a:lnTo>
                  <a:lnTo>
                    <a:pt x="768" y="142"/>
                  </a:lnTo>
                  <a:lnTo>
                    <a:pt x="756" y="132"/>
                  </a:lnTo>
                  <a:lnTo>
                    <a:pt x="744" y="122"/>
                  </a:lnTo>
                  <a:lnTo>
                    <a:pt x="731" y="113"/>
                  </a:lnTo>
                  <a:lnTo>
                    <a:pt x="718" y="105"/>
                  </a:lnTo>
                  <a:lnTo>
                    <a:pt x="704" y="97"/>
                  </a:lnTo>
                  <a:lnTo>
                    <a:pt x="689" y="90"/>
                  </a:lnTo>
                  <a:lnTo>
                    <a:pt x="674" y="82"/>
                  </a:lnTo>
                  <a:lnTo>
                    <a:pt x="660" y="76"/>
                  </a:lnTo>
                  <a:lnTo>
                    <a:pt x="644" y="70"/>
                  </a:lnTo>
                  <a:lnTo>
                    <a:pt x="629" y="65"/>
                  </a:lnTo>
                  <a:lnTo>
                    <a:pt x="612" y="61"/>
                  </a:lnTo>
                  <a:lnTo>
                    <a:pt x="596" y="57"/>
                  </a:lnTo>
                  <a:lnTo>
                    <a:pt x="580" y="54"/>
                  </a:lnTo>
                  <a:lnTo>
                    <a:pt x="563" y="52"/>
                  </a:lnTo>
                  <a:lnTo>
                    <a:pt x="547" y="50"/>
                  </a:lnTo>
                  <a:lnTo>
                    <a:pt x="529" y="49"/>
                  </a:lnTo>
                  <a:lnTo>
                    <a:pt x="512" y="49"/>
                  </a:lnTo>
                  <a:lnTo>
                    <a:pt x="512" y="49"/>
                  </a:lnTo>
                  <a:lnTo>
                    <a:pt x="493" y="50"/>
                  </a:lnTo>
                  <a:lnTo>
                    <a:pt x="473" y="51"/>
                  </a:lnTo>
                  <a:lnTo>
                    <a:pt x="454" y="54"/>
                  </a:lnTo>
                  <a:lnTo>
                    <a:pt x="434" y="58"/>
                  </a:lnTo>
                  <a:lnTo>
                    <a:pt x="415" y="63"/>
                  </a:lnTo>
                  <a:lnTo>
                    <a:pt x="396" y="69"/>
                  </a:lnTo>
                  <a:lnTo>
                    <a:pt x="378" y="75"/>
                  </a:lnTo>
                  <a:lnTo>
                    <a:pt x="359" y="83"/>
                  </a:lnTo>
                  <a:lnTo>
                    <a:pt x="342" y="93"/>
                  </a:lnTo>
                  <a:lnTo>
                    <a:pt x="325" y="102"/>
                  </a:lnTo>
                  <a:lnTo>
                    <a:pt x="308" y="112"/>
                  </a:lnTo>
                  <a:lnTo>
                    <a:pt x="291" y="123"/>
                  </a:lnTo>
                  <a:lnTo>
                    <a:pt x="275" y="135"/>
                  </a:lnTo>
                  <a:lnTo>
                    <a:pt x="260" y="147"/>
                  </a:lnTo>
                  <a:lnTo>
                    <a:pt x="246" y="161"/>
                  </a:lnTo>
                  <a:lnTo>
                    <a:pt x="232" y="175"/>
                  </a:lnTo>
                  <a:lnTo>
                    <a:pt x="232" y="175"/>
                  </a:lnTo>
                  <a:lnTo>
                    <a:pt x="221" y="188"/>
                  </a:lnTo>
                  <a:lnTo>
                    <a:pt x="210" y="201"/>
                  </a:lnTo>
                  <a:lnTo>
                    <a:pt x="200" y="214"/>
                  </a:lnTo>
                  <a:lnTo>
                    <a:pt x="191" y="227"/>
                  </a:lnTo>
                  <a:lnTo>
                    <a:pt x="182" y="241"/>
                  </a:lnTo>
                  <a:lnTo>
                    <a:pt x="174" y="256"/>
                  </a:lnTo>
                  <a:lnTo>
                    <a:pt x="167" y="271"/>
                  </a:lnTo>
                  <a:lnTo>
                    <a:pt x="161" y="285"/>
                  </a:lnTo>
                  <a:lnTo>
                    <a:pt x="156" y="300"/>
                  </a:lnTo>
                  <a:lnTo>
                    <a:pt x="152" y="315"/>
                  </a:lnTo>
                  <a:lnTo>
                    <a:pt x="148" y="330"/>
                  </a:lnTo>
                  <a:lnTo>
                    <a:pt x="146" y="346"/>
                  </a:lnTo>
                  <a:lnTo>
                    <a:pt x="145" y="361"/>
                  </a:lnTo>
                  <a:lnTo>
                    <a:pt x="145" y="376"/>
                  </a:lnTo>
                  <a:lnTo>
                    <a:pt x="146" y="391"/>
                  </a:lnTo>
                  <a:lnTo>
                    <a:pt x="148" y="406"/>
                  </a:lnTo>
                  <a:lnTo>
                    <a:pt x="148" y="406"/>
                  </a:lnTo>
                  <a:lnTo>
                    <a:pt x="149" y="412"/>
                  </a:lnTo>
                  <a:lnTo>
                    <a:pt x="148" y="421"/>
                  </a:lnTo>
                  <a:lnTo>
                    <a:pt x="146" y="429"/>
                  </a:lnTo>
                  <a:lnTo>
                    <a:pt x="144" y="439"/>
                  </a:lnTo>
                  <a:lnTo>
                    <a:pt x="136" y="460"/>
                  </a:lnTo>
                  <a:lnTo>
                    <a:pt x="124" y="484"/>
                  </a:lnTo>
                  <a:lnTo>
                    <a:pt x="111" y="511"/>
                  </a:lnTo>
                  <a:lnTo>
                    <a:pt x="97" y="538"/>
                  </a:lnTo>
                  <a:lnTo>
                    <a:pt x="68" y="594"/>
                  </a:lnTo>
                  <a:lnTo>
                    <a:pt x="47" y="629"/>
                  </a:lnTo>
                  <a:lnTo>
                    <a:pt x="47" y="629"/>
                  </a:lnTo>
                  <a:lnTo>
                    <a:pt x="48" y="631"/>
                  </a:lnTo>
                  <a:lnTo>
                    <a:pt x="49" y="632"/>
                  </a:lnTo>
                  <a:lnTo>
                    <a:pt x="55" y="635"/>
                  </a:lnTo>
                  <a:lnTo>
                    <a:pt x="63" y="637"/>
                  </a:lnTo>
                  <a:lnTo>
                    <a:pt x="63" y="637"/>
                  </a:lnTo>
                  <a:lnTo>
                    <a:pt x="92" y="645"/>
                  </a:lnTo>
                  <a:lnTo>
                    <a:pt x="118" y="652"/>
                  </a:lnTo>
                  <a:lnTo>
                    <a:pt x="118" y="652"/>
                  </a:lnTo>
                  <a:lnTo>
                    <a:pt x="123" y="653"/>
                  </a:lnTo>
                  <a:lnTo>
                    <a:pt x="127" y="656"/>
                  </a:lnTo>
                  <a:lnTo>
                    <a:pt x="132" y="660"/>
                  </a:lnTo>
                  <a:lnTo>
                    <a:pt x="135" y="665"/>
                  </a:lnTo>
                  <a:lnTo>
                    <a:pt x="137" y="670"/>
                  </a:lnTo>
                  <a:lnTo>
                    <a:pt x="137" y="675"/>
                  </a:lnTo>
                  <a:lnTo>
                    <a:pt x="137" y="680"/>
                  </a:lnTo>
                  <a:lnTo>
                    <a:pt x="136" y="686"/>
                  </a:lnTo>
                  <a:lnTo>
                    <a:pt x="136" y="686"/>
                  </a:lnTo>
                  <a:lnTo>
                    <a:pt x="128" y="703"/>
                  </a:lnTo>
                  <a:lnTo>
                    <a:pt x="120" y="719"/>
                  </a:lnTo>
                  <a:lnTo>
                    <a:pt x="120" y="719"/>
                  </a:lnTo>
                  <a:lnTo>
                    <a:pt x="141" y="723"/>
                  </a:lnTo>
                  <a:lnTo>
                    <a:pt x="150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4" y="726"/>
                  </a:lnTo>
                  <a:lnTo>
                    <a:pt x="168" y="727"/>
                  </a:lnTo>
                  <a:lnTo>
                    <a:pt x="172" y="730"/>
                  </a:lnTo>
                  <a:lnTo>
                    <a:pt x="176" y="733"/>
                  </a:lnTo>
                  <a:lnTo>
                    <a:pt x="178" y="736"/>
                  </a:lnTo>
                  <a:lnTo>
                    <a:pt x="180" y="740"/>
                  </a:lnTo>
                  <a:lnTo>
                    <a:pt x="182" y="746"/>
                  </a:lnTo>
                  <a:lnTo>
                    <a:pt x="182" y="751"/>
                  </a:lnTo>
                  <a:lnTo>
                    <a:pt x="182" y="751"/>
                  </a:lnTo>
                  <a:lnTo>
                    <a:pt x="182" y="755"/>
                  </a:lnTo>
                  <a:lnTo>
                    <a:pt x="180" y="760"/>
                  </a:lnTo>
                  <a:lnTo>
                    <a:pt x="178" y="764"/>
                  </a:lnTo>
                  <a:lnTo>
                    <a:pt x="175" y="767"/>
                  </a:lnTo>
                  <a:lnTo>
                    <a:pt x="171" y="770"/>
                  </a:lnTo>
                  <a:lnTo>
                    <a:pt x="167" y="772"/>
                  </a:lnTo>
                  <a:lnTo>
                    <a:pt x="162" y="774"/>
                  </a:lnTo>
                  <a:lnTo>
                    <a:pt x="158" y="774"/>
                  </a:lnTo>
                  <a:lnTo>
                    <a:pt x="158" y="774"/>
                  </a:lnTo>
                  <a:lnTo>
                    <a:pt x="144" y="773"/>
                  </a:lnTo>
                  <a:lnTo>
                    <a:pt x="127" y="771"/>
                  </a:lnTo>
                  <a:lnTo>
                    <a:pt x="127" y="771"/>
                  </a:lnTo>
                  <a:lnTo>
                    <a:pt x="136" y="777"/>
                  </a:lnTo>
                  <a:lnTo>
                    <a:pt x="141" y="785"/>
                  </a:lnTo>
                  <a:lnTo>
                    <a:pt x="145" y="792"/>
                  </a:lnTo>
                  <a:lnTo>
                    <a:pt x="146" y="801"/>
                  </a:lnTo>
                  <a:lnTo>
                    <a:pt x="147" y="810"/>
                  </a:lnTo>
                  <a:lnTo>
                    <a:pt x="146" y="819"/>
                  </a:lnTo>
                  <a:lnTo>
                    <a:pt x="143" y="839"/>
                  </a:lnTo>
                  <a:lnTo>
                    <a:pt x="143" y="839"/>
                  </a:lnTo>
                  <a:lnTo>
                    <a:pt x="141" y="849"/>
                  </a:lnTo>
                  <a:lnTo>
                    <a:pt x="140" y="860"/>
                  </a:lnTo>
                  <a:lnTo>
                    <a:pt x="141" y="870"/>
                  </a:lnTo>
                  <a:lnTo>
                    <a:pt x="142" y="875"/>
                  </a:lnTo>
                  <a:lnTo>
                    <a:pt x="143" y="880"/>
                  </a:lnTo>
                  <a:lnTo>
                    <a:pt x="143" y="880"/>
                  </a:lnTo>
                  <a:lnTo>
                    <a:pt x="146" y="885"/>
                  </a:lnTo>
                  <a:lnTo>
                    <a:pt x="151" y="890"/>
                  </a:lnTo>
                  <a:lnTo>
                    <a:pt x="156" y="894"/>
                  </a:lnTo>
                  <a:lnTo>
                    <a:pt x="163" y="898"/>
                  </a:lnTo>
                  <a:lnTo>
                    <a:pt x="178" y="904"/>
                  </a:lnTo>
                  <a:lnTo>
                    <a:pt x="196" y="910"/>
                  </a:lnTo>
                  <a:lnTo>
                    <a:pt x="216" y="915"/>
                  </a:lnTo>
                  <a:lnTo>
                    <a:pt x="235" y="918"/>
                  </a:lnTo>
                  <a:lnTo>
                    <a:pt x="268" y="925"/>
                  </a:lnTo>
                  <a:lnTo>
                    <a:pt x="268" y="925"/>
                  </a:lnTo>
                  <a:lnTo>
                    <a:pt x="288" y="928"/>
                  </a:lnTo>
                  <a:lnTo>
                    <a:pt x="309" y="930"/>
                  </a:lnTo>
                  <a:lnTo>
                    <a:pt x="330" y="933"/>
                  </a:lnTo>
                  <a:lnTo>
                    <a:pt x="341" y="934"/>
                  </a:lnTo>
                  <a:lnTo>
                    <a:pt x="351" y="937"/>
                  </a:lnTo>
                  <a:lnTo>
                    <a:pt x="361" y="940"/>
                  </a:lnTo>
                  <a:lnTo>
                    <a:pt x="371" y="944"/>
                  </a:lnTo>
                  <a:lnTo>
                    <a:pt x="382" y="950"/>
                  </a:lnTo>
                  <a:lnTo>
                    <a:pt x="392" y="957"/>
                  </a:lnTo>
                  <a:lnTo>
                    <a:pt x="401" y="965"/>
                  </a:lnTo>
                  <a:lnTo>
                    <a:pt x="409" y="976"/>
                  </a:lnTo>
                  <a:lnTo>
                    <a:pt x="417" y="988"/>
                  </a:lnTo>
                  <a:lnTo>
                    <a:pt x="424" y="1003"/>
                  </a:lnTo>
                  <a:lnTo>
                    <a:pt x="424" y="1003"/>
                  </a:lnTo>
                  <a:lnTo>
                    <a:pt x="426" y="1008"/>
                  </a:lnTo>
                  <a:lnTo>
                    <a:pt x="426" y="1013"/>
                  </a:lnTo>
                  <a:lnTo>
                    <a:pt x="426" y="1017"/>
                  </a:lnTo>
                  <a:lnTo>
                    <a:pt x="425" y="1022"/>
                  </a:lnTo>
                  <a:lnTo>
                    <a:pt x="423" y="1026"/>
                  </a:lnTo>
                  <a:lnTo>
                    <a:pt x="420" y="1029"/>
                  </a:lnTo>
                  <a:lnTo>
                    <a:pt x="416" y="1032"/>
                  </a:lnTo>
                  <a:lnTo>
                    <a:pt x="412" y="1035"/>
                  </a:lnTo>
                  <a:lnTo>
                    <a:pt x="412" y="1035"/>
                  </a:lnTo>
                  <a:lnTo>
                    <a:pt x="408" y="1036"/>
                  </a:lnTo>
                  <a:lnTo>
                    <a:pt x="403" y="1037"/>
                  </a:lnTo>
                  <a:lnTo>
                    <a:pt x="398" y="1037"/>
                  </a:lnTo>
                  <a:lnTo>
                    <a:pt x="394" y="1035"/>
                  </a:lnTo>
                  <a:lnTo>
                    <a:pt x="390" y="1033"/>
                  </a:lnTo>
                  <a:lnTo>
                    <a:pt x="386" y="1031"/>
                  </a:lnTo>
                  <a:lnTo>
                    <a:pt x="383" y="1027"/>
                  </a:lnTo>
                  <a:lnTo>
                    <a:pt x="381" y="1023"/>
                  </a:lnTo>
                  <a:lnTo>
                    <a:pt x="381" y="1023"/>
                  </a:lnTo>
                  <a:lnTo>
                    <a:pt x="376" y="1014"/>
                  </a:lnTo>
                  <a:lnTo>
                    <a:pt x="369" y="1006"/>
                  </a:lnTo>
                  <a:lnTo>
                    <a:pt x="364" y="1000"/>
                  </a:lnTo>
                  <a:lnTo>
                    <a:pt x="357" y="994"/>
                  </a:lnTo>
                  <a:lnTo>
                    <a:pt x="350" y="989"/>
                  </a:lnTo>
                  <a:lnTo>
                    <a:pt x="343" y="986"/>
                  </a:lnTo>
                  <a:lnTo>
                    <a:pt x="336" y="983"/>
                  </a:lnTo>
                  <a:lnTo>
                    <a:pt x="328" y="981"/>
                  </a:lnTo>
                  <a:lnTo>
                    <a:pt x="311" y="978"/>
                  </a:lnTo>
                  <a:lnTo>
                    <a:pt x="294" y="976"/>
                  </a:lnTo>
                  <a:lnTo>
                    <a:pt x="275" y="975"/>
                  </a:lnTo>
                  <a:lnTo>
                    <a:pt x="258" y="972"/>
                  </a:lnTo>
                  <a:lnTo>
                    <a:pt x="258" y="972"/>
                  </a:lnTo>
                  <a:lnTo>
                    <a:pt x="236" y="967"/>
                  </a:lnTo>
                  <a:lnTo>
                    <a:pt x="213" y="963"/>
                  </a:lnTo>
                  <a:lnTo>
                    <a:pt x="190" y="958"/>
                  </a:lnTo>
                  <a:lnTo>
                    <a:pt x="168" y="952"/>
                  </a:lnTo>
                  <a:lnTo>
                    <a:pt x="158" y="949"/>
                  </a:lnTo>
                  <a:lnTo>
                    <a:pt x="148" y="945"/>
                  </a:lnTo>
                  <a:lnTo>
                    <a:pt x="139" y="940"/>
                  </a:lnTo>
                  <a:lnTo>
                    <a:pt x="129" y="935"/>
                  </a:lnTo>
                  <a:lnTo>
                    <a:pt x="121" y="929"/>
                  </a:lnTo>
                  <a:lnTo>
                    <a:pt x="113" y="922"/>
                  </a:lnTo>
                  <a:lnTo>
                    <a:pt x="106" y="91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95" y="891"/>
                  </a:lnTo>
                  <a:lnTo>
                    <a:pt x="93" y="881"/>
                  </a:lnTo>
                  <a:lnTo>
                    <a:pt x="91" y="872"/>
                  </a:lnTo>
                  <a:lnTo>
                    <a:pt x="91" y="863"/>
                  </a:lnTo>
                  <a:lnTo>
                    <a:pt x="91" y="855"/>
                  </a:lnTo>
                  <a:lnTo>
                    <a:pt x="92" y="848"/>
                  </a:lnTo>
                  <a:lnTo>
                    <a:pt x="94" y="835"/>
                  </a:lnTo>
                  <a:lnTo>
                    <a:pt x="96" y="823"/>
                  </a:lnTo>
                  <a:lnTo>
                    <a:pt x="96" y="818"/>
                  </a:lnTo>
                  <a:lnTo>
                    <a:pt x="96" y="814"/>
                  </a:lnTo>
                  <a:lnTo>
                    <a:pt x="94" y="810"/>
                  </a:lnTo>
                  <a:lnTo>
                    <a:pt x="91" y="806"/>
                  </a:lnTo>
                  <a:lnTo>
                    <a:pt x="87" y="804"/>
                  </a:lnTo>
                  <a:lnTo>
                    <a:pt x="81" y="801"/>
                  </a:lnTo>
                  <a:lnTo>
                    <a:pt x="81" y="801"/>
                  </a:lnTo>
                  <a:lnTo>
                    <a:pt x="74" y="798"/>
                  </a:lnTo>
                  <a:lnTo>
                    <a:pt x="69" y="793"/>
                  </a:lnTo>
                  <a:lnTo>
                    <a:pt x="65" y="787"/>
                  </a:lnTo>
                  <a:lnTo>
                    <a:pt x="64" y="781"/>
                  </a:lnTo>
                  <a:lnTo>
                    <a:pt x="64" y="774"/>
                  </a:lnTo>
                  <a:lnTo>
                    <a:pt x="66" y="768"/>
                  </a:lnTo>
                  <a:lnTo>
                    <a:pt x="70" y="762"/>
                  </a:lnTo>
                  <a:lnTo>
                    <a:pt x="76" y="757"/>
                  </a:lnTo>
                  <a:lnTo>
                    <a:pt x="76" y="757"/>
                  </a:lnTo>
                  <a:lnTo>
                    <a:pt x="72" y="755"/>
                  </a:lnTo>
                  <a:lnTo>
                    <a:pt x="68" y="752"/>
                  </a:lnTo>
                  <a:lnTo>
                    <a:pt x="65" y="748"/>
                  </a:lnTo>
                  <a:lnTo>
                    <a:pt x="63" y="743"/>
                  </a:lnTo>
                  <a:lnTo>
                    <a:pt x="61" y="738"/>
                  </a:lnTo>
                  <a:lnTo>
                    <a:pt x="61" y="733"/>
                  </a:lnTo>
                  <a:lnTo>
                    <a:pt x="62" y="728"/>
                  </a:lnTo>
                  <a:lnTo>
                    <a:pt x="64" y="724"/>
                  </a:lnTo>
                  <a:lnTo>
                    <a:pt x="79" y="692"/>
                  </a:lnTo>
                  <a:lnTo>
                    <a:pt x="79" y="692"/>
                  </a:lnTo>
                  <a:lnTo>
                    <a:pt x="51" y="685"/>
                  </a:lnTo>
                  <a:lnTo>
                    <a:pt x="37" y="680"/>
                  </a:lnTo>
                  <a:lnTo>
                    <a:pt x="28" y="676"/>
                  </a:lnTo>
                  <a:lnTo>
                    <a:pt x="28" y="676"/>
                  </a:lnTo>
                  <a:lnTo>
                    <a:pt x="19" y="670"/>
                  </a:lnTo>
                  <a:lnTo>
                    <a:pt x="11" y="663"/>
                  </a:lnTo>
                  <a:lnTo>
                    <a:pt x="6" y="654"/>
                  </a:lnTo>
                  <a:lnTo>
                    <a:pt x="2" y="645"/>
                  </a:lnTo>
                  <a:lnTo>
                    <a:pt x="0" y="635"/>
                  </a:lnTo>
                  <a:lnTo>
                    <a:pt x="0" y="625"/>
                  </a:lnTo>
                  <a:lnTo>
                    <a:pt x="2" y="615"/>
                  </a:lnTo>
                  <a:lnTo>
                    <a:pt x="6" y="605"/>
                  </a:lnTo>
                  <a:lnTo>
                    <a:pt x="6" y="605"/>
                  </a:lnTo>
                  <a:lnTo>
                    <a:pt x="33" y="555"/>
                  </a:lnTo>
                  <a:lnTo>
                    <a:pt x="65" y="496"/>
                  </a:lnTo>
                  <a:lnTo>
                    <a:pt x="80" y="469"/>
                  </a:lnTo>
                  <a:lnTo>
                    <a:pt x="91" y="445"/>
                  </a:lnTo>
                  <a:lnTo>
                    <a:pt x="98" y="427"/>
                  </a:lnTo>
                  <a:lnTo>
                    <a:pt x="100" y="420"/>
                  </a:lnTo>
                  <a:lnTo>
                    <a:pt x="100" y="416"/>
                  </a:lnTo>
                  <a:lnTo>
                    <a:pt x="100" y="416"/>
                  </a:lnTo>
                  <a:lnTo>
                    <a:pt x="97" y="397"/>
                  </a:lnTo>
                  <a:lnTo>
                    <a:pt x="96" y="379"/>
                  </a:lnTo>
                  <a:lnTo>
                    <a:pt x="96" y="361"/>
                  </a:lnTo>
                  <a:lnTo>
                    <a:pt x="97" y="343"/>
                  </a:lnTo>
                  <a:lnTo>
                    <a:pt x="100" y="324"/>
                  </a:lnTo>
                  <a:lnTo>
                    <a:pt x="103" y="307"/>
                  </a:lnTo>
                  <a:lnTo>
                    <a:pt x="108" y="289"/>
                  </a:lnTo>
                  <a:lnTo>
                    <a:pt x="114" y="271"/>
                  </a:lnTo>
                  <a:lnTo>
                    <a:pt x="121" y="254"/>
                  </a:lnTo>
                  <a:lnTo>
                    <a:pt x="129" y="236"/>
                  </a:lnTo>
                  <a:lnTo>
                    <a:pt x="139" y="220"/>
                  </a:lnTo>
                  <a:lnTo>
                    <a:pt x="149" y="203"/>
                  </a:lnTo>
                  <a:lnTo>
                    <a:pt x="160" y="187"/>
                  </a:lnTo>
                  <a:lnTo>
                    <a:pt x="171" y="172"/>
                  </a:lnTo>
                  <a:lnTo>
                    <a:pt x="184" y="156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213" y="126"/>
                  </a:lnTo>
                  <a:lnTo>
                    <a:pt x="229" y="111"/>
                  </a:lnTo>
                  <a:lnTo>
                    <a:pt x="246" y="97"/>
                  </a:lnTo>
                  <a:lnTo>
                    <a:pt x="263" y="83"/>
                  </a:lnTo>
                  <a:lnTo>
                    <a:pt x="282" y="71"/>
                  </a:lnTo>
                  <a:lnTo>
                    <a:pt x="301" y="59"/>
                  </a:lnTo>
                  <a:lnTo>
                    <a:pt x="321" y="49"/>
                  </a:lnTo>
                  <a:lnTo>
                    <a:pt x="340" y="39"/>
                  </a:lnTo>
                  <a:lnTo>
                    <a:pt x="360" y="30"/>
                  </a:lnTo>
                  <a:lnTo>
                    <a:pt x="382" y="23"/>
                  </a:lnTo>
                  <a:lnTo>
                    <a:pt x="403" y="16"/>
                  </a:lnTo>
                  <a:lnTo>
                    <a:pt x="424" y="11"/>
                  </a:lnTo>
                  <a:lnTo>
                    <a:pt x="446" y="7"/>
                  </a:lnTo>
                  <a:lnTo>
                    <a:pt x="468" y="4"/>
                  </a:lnTo>
                  <a:lnTo>
                    <a:pt x="490" y="1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1" y="0"/>
                  </a:lnTo>
                  <a:lnTo>
                    <a:pt x="552" y="2"/>
                  </a:lnTo>
                  <a:lnTo>
                    <a:pt x="571" y="5"/>
                  </a:lnTo>
                  <a:lnTo>
                    <a:pt x="589" y="7"/>
                  </a:lnTo>
                  <a:lnTo>
                    <a:pt x="608" y="11"/>
                  </a:lnTo>
                  <a:lnTo>
                    <a:pt x="627" y="15"/>
                  </a:lnTo>
                  <a:lnTo>
                    <a:pt x="645" y="20"/>
                  </a:lnTo>
                  <a:lnTo>
                    <a:pt x="663" y="26"/>
                  </a:lnTo>
                  <a:lnTo>
                    <a:pt x="680" y="32"/>
                  </a:lnTo>
                  <a:lnTo>
                    <a:pt x="698" y="40"/>
                  </a:lnTo>
                  <a:lnTo>
                    <a:pt x="715" y="47"/>
                  </a:lnTo>
                  <a:lnTo>
                    <a:pt x="731" y="56"/>
                  </a:lnTo>
                  <a:lnTo>
                    <a:pt x="746" y="65"/>
                  </a:lnTo>
                  <a:lnTo>
                    <a:pt x="761" y="75"/>
                  </a:lnTo>
                  <a:lnTo>
                    <a:pt x="777" y="87"/>
                  </a:lnTo>
                  <a:lnTo>
                    <a:pt x="791" y="98"/>
                  </a:lnTo>
                  <a:lnTo>
                    <a:pt x="804" y="110"/>
                  </a:lnTo>
                  <a:lnTo>
                    <a:pt x="817" y="122"/>
                  </a:lnTo>
                  <a:lnTo>
                    <a:pt x="829" y="135"/>
                  </a:lnTo>
                  <a:lnTo>
                    <a:pt x="840" y="149"/>
                  </a:lnTo>
                  <a:lnTo>
                    <a:pt x="851" y="163"/>
                  </a:lnTo>
                  <a:lnTo>
                    <a:pt x="862" y="178"/>
                  </a:lnTo>
                  <a:lnTo>
                    <a:pt x="871" y="194"/>
                  </a:lnTo>
                  <a:lnTo>
                    <a:pt x="879" y="210"/>
                  </a:lnTo>
                  <a:lnTo>
                    <a:pt x="886" y="226"/>
                  </a:lnTo>
                  <a:lnTo>
                    <a:pt x="893" y="243"/>
                  </a:lnTo>
                  <a:lnTo>
                    <a:pt x="898" y="261"/>
                  </a:lnTo>
                  <a:lnTo>
                    <a:pt x="903" y="279"/>
                  </a:lnTo>
                  <a:lnTo>
                    <a:pt x="907" y="298"/>
                  </a:lnTo>
                  <a:lnTo>
                    <a:pt x="909" y="316"/>
                  </a:lnTo>
                  <a:lnTo>
                    <a:pt x="911" y="337"/>
                  </a:lnTo>
                  <a:lnTo>
                    <a:pt x="912" y="357"/>
                  </a:lnTo>
                  <a:lnTo>
                    <a:pt x="912" y="357"/>
                  </a:lnTo>
                  <a:lnTo>
                    <a:pt x="911" y="373"/>
                  </a:lnTo>
                  <a:lnTo>
                    <a:pt x="910" y="390"/>
                  </a:lnTo>
                  <a:lnTo>
                    <a:pt x="907" y="422"/>
                  </a:lnTo>
                  <a:lnTo>
                    <a:pt x="902" y="452"/>
                  </a:lnTo>
                  <a:lnTo>
                    <a:pt x="895" y="481"/>
                  </a:lnTo>
                  <a:lnTo>
                    <a:pt x="886" y="509"/>
                  </a:lnTo>
                  <a:lnTo>
                    <a:pt x="876" y="534"/>
                  </a:lnTo>
                  <a:lnTo>
                    <a:pt x="866" y="559"/>
                  </a:lnTo>
                  <a:lnTo>
                    <a:pt x="854" y="584"/>
                  </a:lnTo>
                  <a:lnTo>
                    <a:pt x="832" y="629"/>
                  </a:lnTo>
                  <a:lnTo>
                    <a:pt x="810" y="673"/>
                  </a:lnTo>
                  <a:lnTo>
                    <a:pt x="801" y="694"/>
                  </a:lnTo>
                  <a:lnTo>
                    <a:pt x="792" y="714"/>
                  </a:lnTo>
                  <a:lnTo>
                    <a:pt x="785" y="735"/>
                  </a:lnTo>
                  <a:lnTo>
                    <a:pt x="780" y="757"/>
                  </a:lnTo>
                  <a:lnTo>
                    <a:pt x="780" y="757"/>
                  </a:lnTo>
                  <a:lnTo>
                    <a:pt x="778" y="770"/>
                  </a:lnTo>
                  <a:lnTo>
                    <a:pt x="778" y="784"/>
                  </a:lnTo>
                  <a:lnTo>
                    <a:pt x="780" y="798"/>
                  </a:lnTo>
                  <a:lnTo>
                    <a:pt x="782" y="813"/>
                  </a:lnTo>
                  <a:lnTo>
                    <a:pt x="786" y="829"/>
                  </a:lnTo>
                  <a:lnTo>
                    <a:pt x="791" y="844"/>
                  </a:lnTo>
                  <a:lnTo>
                    <a:pt x="797" y="859"/>
                  </a:lnTo>
                  <a:lnTo>
                    <a:pt x="804" y="874"/>
                  </a:lnTo>
                  <a:lnTo>
                    <a:pt x="818" y="904"/>
                  </a:lnTo>
                  <a:lnTo>
                    <a:pt x="833" y="933"/>
                  </a:lnTo>
                  <a:lnTo>
                    <a:pt x="848" y="958"/>
                  </a:lnTo>
                  <a:lnTo>
                    <a:pt x="861" y="979"/>
                  </a:lnTo>
                  <a:lnTo>
                    <a:pt x="861" y="979"/>
                  </a:lnTo>
                  <a:lnTo>
                    <a:pt x="874" y="1001"/>
                  </a:lnTo>
                  <a:lnTo>
                    <a:pt x="874" y="1001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90">
              <a:extLst>
                <a:ext uri="{FF2B5EF4-FFF2-40B4-BE49-F238E27FC236}">
                  <a16:creationId xmlns:a16="http://schemas.microsoft.com/office/drawing/2014/main" id="{FE1D3ADA-F117-484C-9ED4-237E2A327D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6725" y="3006725"/>
              <a:ext cx="298450" cy="214313"/>
            </a:xfrm>
            <a:custGeom>
              <a:avLst/>
              <a:gdLst>
                <a:gd name="T0" fmla="*/ 456 w 566"/>
                <a:gd name="T1" fmla="*/ 297 h 404"/>
                <a:gd name="T2" fmla="*/ 463 w 566"/>
                <a:gd name="T3" fmla="*/ 260 h 404"/>
                <a:gd name="T4" fmla="*/ 506 w 566"/>
                <a:gd name="T5" fmla="*/ 216 h 404"/>
                <a:gd name="T6" fmla="*/ 520 w 566"/>
                <a:gd name="T7" fmla="*/ 191 h 404"/>
                <a:gd name="T8" fmla="*/ 497 w 566"/>
                <a:gd name="T9" fmla="*/ 160 h 404"/>
                <a:gd name="T10" fmla="*/ 451 w 566"/>
                <a:gd name="T11" fmla="*/ 169 h 404"/>
                <a:gd name="T12" fmla="*/ 435 w 566"/>
                <a:gd name="T13" fmla="*/ 195 h 404"/>
                <a:gd name="T14" fmla="*/ 395 w 566"/>
                <a:gd name="T15" fmla="*/ 192 h 404"/>
                <a:gd name="T16" fmla="*/ 408 w 566"/>
                <a:gd name="T17" fmla="*/ 153 h 404"/>
                <a:gd name="T18" fmla="*/ 452 w 566"/>
                <a:gd name="T19" fmla="*/ 126 h 404"/>
                <a:gd name="T20" fmla="*/ 506 w 566"/>
                <a:gd name="T21" fmla="*/ 126 h 404"/>
                <a:gd name="T22" fmla="*/ 547 w 566"/>
                <a:gd name="T23" fmla="*/ 149 h 404"/>
                <a:gd name="T24" fmla="*/ 566 w 566"/>
                <a:gd name="T25" fmla="*/ 192 h 404"/>
                <a:gd name="T26" fmla="*/ 552 w 566"/>
                <a:gd name="T27" fmla="*/ 228 h 404"/>
                <a:gd name="T28" fmla="*/ 502 w 566"/>
                <a:gd name="T29" fmla="*/ 278 h 404"/>
                <a:gd name="T30" fmla="*/ 494 w 566"/>
                <a:gd name="T31" fmla="*/ 303 h 404"/>
                <a:gd name="T32" fmla="*/ 64 w 566"/>
                <a:gd name="T33" fmla="*/ 302 h 404"/>
                <a:gd name="T34" fmla="*/ 64 w 566"/>
                <a:gd name="T35" fmla="*/ 275 h 404"/>
                <a:gd name="T36" fmla="*/ 96 w 566"/>
                <a:gd name="T37" fmla="*/ 230 h 404"/>
                <a:gd name="T38" fmla="*/ 126 w 566"/>
                <a:gd name="T39" fmla="*/ 196 h 404"/>
                <a:gd name="T40" fmla="*/ 115 w 566"/>
                <a:gd name="T41" fmla="*/ 168 h 404"/>
                <a:gd name="T42" fmla="*/ 71 w 566"/>
                <a:gd name="T43" fmla="*/ 160 h 404"/>
                <a:gd name="T44" fmla="*/ 42 w 566"/>
                <a:gd name="T45" fmla="*/ 193 h 404"/>
                <a:gd name="T46" fmla="*/ 6 w 566"/>
                <a:gd name="T47" fmla="*/ 195 h 404"/>
                <a:gd name="T48" fmla="*/ 3 w 566"/>
                <a:gd name="T49" fmla="*/ 174 h 404"/>
                <a:gd name="T50" fmla="*/ 43 w 566"/>
                <a:gd name="T51" fmla="*/ 131 h 404"/>
                <a:gd name="T52" fmla="*/ 94 w 566"/>
                <a:gd name="T53" fmla="*/ 123 h 404"/>
                <a:gd name="T54" fmla="*/ 147 w 566"/>
                <a:gd name="T55" fmla="*/ 144 h 404"/>
                <a:gd name="T56" fmla="*/ 170 w 566"/>
                <a:gd name="T57" fmla="*/ 179 h 404"/>
                <a:gd name="T58" fmla="*/ 163 w 566"/>
                <a:gd name="T59" fmla="*/ 221 h 404"/>
                <a:gd name="T60" fmla="*/ 114 w 566"/>
                <a:gd name="T61" fmla="*/ 269 h 404"/>
                <a:gd name="T62" fmla="*/ 104 w 566"/>
                <a:gd name="T63" fmla="*/ 300 h 404"/>
                <a:gd name="T64" fmla="*/ 62 w 566"/>
                <a:gd name="T65" fmla="*/ 328 h 404"/>
                <a:gd name="T66" fmla="*/ 100 w 566"/>
                <a:gd name="T67" fmla="*/ 320 h 404"/>
                <a:gd name="T68" fmla="*/ 102 w 566"/>
                <a:gd name="T69" fmla="*/ 364 h 404"/>
                <a:gd name="T70" fmla="*/ 63 w 566"/>
                <a:gd name="T71" fmla="*/ 362 h 404"/>
                <a:gd name="T72" fmla="*/ 224 w 566"/>
                <a:gd name="T73" fmla="*/ 298 h 404"/>
                <a:gd name="T74" fmla="*/ 223 w 566"/>
                <a:gd name="T75" fmla="*/ 253 h 404"/>
                <a:gd name="T76" fmla="*/ 277 w 566"/>
                <a:gd name="T77" fmla="*/ 178 h 404"/>
                <a:gd name="T78" fmla="*/ 325 w 566"/>
                <a:gd name="T79" fmla="*/ 128 h 404"/>
                <a:gd name="T80" fmla="*/ 310 w 566"/>
                <a:gd name="T81" fmla="*/ 74 h 404"/>
                <a:gd name="T82" fmla="*/ 261 w 566"/>
                <a:gd name="T83" fmla="*/ 58 h 404"/>
                <a:gd name="T84" fmla="*/ 204 w 566"/>
                <a:gd name="T85" fmla="*/ 83 h 404"/>
                <a:gd name="T86" fmla="*/ 178 w 566"/>
                <a:gd name="T87" fmla="*/ 124 h 404"/>
                <a:gd name="T88" fmla="*/ 116 w 566"/>
                <a:gd name="T89" fmla="*/ 109 h 404"/>
                <a:gd name="T90" fmla="*/ 134 w 566"/>
                <a:gd name="T91" fmla="*/ 57 h 404"/>
                <a:gd name="T92" fmla="*/ 189 w 566"/>
                <a:gd name="T93" fmla="*/ 13 h 404"/>
                <a:gd name="T94" fmla="*/ 274 w 566"/>
                <a:gd name="T95" fmla="*/ 1 h 404"/>
                <a:gd name="T96" fmla="*/ 363 w 566"/>
                <a:gd name="T97" fmla="*/ 34 h 404"/>
                <a:gd name="T98" fmla="*/ 401 w 566"/>
                <a:gd name="T99" fmla="*/ 93 h 404"/>
                <a:gd name="T100" fmla="*/ 388 w 566"/>
                <a:gd name="T101" fmla="*/ 163 h 404"/>
                <a:gd name="T102" fmla="*/ 316 w 566"/>
                <a:gd name="T103" fmla="*/ 234 h 404"/>
                <a:gd name="T104" fmla="*/ 291 w 566"/>
                <a:gd name="T105" fmla="*/ 279 h 404"/>
                <a:gd name="T106" fmla="*/ 279 w 566"/>
                <a:gd name="T107" fmla="*/ 301 h 404"/>
                <a:gd name="T108" fmla="*/ 234 w 566"/>
                <a:gd name="T109" fmla="*/ 328 h 404"/>
                <a:gd name="T110" fmla="*/ 291 w 566"/>
                <a:gd name="T111" fmla="*/ 392 h 404"/>
                <a:gd name="T112" fmla="*/ 234 w 566"/>
                <a:gd name="T113" fmla="*/ 404 h 404"/>
                <a:gd name="T114" fmla="*/ 456 w 566"/>
                <a:gd name="T115" fmla="*/ 328 h 404"/>
                <a:gd name="T116" fmla="*/ 491 w 566"/>
                <a:gd name="T117" fmla="*/ 320 h 404"/>
                <a:gd name="T118" fmla="*/ 498 w 566"/>
                <a:gd name="T119" fmla="*/ 362 h 404"/>
                <a:gd name="T120" fmla="*/ 458 w 566"/>
                <a:gd name="T121" fmla="*/ 36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6" h="404">
                  <a:moveTo>
                    <a:pt x="491" y="304"/>
                  </a:moveTo>
                  <a:lnTo>
                    <a:pt x="463" y="304"/>
                  </a:lnTo>
                  <a:lnTo>
                    <a:pt x="463" y="304"/>
                  </a:lnTo>
                  <a:lnTo>
                    <a:pt x="460" y="303"/>
                  </a:lnTo>
                  <a:lnTo>
                    <a:pt x="458" y="302"/>
                  </a:lnTo>
                  <a:lnTo>
                    <a:pt x="456" y="300"/>
                  </a:lnTo>
                  <a:lnTo>
                    <a:pt x="456" y="297"/>
                  </a:lnTo>
                  <a:lnTo>
                    <a:pt x="456" y="297"/>
                  </a:lnTo>
                  <a:lnTo>
                    <a:pt x="456" y="293"/>
                  </a:lnTo>
                  <a:lnTo>
                    <a:pt x="456" y="293"/>
                  </a:lnTo>
                  <a:lnTo>
                    <a:pt x="456" y="284"/>
                  </a:lnTo>
                  <a:lnTo>
                    <a:pt x="457" y="275"/>
                  </a:lnTo>
                  <a:lnTo>
                    <a:pt x="460" y="267"/>
                  </a:lnTo>
                  <a:lnTo>
                    <a:pt x="463" y="260"/>
                  </a:lnTo>
                  <a:lnTo>
                    <a:pt x="463" y="260"/>
                  </a:lnTo>
                  <a:lnTo>
                    <a:pt x="467" y="253"/>
                  </a:lnTo>
                  <a:lnTo>
                    <a:pt x="473" y="246"/>
                  </a:lnTo>
                  <a:lnTo>
                    <a:pt x="481" y="238"/>
                  </a:lnTo>
                  <a:lnTo>
                    <a:pt x="490" y="230"/>
                  </a:lnTo>
                  <a:lnTo>
                    <a:pt x="490" y="230"/>
                  </a:lnTo>
                  <a:lnTo>
                    <a:pt x="506" y="216"/>
                  </a:lnTo>
                  <a:lnTo>
                    <a:pt x="514" y="209"/>
                  </a:lnTo>
                  <a:lnTo>
                    <a:pt x="514" y="209"/>
                  </a:lnTo>
                  <a:lnTo>
                    <a:pt x="517" y="205"/>
                  </a:lnTo>
                  <a:lnTo>
                    <a:pt x="519" y="200"/>
                  </a:lnTo>
                  <a:lnTo>
                    <a:pt x="520" y="196"/>
                  </a:lnTo>
                  <a:lnTo>
                    <a:pt x="520" y="191"/>
                  </a:lnTo>
                  <a:lnTo>
                    <a:pt x="520" y="191"/>
                  </a:lnTo>
                  <a:lnTo>
                    <a:pt x="519" y="185"/>
                  </a:lnTo>
                  <a:lnTo>
                    <a:pt x="517" y="179"/>
                  </a:lnTo>
                  <a:lnTo>
                    <a:pt x="514" y="173"/>
                  </a:lnTo>
                  <a:lnTo>
                    <a:pt x="509" y="168"/>
                  </a:lnTo>
                  <a:lnTo>
                    <a:pt x="509" y="168"/>
                  </a:lnTo>
                  <a:lnTo>
                    <a:pt x="504" y="164"/>
                  </a:lnTo>
                  <a:lnTo>
                    <a:pt x="497" y="160"/>
                  </a:lnTo>
                  <a:lnTo>
                    <a:pt x="489" y="159"/>
                  </a:lnTo>
                  <a:lnTo>
                    <a:pt x="481" y="158"/>
                  </a:lnTo>
                  <a:lnTo>
                    <a:pt x="481" y="158"/>
                  </a:lnTo>
                  <a:lnTo>
                    <a:pt x="472" y="159"/>
                  </a:lnTo>
                  <a:lnTo>
                    <a:pt x="464" y="160"/>
                  </a:lnTo>
                  <a:lnTo>
                    <a:pt x="457" y="165"/>
                  </a:lnTo>
                  <a:lnTo>
                    <a:pt x="451" y="169"/>
                  </a:lnTo>
                  <a:lnTo>
                    <a:pt x="451" y="169"/>
                  </a:lnTo>
                  <a:lnTo>
                    <a:pt x="446" y="174"/>
                  </a:lnTo>
                  <a:lnTo>
                    <a:pt x="442" y="179"/>
                  </a:lnTo>
                  <a:lnTo>
                    <a:pt x="439" y="186"/>
                  </a:lnTo>
                  <a:lnTo>
                    <a:pt x="436" y="193"/>
                  </a:lnTo>
                  <a:lnTo>
                    <a:pt x="436" y="193"/>
                  </a:lnTo>
                  <a:lnTo>
                    <a:pt x="435" y="195"/>
                  </a:lnTo>
                  <a:lnTo>
                    <a:pt x="433" y="197"/>
                  </a:lnTo>
                  <a:lnTo>
                    <a:pt x="431" y="198"/>
                  </a:lnTo>
                  <a:lnTo>
                    <a:pt x="428" y="198"/>
                  </a:lnTo>
                  <a:lnTo>
                    <a:pt x="400" y="195"/>
                  </a:lnTo>
                  <a:lnTo>
                    <a:pt x="400" y="195"/>
                  </a:lnTo>
                  <a:lnTo>
                    <a:pt x="397" y="194"/>
                  </a:lnTo>
                  <a:lnTo>
                    <a:pt x="395" y="192"/>
                  </a:lnTo>
                  <a:lnTo>
                    <a:pt x="395" y="192"/>
                  </a:lnTo>
                  <a:lnTo>
                    <a:pt x="394" y="189"/>
                  </a:lnTo>
                  <a:lnTo>
                    <a:pt x="393" y="186"/>
                  </a:lnTo>
                  <a:lnTo>
                    <a:pt x="393" y="186"/>
                  </a:lnTo>
                  <a:lnTo>
                    <a:pt x="396" y="174"/>
                  </a:lnTo>
                  <a:lnTo>
                    <a:pt x="401" y="164"/>
                  </a:lnTo>
                  <a:lnTo>
                    <a:pt x="408" y="153"/>
                  </a:lnTo>
                  <a:lnTo>
                    <a:pt x="417" y="143"/>
                  </a:lnTo>
                  <a:lnTo>
                    <a:pt x="417" y="143"/>
                  </a:lnTo>
                  <a:lnTo>
                    <a:pt x="423" y="139"/>
                  </a:lnTo>
                  <a:lnTo>
                    <a:pt x="430" y="135"/>
                  </a:lnTo>
                  <a:lnTo>
                    <a:pt x="437" y="131"/>
                  </a:lnTo>
                  <a:lnTo>
                    <a:pt x="444" y="128"/>
                  </a:lnTo>
                  <a:lnTo>
                    <a:pt x="452" y="126"/>
                  </a:lnTo>
                  <a:lnTo>
                    <a:pt x="460" y="124"/>
                  </a:lnTo>
                  <a:lnTo>
                    <a:pt x="469" y="123"/>
                  </a:lnTo>
                  <a:lnTo>
                    <a:pt x="479" y="123"/>
                  </a:lnTo>
                  <a:lnTo>
                    <a:pt x="479" y="123"/>
                  </a:lnTo>
                  <a:lnTo>
                    <a:pt x="488" y="123"/>
                  </a:lnTo>
                  <a:lnTo>
                    <a:pt x="497" y="124"/>
                  </a:lnTo>
                  <a:lnTo>
                    <a:pt x="506" y="126"/>
                  </a:lnTo>
                  <a:lnTo>
                    <a:pt x="514" y="128"/>
                  </a:lnTo>
                  <a:lnTo>
                    <a:pt x="522" y="131"/>
                  </a:lnTo>
                  <a:lnTo>
                    <a:pt x="529" y="135"/>
                  </a:lnTo>
                  <a:lnTo>
                    <a:pt x="535" y="139"/>
                  </a:lnTo>
                  <a:lnTo>
                    <a:pt x="541" y="144"/>
                  </a:lnTo>
                  <a:lnTo>
                    <a:pt x="541" y="144"/>
                  </a:lnTo>
                  <a:lnTo>
                    <a:pt x="547" y="149"/>
                  </a:lnTo>
                  <a:lnTo>
                    <a:pt x="552" y="154"/>
                  </a:lnTo>
                  <a:lnTo>
                    <a:pt x="556" y="160"/>
                  </a:lnTo>
                  <a:lnTo>
                    <a:pt x="560" y="167"/>
                  </a:lnTo>
                  <a:lnTo>
                    <a:pt x="562" y="173"/>
                  </a:lnTo>
                  <a:lnTo>
                    <a:pt x="564" y="179"/>
                  </a:lnTo>
                  <a:lnTo>
                    <a:pt x="565" y="186"/>
                  </a:lnTo>
                  <a:lnTo>
                    <a:pt x="566" y="192"/>
                  </a:lnTo>
                  <a:lnTo>
                    <a:pt x="566" y="192"/>
                  </a:lnTo>
                  <a:lnTo>
                    <a:pt x="565" y="200"/>
                  </a:lnTo>
                  <a:lnTo>
                    <a:pt x="563" y="207"/>
                  </a:lnTo>
                  <a:lnTo>
                    <a:pt x="561" y="214"/>
                  </a:lnTo>
                  <a:lnTo>
                    <a:pt x="557" y="221"/>
                  </a:lnTo>
                  <a:lnTo>
                    <a:pt x="557" y="221"/>
                  </a:lnTo>
                  <a:lnTo>
                    <a:pt x="552" y="228"/>
                  </a:lnTo>
                  <a:lnTo>
                    <a:pt x="543" y="237"/>
                  </a:lnTo>
                  <a:lnTo>
                    <a:pt x="532" y="248"/>
                  </a:lnTo>
                  <a:lnTo>
                    <a:pt x="520" y="259"/>
                  </a:lnTo>
                  <a:lnTo>
                    <a:pt x="520" y="259"/>
                  </a:lnTo>
                  <a:lnTo>
                    <a:pt x="508" y="269"/>
                  </a:lnTo>
                  <a:lnTo>
                    <a:pt x="504" y="274"/>
                  </a:lnTo>
                  <a:lnTo>
                    <a:pt x="502" y="278"/>
                  </a:lnTo>
                  <a:lnTo>
                    <a:pt x="502" y="278"/>
                  </a:lnTo>
                  <a:lnTo>
                    <a:pt x="499" y="286"/>
                  </a:lnTo>
                  <a:lnTo>
                    <a:pt x="499" y="297"/>
                  </a:lnTo>
                  <a:lnTo>
                    <a:pt x="499" y="297"/>
                  </a:lnTo>
                  <a:lnTo>
                    <a:pt x="498" y="300"/>
                  </a:lnTo>
                  <a:lnTo>
                    <a:pt x="496" y="302"/>
                  </a:lnTo>
                  <a:lnTo>
                    <a:pt x="494" y="303"/>
                  </a:lnTo>
                  <a:lnTo>
                    <a:pt x="491" y="304"/>
                  </a:lnTo>
                  <a:lnTo>
                    <a:pt x="491" y="304"/>
                  </a:lnTo>
                  <a:close/>
                  <a:moveTo>
                    <a:pt x="97" y="304"/>
                  </a:moveTo>
                  <a:lnTo>
                    <a:pt x="70" y="304"/>
                  </a:lnTo>
                  <a:lnTo>
                    <a:pt x="70" y="304"/>
                  </a:lnTo>
                  <a:lnTo>
                    <a:pt x="67" y="303"/>
                  </a:lnTo>
                  <a:lnTo>
                    <a:pt x="64" y="302"/>
                  </a:lnTo>
                  <a:lnTo>
                    <a:pt x="63" y="300"/>
                  </a:lnTo>
                  <a:lnTo>
                    <a:pt x="62" y="297"/>
                  </a:lnTo>
                  <a:lnTo>
                    <a:pt x="62" y="297"/>
                  </a:lnTo>
                  <a:lnTo>
                    <a:pt x="62" y="293"/>
                  </a:lnTo>
                  <a:lnTo>
                    <a:pt x="62" y="293"/>
                  </a:lnTo>
                  <a:lnTo>
                    <a:pt x="62" y="284"/>
                  </a:lnTo>
                  <a:lnTo>
                    <a:pt x="64" y="275"/>
                  </a:lnTo>
                  <a:lnTo>
                    <a:pt x="66" y="267"/>
                  </a:lnTo>
                  <a:lnTo>
                    <a:pt x="70" y="260"/>
                  </a:lnTo>
                  <a:lnTo>
                    <a:pt x="70" y="260"/>
                  </a:lnTo>
                  <a:lnTo>
                    <a:pt x="74" y="253"/>
                  </a:lnTo>
                  <a:lnTo>
                    <a:pt x="80" y="246"/>
                  </a:lnTo>
                  <a:lnTo>
                    <a:pt x="87" y="238"/>
                  </a:lnTo>
                  <a:lnTo>
                    <a:pt x="96" y="230"/>
                  </a:lnTo>
                  <a:lnTo>
                    <a:pt x="96" y="230"/>
                  </a:lnTo>
                  <a:lnTo>
                    <a:pt x="112" y="216"/>
                  </a:lnTo>
                  <a:lnTo>
                    <a:pt x="120" y="209"/>
                  </a:lnTo>
                  <a:lnTo>
                    <a:pt x="120" y="209"/>
                  </a:lnTo>
                  <a:lnTo>
                    <a:pt x="123" y="205"/>
                  </a:lnTo>
                  <a:lnTo>
                    <a:pt x="125" y="200"/>
                  </a:lnTo>
                  <a:lnTo>
                    <a:pt x="126" y="196"/>
                  </a:lnTo>
                  <a:lnTo>
                    <a:pt x="126" y="191"/>
                  </a:lnTo>
                  <a:lnTo>
                    <a:pt x="126" y="191"/>
                  </a:lnTo>
                  <a:lnTo>
                    <a:pt x="125" y="185"/>
                  </a:lnTo>
                  <a:lnTo>
                    <a:pt x="123" y="179"/>
                  </a:lnTo>
                  <a:lnTo>
                    <a:pt x="120" y="173"/>
                  </a:lnTo>
                  <a:lnTo>
                    <a:pt x="115" y="168"/>
                  </a:lnTo>
                  <a:lnTo>
                    <a:pt x="115" y="168"/>
                  </a:lnTo>
                  <a:lnTo>
                    <a:pt x="110" y="164"/>
                  </a:lnTo>
                  <a:lnTo>
                    <a:pt x="103" y="160"/>
                  </a:lnTo>
                  <a:lnTo>
                    <a:pt x="95" y="159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8" y="159"/>
                  </a:lnTo>
                  <a:lnTo>
                    <a:pt x="71" y="160"/>
                  </a:lnTo>
                  <a:lnTo>
                    <a:pt x="63" y="165"/>
                  </a:lnTo>
                  <a:lnTo>
                    <a:pt x="57" y="169"/>
                  </a:lnTo>
                  <a:lnTo>
                    <a:pt x="57" y="169"/>
                  </a:lnTo>
                  <a:lnTo>
                    <a:pt x="52" y="174"/>
                  </a:lnTo>
                  <a:lnTo>
                    <a:pt x="48" y="179"/>
                  </a:lnTo>
                  <a:lnTo>
                    <a:pt x="45" y="186"/>
                  </a:lnTo>
                  <a:lnTo>
                    <a:pt x="42" y="193"/>
                  </a:lnTo>
                  <a:lnTo>
                    <a:pt x="42" y="193"/>
                  </a:lnTo>
                  <a:lnTo>
                    <a:pt x="41" y="195"/>
                  </a:lnTo>
                  <a:lnTo>
                    <a:pt x="39" y="197"/>
                  </a:lnTo>
                  <a:lnTo>
                    <a:pt x="37" y="198"/>
                  </a:lnTo>
                  <a:lnTo>
                    <a:pt x="34" y="198"/>
                  </a:lnTo>
                  <a:lnTo>
                    <a:pt x="6" y="195"/>
                  </a:lnTo>
                  <a:lnTo>
                    <a:pt x="6" y="195"/>
                  </a:lnTo>
                  <a:lnTo>
                    <a:pt x="3" y="194"/>
                  </a:lnTo>
                  <a:lnTo>
                    <a:pt x="1" y="192"/>
                  </a:lnTo>
                  <a:lnTo>
                    <a:pt x="1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3" y="174"/>
                  </a:lnTo>
                  <a:lnTo>
                    <a:pt x="8" y="164"/>
                  </a:lnTo>
                  <a:lnTo>
                    <a:pt x="15" y="153"/>
                  </a:lnTo>
                  <a:lnTo>
                    <a:pt x="23" y="143"/>
                  </a:lnTo>
                  <a:lnTo>
                    <a:pt x="23" y="143"/>
                  </a:lnTo>
                  <a:lnTo>
                    <a:pt x="29" y="139"/>
                  </a:lnTo>
                  <a:lnTo>
                    <a:pt x="36" y="135"/>
                  </a:lnTo>
                  <a:lnTo>
                    <a:pt x="43" y="131"/>
                  </a:lnTo>
                  <a:lnTo>
                    <a:pt x="50" y="128"/>
                  </a:lnTo>
                  <a:lnTo>
                    <a:pt x="58" y="126"/>
                  </a:lnTo>
                  <a:lnTo>
                    <a:pt x="66" y="124"/>
                  </a:lnTo>
                  <a:lnTo>
                    <a:pt x="76" y="123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94" y="123"/>
                  </a:lnTo>
                  <a:lnTo>
                    <a:pt x="103" y="124"/>
                  </a:lnTo>
                  <a:lnTo>
                    <a:pt x="112" y="126"/>
                  </a:lnTo>
                  <a:lnTo>
                    <a:pt x="120" y="128"/>
                  </a:lnTo>
                  <a:lnTo>
                    <a:pt x="128" y="131"/>
                  </a:lnTo>
                  <a:lnTo>
                    <a:pt x="135" y="135"/>
                  </a:lnTo>
                  <a:lnTo>
                    <a:pt x="141" y="139"/>
                  </a:lnTo>
                  <a:lnTo>
                    <a:pt x="147" y="144"/>
                  </a:lnTo>
                  <a:lnTo>
                    <a:pt x="147" y="144"/>
                  </a:lnTo>
                  <a:lnTo>
                    <a:pt x="154" y="149"/>
                  </a:lnTo>
                  <a:lnTo>
                    <a:pt x="159" y="154"/>
                  </a:lnTo>
                  <a:lnTo>
                    <a:pt x="163" y="160"/>
                  </a:lnTo>
                  <a:lnTo>
                    <a:pt x="166" y="167"/>
                  </a:lnTo>
                  <a:lnTo>
                    <a:pt x="168" y="173"/>
                  </a:lnTo>
                  <a:lnTo>
                    <a:pt x="170" y="179"/>
                  </a:lnTo>
                  <a:lnTo>
                    <a:pt x="171" y="186"/>
                  </a:lnTo>
                  <a:lnTo>
                    <a:pt x="172" y="192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69" y="207"/>
                  </a:lnTo>
                  <a:lnTo>
                    <a:pt x="167" y="214"/>
                  </a:lnTo>
                  <a:lnTo>
                    <a:pt x="163" y="221"/>
                  </a:lnTo>
                  <a:lnTo>
                    <a:pt x="163" y="221"/>
                  </a:lnTo>
                  <a:lnTo>
                    <a:pt x="158" y="228"/>
                  </a:lnTo>
                  <a:lnTo>
                    <a:pt x="150" y="237"/>
                  </a:lnTo>
                  <a:lnTo>
                    <a:pt x="138" y="248"/>
                  </a:lnTo>
                  <a:lnTo>
                    <a:pt x="126" y="259"/>
                  </a:lnTo>
                  <a:lnTo>
                    <a:pt x="126" y="259"/>
                  </a:lnTo>
                  <a:lnTo>
                    <a:pt x="114" y="269"/>
                  </a:lnTo>
                  <a:lnTo>
                    <a:pt x="110" y="274"/>
                  </a:lnTo>
                  <a:lnTo>
                    <a:pt x="108" y="278"/>
                  </a:lnTo>
                  <a:lnTo>
                    <a:pt x="108" y="278"/>
                  </a:lnTo>
                  <a:lnTo>
                    <a:pt x="106" y="286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3"/>
                  </a:lnTo>
                  <a:lnTo>
                    <a:pt x="97" y="304"/>
                  </a:lnTo>
                  <a:lnTo>
                    <a:pt x="97" y="304"/>
                  </a:lnTo>
                  <a:close/>
                  <a:moveTo>
                    <a:pt x="62" y="359"/>
                  </a:moveTo>
                  <a:lnTo>
                    <a:pt x="62" y="328"/>
                  </a:lnTo>
                  <a:lnTo>
                    <a:pt x="62" y="328"/>
                  </a:lnTo>
                  <a:lnTo>
                    <a:pt x="63" y="324"/>
                  </a:lnTo>
                  <a:lnTo>
                    <a:pt x="64" y="322"/>
                  </a:lnTo>
                  <a:lnTo>
                    <a:pt x="67" y="320"/>
                  </a:lnTo>
                  <a:lnTo>
                    <a:pt x="71" y="320"/>
                  </a:lnTo>
                  <a:lnTo>
                    <a:pt x="97" y="320"/>
                  </a:lnTo>
                  <a:lnTo>
                    <a:pt x="97" y="320"/>
                  </a:lnTo>
                  <a:lnTo>
                    <a:pt x="100" y="320"/>
                  </a:lnTo>
                  <a:lnTo>
                    <a:pt x="102" y="322"/>
                  </a:lnTo>
                  <a:lnTo>
                    <a:pt x="104" y="324"/>
                  </a:lnTo>
                  <a:lnTo>
                    <a:pt x="105" y="328"/>
                  </a:lnTo>
                  <a:lnTo>
                    <a:pt x="105" y="359"/>
                  </a:lnTo>
                  <a:lnTo>
                    <a:pt x="105" y="359"/>
                  </a:lnTo>
                  <a:lnTo>
                    <a:pt x="104" y="362"/>
                  </a:lnTo>
                  <a:lnTo>
                    <a:pt x="102" y="364"/>
                  </a:lnTo>
                  <a:lnTo>
                    <a:pt x="100" y="366"/>
                  </a:lnTo>
                  <a:lnTo>
                    <a:pt x="97" y="366"/>
                  </a:lnTo>
                  <a:lnTo>
                    <a:pt x="71" y="366"/>
                  </a:lnTo>
                  <a:lnTo>
                    <a:pt x="71" y="366"/>
                  </a:lnTo>
                  <a:lnTo>
                    <a:pt x="67" y="366"/>
                  </a:lnTo>
                  <a:lnTo>
                    <a:pt x="64" y="364"/>
                  </a:lnTo>
                  <a:lnTo>
                    <a:pt x="63" y="362"/>
                  </a:lnTo>
                  <a:lnTo>
                    <a:pt x="62" y="359"/>
                  </a:lnTo>
                  <a:lnTo>
                    <a:pt x="62" y="359"/>
                  </a:lnTo>
                  <a:close/>
                  <a:moveTo>
                    <a:pt x="279" y="301"/>
                  </a:moveTo>
                  <a:lnTo>
                    <a:pt x="234" y="301"/>
                  </a:lnTo>
                  <a:lnTo>
                    <a:pt x="234" y="301"/>
                  </a:lnTo>
                  <a:lnTo>
                    <a:pt x="228" y="300"/>
                  </a:lnTo>
                  <a:lnTo>
                    <a:pt x="224" y="298"/>
                  </a:lnTo>
                  <a:lnTo>
                    <a:pt x="222" y="294"/>
                  </a:lnTo>
                  <a:lnTo>
                    <a:pt x="221" y="289"/>
                  </a:lnTo>
                  <a:lnTo>
                    <a:pt x="221" y="289"/>
                  </a:lnTo>
                  <a:lnTo>
                    <a:pt x="220" y="283"/>
                  </a:lnTo>
                  <a:lnTo>
                    <a:pt x="220" y="283"/>
                  </a:lnTo>
                  <a:lnTo>
                    <a:pt x="221" y="267"/>
                  </a:lnTo>
                  <a:lnTo>
                    <a:pt x="223" y="253"/>
                  </a:lnTo>
                  <a:lnTo>
                    <a:pt x="227" y="238"/>
                  </a:lnTo>
                  <a:lnTo>
                    <a:pt x="233" y="227"/>
                  </a:lnTo>
                  <a:lnTo>
                    <a:pt x="233" y="227"/>
                  </a:lnTo>
                  <a:lnTo>
                    <a:pt x="240" y="216"/>
                  </a:lnTo>
                  <a:lnTo>
                    <a:pt x="249" y="204"/>
                  </a:lnTo>
                  <a:lnTo>
                    <a:pt x="262" y="191"/>
                  </a:lnTo>
                  <a:lnTo>
                    <a:pt x="277" y="178"/>
                  </a:lnTo>
                  <a:lnTo>
                    <a:pt x="277" y="178"/>
                  </a:lnTo>
                  <a:lnTo>
                    <a:pt x="304" y="155"/>
                  </a:lnTo>
                  <a:lnTo>
                    <a:pt x="313" y="147"/>
                  </a:lnTo>
                  <a:lnTo>
                    <a:pt x="318" y="142"/>
                  </a:lnTo>
                  <a:lnTo>
                    <a:pt x="318" y="142"/>
                  </a:lnTo>
                  <a:lnTo>
                    <a:pt x="322" y="135"/>
                  </a:lnTo>
                  <a:lnTo>
                    <a:pt x="325" y="128"/>
                  </a:lnTo>
                  <a:lnTo>
                    <a:pt x="327" y="120"/>
                  </a:lnTo>
                  <a:lnTo>
                    <a:pt x="328" y="113"/>
                  </a:lnTo>
                  <a:lnTo>
                    <a:pt x="328" y="113"/>
                  </a:lnTo>
                  <a:lnTo>
                    <a:pt x="327" y="102"/>
                  </a:lnTo>
                  <a:lnTo>
                    <a:pt x="323" y="92"/>
                  </a:lnTo>
                  <a:lnTo>
                    <a:pt x="318" y="83"/>
                  </a:lnTo>
                  <a:lnTo>
                    <a:pt x="310" y="74"/>
                  </a:lnTo>
                  <a:lnTo>
                    <a:pt x="310" y="74"/>
                  </a:lnTo>
                  <a:lnTo>
                    <a:pt x="304" y="70"/>
                  </a:lnTo>
                  <a:lnTo>
                    <a:pt x="299" y="67"/>
                  </a:lnTo>
                  <a:lnTo>
                    <a:pt x="294" y="64"/>
                  </a:lnTo>
                  <a:lnTo>
                    <a:pt x="288" y="62"/>
                  </a:lnTo>
                  <a:lnTo>
                    <a:pt x="276" y="59"/>
                  </a:lnTo>
                  <a:lnTo>
                    <a:pt x="261" y="58"/>
                  </a:lnTo>
                  <a:lnTo>
                    <a:pt x="261" y="58"/>
                  </a:lnTo>
                  <a:lnTo>
                    <a:pt x="247" y="59"/>
                  </a:lnTo>
                  <a:lnTo>
                    <a:pt x="235" y="62"/>
                  </a:lnTo>
                  <a:lnTo>
                    <a:pt x="222" y="67"/>
                  </a:lnTo>
                  <a:lnTo>
                    <a:pt x="212" y="75"/>
                  </a:lnTo>
                  <a:lnTo>
                    <a:pt x="212" y="75"/>
                  </a:lnTo>
                  <a:lnTo>
                    <a:pt x="204" y="83"/>
                  </a:lnTo>
                  <a:lnTo>
                    <a:pt x="197" y="93"/>
                  </a:lnTo>
                  <a:lnTo>
                    <a:pt x="192" y="103"/>
                  </a:lnTo>
                  <a:lnTo>
                    <a:pt x="187" y="116"/>
                  </a:lnTo>
                  <a:lnTo>
                    <a:pt x="187" y="116"/>
                  </a:lnTo>
                  <a:lnTo>
                    <a:pt x="185" y="120"/>
                  </a:lnTo>
                  <a:lnTo>
                    <a:pt x="182" y="123"/>
                  </a:lnTo>
                  <a:lnTo>
                    <a:pt x="178" y="124"/>
                  </a:lnTo>
                  <a:lnTo>
                    <a:pt x="174" y="125"/>
                  </a:lnTo>
                  <a:lnTo>
                    <a:pt x="126" y="119"/>
                  </a:lnTo>
                  <a:lnTo>
                    <a:pt x="126" y="119"/>
                  </a:lnTo>
                  <a:lnTo>
                    <a:pt x="122" y="117"/>
                  </a:lnTo>
                  <a:lnTo>
                    <a:pt x="118" y="114"/>
                  </a:lnTo>
                  <a:lnTo>
                    <a:pt x="118" y="114"/>
                  </a:lnTo>
                  <a:lnTo>
                    <a:pt x="116" y="109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8" y="94"/>
                  </a:lnTo>
                  <a:lnTo>
                    <a:pt x="121" y="85"/>
                  </a:lnTo>
                  <a:lnTo>
                    <a:pt x="124" y="75"/>
                  </a:lnTo>
                  <a:lnTo>
                    <a:pt x="129" y="66"/>
                  </a:lnTo>
                  <a:lnTo>
                    <a:pt x="134" y="57"/>
                  </a:lnTo>
                  <a:lnTo>
                    <a:pt x="140" y="49"/>
                  </a:lnTo>
                  <a:lnTo>
                    <a:pt x="149" y="41"/>
                  </a:lnTo>
                  <a:lnTo>
                    <a:pt x="156" y="34"/>
                  </a:lnTo>
                  <a:lnTo>
                    <a:pt x="156" y="34"/>
                  </a:lnTo>
                  <a:lnTo>
                    <a:pt x="166" y="26"/>
                  </a:lnTo>
                  <a:lnTo>
                    <a:pt x="177" y="19"/>
                  </a:lnTo>
                  <a:lnTo>
                    <a:pt x="189" y="13"/>
                  </a:lnTo>
                  <a:lnTo>
                    <a:pt x="201" y="8"/>
                  </a:lnTo>
                  <a:lnTo>
                    <a:pt x="214" y="5"/>
                  </a:lnTo>
                  <a:lnTo>
                    <a:pt x="227" y="2"/>
                  </a:lnTo>
                  <a:lnTo>
                    <a:pt x="243" y="1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74" y="1"/>
                  </a:lnTo>
                  <a:lnTo>
                    <a:pt x="289" y="2"/>
                  </a:lnTo>
                  <a:lnTo>
                    <a:pt x="303" y="5"/>
                  </a:lnTo>
                  <a:lnTo>
                    <a:pt x="318" y="9"/>
                  </a:lnTo>
                  <a:lnTo>
                    <a:pt x="330" y="13"/>
                  </a:lnTo>
                  <a:lnTo>
                    <a:pt x="342" y="19"/>
                  </a:lnTo>
                  <a:lnTo>
                    <a:pt x="353" y="26"/>
                  </a:lnTo>
                  <a:lnTo>
                    <a:pt x="363" y="34"/>
                  </a:lnTo>
                  <a:lnTo>
                    <a:pt x="363" y="34"/>
                  </a:lnTo>
                  <a:lnTo>
                    <a:pt x="372" y="43"/>
                  </a:lnTo>
                  <a:lnTo>
                    <a:pt x="380" y="52"/>
                  </a:lnTo>
                  <a:lnTo>
                    <a:pt x="387" y="61"/>
                  </a:lnTo>
                  <a:lnTo>
                    <a:pt x="393" y="71"/>
                  </a:lnTo>
                  <a:lnTo>
                    <a:pt x="398" y="82"/>
                  </a:lnTo>
                  <a:lnTo>
                    <a:pt x="401" y="93"/>
                  </a:lnTo>
                  <a:lnTo>
                    <a:pt x="402" y="104"/>
                  </a:lnTo>
                  <a:lnTo>
                    <a:pt x="403" y="115"/>
                  </a:lnTo>
                  <a:lnTo>
                    <a:pt x="403" y="115"/>
                  </a:lnTo>
                  <a:lnTo>
                    <a:pt x="402" y="127"/>
                  </a:lnTo>
                  <a:lnTo>
                    <a:pt x="399" y="139"/>
                  </a:lnTo>
                  <a:lnTo>
                    <a:pt x="395" y="151"/>
                  </a:lnTo>
                  <a:lnTo>
                    <a:pt x="388" y="163"/>
                  </a:lnTo>
                  <a:lnTo>
                    <a:pt x="388" y="163"/>
                  </a:lnTo>
                  <a:lnTo>
                    <a:pt x="379" y="176"/>
                  </a:lnTo>
                  <a:lnTo>
                    <a:pt x="366" y="190"/>
                  </a:lnTo>
                  <a:lnTo>
                    <a:pt x="348" y="206"/>
                  </a:lnTo>
                  <a:lnTo>
                    <a:pt x="327" y="225"/>
                  </a:lnTo>
                  <a:lnTo>
                    <a:pt x="327" y="225"/>
                  </a:lnTo>
                  <a:lnTo>
                    <a:pt x="316" y="234"/>
                  </a:lnTo>
                  <a:lnTo>
                    <a:pt x="307" y="243"/>
                  </a:lnTo>
                  <a:lnTo>
                    <a:pt x="300" y="251"/>
                  </a:lnTo>
                  <a:lnTo>
                    <a:pt x="296" y="258"/>
                  </a:lnTo>
                  <a:lnTo>
                    <a:pt x="296" y="258"/>
                  </a:lnTo>
                  <a:lnTo>
                    <a:pt x="294" y="263"/>
                  </a:lnTo>
                  <a:lnTo>
                    <a:pt x="293" y="270"/>
                  </a:lnTo>
                  <a:lnTo>
                    <a:pt x="291" y="279"/>
                  </a:lnTo>
                  <a:lnTo>
                    <a:pt x="291" y="289"/>
                  </a:lnTo>
                  <a:lnTo>
                    <a:pt x="291" y="289"/>
                  </a:lnTo>
                  <a:lnTo>
                    <a:pt x="290" y="294"/>
                  </a:lnTo>
                  <a:lnTo>
                    <a:pt x="287" y="298"/>
                  </a:lnTo>
                  <a:lnTo>
                    <a:pt x="283" y="300"/>
                  </a:lnTo>
                  <a:lnTo>
                    <a:pt x="279" y="301"/>
                  </a:lnTo>
                  <a:lnTo>
                    <a:pt x="279" y="301"/>
                  </a:lnTo>
                  <a:close/>
                  <a:moveTo>
                    <a:pt x="221" y="392"/>
                  </a:moveTo>
                  <a:lnTo>
                    <a:pt x="221" y="341"/>
                  </a:lnTo>
                  <a:lnTo>
                    <a:pt x="221" y="341"/>
                  </a:lnTo>
                  <a:lnTo>
                    <a:pt x="222" y="336"/>
                  </a:lnTo>
                  <a:lnTo>
                    <a:pt x="224" y="332"/>
                  </a:lnTo>
                  <a:lnTo>
                    <a:pt x="228" y="329"/>
                  </a:lnTo>
                  <a:lnTo>
                    <a:pt x="234" y="328"/>
                  </a:lnTo>
                  <a:lnTo>
                    <a:pt x="278" y="328"/>
                  </a:lnTo>
                  <a:lnTo>
                    <a:pt x="278" y="328"/>
                  </a:lnTo>
                  <a:lnTo>
                    <a:pt x="283" y="329"/>
                  </a:lnTo>
                  <a:lnTo>
                    <a:pt x="287" y="332"/>
                  </a:lnTo>
                  <a:lnTo>
                    <a:pt x="290" y="336"/>
                  </a:lnTo>
                  <a:lnTo>
                    <a:pt x="291" y="341"/>
                  </a:lnTo>
                  <a:lnTo>
                    <a:pt x="291" y="392"/>
                  </a:lnTo>
                  <a:lnTo>
                    <a:pt x="291" y="392"/>
                  </a:lnTo>
                  <a:lnTo>
                    <a:pt x="290" y="396"/>
                  </a:lnTo>
                  <a:lnTo>
                    <a:pt x="287" y="400"/>
                  </a:lnTo>
                  <a:lnTo>
                    <a:pt x="283" y="403"/>
                  </a:lnTo>
                  <a:lnTo>
                    <a:pt x="278" y="404"/>
                  </a:lnTo>
                  <a:lnTo>
                    <a:pt x="234" y="404"/>
                  </a:lnTo>
                  <a:lnTo>
                    <a:pt x="234" y="404"/>
                  </a:lnTo>
                  <a:lnTo>
                    <a:pt x="228" y="403"/>
                  </a:lnTo>
                  <a:lnTo>
                    <a:pt x="224" y="400"/>
                  </a:lnTo>
                  <a:lnTo>
                    <a:pt x="222" y="396"/>
                  </a:lnTo>
                  <a:lnTo>
                    <a:pt x="221" y="392"/>
                  </a:lnTo>
                  <a:lnTo>
                    <a:pt x="221" y="392"/>
                  </a:lnTo>
                  <a:close/>
                  <a:moveTo>
                    <a:pt x="456" y="359"/>
                  </a:moveTo>
                  <a:lnTo>
                    <a:pt x="456" y="328"/>
                  </a:lnTo>
                  <a:lnTo>
                    <a:pt x="456" y="328"/>
                  </a:lnTo>
                  <a:lnTo>
                    <a:pt x="457" y="324"/>
                  </a:lnTo>
                  <a:lnTo>
                    <a:pt x="458" y="322"/>
                  </a:lnTo>
                  <a:lnTo>
                    <a:pt x="461" y="320"/>
                  </a:lnTo>
                  <a:lnTo>
                    <a:pt x="463" y="320"/>
                  </a:lnTo>
                  <a:lnTo>
                    <a:pt x="491" y="320"/>
                  </a:lnTo>
                  <a:lnTo>
                    <a:pt x="491" y="320"/>
                  </a:lnTo>
                  <a:lnTo>
                    <a:pt x="494" y="320"/>
                  </a:lnTo>
                  <a:lnTo>
                    <a:pt x="496" y="322"/>
                  </a:lnTo>
                  <a:lnTo>
                    <a:pt x="498" y="324"/>
                  </a:lnTo>
                  <a:lnTo>
                    <a:pt x="498" y="328"/>
                  </a:lnTo>
                  <a:lnTo>
                    <a:pt x="498" y="359"/>
                  </a:lnTo>
                  <a:lnTo>
                    <a:pt x="498" y="359"/>
                  </a:lnTo>
                  <a:lnTo>
                    <a:pt x="498" y="362"/>
                  </a:lnTo>
                  <a:lnTo>
                    <a:pt x="496" y="364"/>
                  </a:lnTo>
                  <a:lnTo>
                    <a:pt x="494" y="366"/>
                  </a:lnTo>
                  <a:lnTo>
                    <a:pt x="491" y="366"/>
                  </a:lnTo>
                  <a:lnTo>
                    <a:pt x="463" y="366"/>
                  </a:lnTo>
                  <a:lnTo>
                    <a:pt x="463" y="366"/>
                  </a:lnTo>
                  <a:lnTo>
                    <a:pt x="461" y="366"/>
                  </a:lnTo>
                  <a:lnTo>
                    <a:pt x="458" y="364"/>
                  </a:lnTo>
                  <a:lnTo>
                    <a:pt x="457" y="362"/>
                  </a:lnTo>
                  <a:lnTo>
                    <a:pt x="456" y="359"/>
                  </a:lnTo>
                  <a:lnTo>
                    <a:pt x="456" y="359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3503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/>
              <a:t>Review</a:t>
            </a:r>
            <a:endParaRPr lang="en-GB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fld id="{51CB66A9-0355-481E-B709-72F5CA5C743B}" type="slidenum">
              <a:rPr lang="zh-TW" altLang="en-US" sz="1400" smtClean="0"/>
              <a:pPr marL="0" indent="0">
                <a:buNone/>
                <a:defRPr/>
              </a:pPr>
              <a:t>29</a:t>
            </a:fld>
            <a:endParaRPr lang="zh-TW" altLang="en-US" sz="1400"/>
          </a:p>
        </p:txBody>
      </p:sp>
      <p:sp>
        <p:nvSpPr>
          <p:cNvPr id="6" name="Rectangle 5"/>
          <p:cNvSpPr/>
          <p:nvPr/>
        </p:nvSpPr>
        <p:spPr>
          <a:xfrm>
            <a:off x="602248" y="2124645"/>
            <a:ext cx="9628789" cy="2949525"/>
          </a:xfrm>
          <a:prstGeom prst="rect">
            <a:avLst/>
          </a:prstGeom>
          <a:noFill/>
          <a:ln w="15875">
            <a:noFill/>
          </a:ln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GB" dirty="0">
                <a:latin typeface="Arial"/>
                <a:cs typeface="Arial"/>
              </a:rPr>
              <a:t>Describe the core purpose of Spring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GB" dirty="0">
                <a:latin typeface="Arial"/>
                <a:cs typeface="Arial"/>
              </a:rPr>
              <a:t>Understand the benefits of Spring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GB" dirty="0">
                <a:latin typeface="Arial"/>
                <a:cs typeface="Arial"/>
              </a:rPr>
              <a:t>List some of the key Spring modules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GB" dirty="0">
                <a:latin typeface="Arial"/>
                <a:cs typeface="Arial"/>
              </a:rPr>
              <a:t>Illustrate the purpose of the Spring Core Container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GB" dirty="0">
                <a:latin typeface="Arial"/>
                <a:cs typeface="Arial"/>
              </a:rPr>
              <a:t>Describe the aspects of the bean lifecycle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GB" dirty="0">
                <a:latin typeface="Arial"/>
                <a:cs typeface="Arial"/>
              </a:rPr>
              <a:t>Illustrate the differences between Inversion of Control, Dependency Pull and Dependency Injection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02248" y="1274647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GB">
                <a:latin typeface="Arial" panose="020B0604020202020204" pitchFamily="34" charset="0"/>
              </a:rPr>
              <a:t>You are now able to:</a:t>
            </a:r>
          </a:p>
        </p:txBody>
      </p:sp>
    </p:spTree>
    <p:extLst>
      <p:ext uri="{BB962C8B-B14F-4D97-AF65-F5344CB8AC3E}">
        <p14:creationId xmlns:p14="http://schemas.microsoft.com/office/powerpoint/2010/main" val="333998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297180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381000"/>
            <a:ext cx="9949542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Spring Overview</a:t>
            </a: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07368" y="5793448"/>
            <a:ext cx="2844800" cy="3019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556260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Injection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426720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Mechanics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167640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18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Spring Overview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0"/>
          </p:nvPr>
        </p:nvSpPr>
        <p:spPr>
          <a:xfrm>
            <a:off x="2622533" y="2780784"/>
            <a:ext cx="6946934" cy="1296433"/>
          </a:xfrm>
          <a:prstGeom prst="roundRect">
            <a:avLst/>
          </a:prstGeom>
          <a:solidFill>
            <a:srgbClr val="009FE3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GB" sz="2400" b="1" dirty="0">
                <a:solidFill>
                  <a:schemeClr val="bg1"/>
                </a:solidFill>
              </a:rPr>
              <a:t>Perform initial research into what the Spring Framework is, and the benefits of it. (5 </a:t>
            </a:r>
            <a:r>
              <a:rPr lang="en-GB" sz="2400" b="1" dirty="0" err="1">
                <a:solidFill>
                  <a:schemeClr val="bg1"/>
                </a:solidFill>
              </a:rPr>
              <a:t>mins</a:t>
            </a:r>
            <a:r>
              <a:rPr lang="en-GB" sz="2400" b="1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5051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Spring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What is Spring?</a:t>
            </a:r>
          </a:p>
          <a:p>
            <a:pPr lvl="1"/>
            <a:r>
              <a:rPr lang="en-GB" sz="2000" dirty="0"/>
              <a:t>Spring is an open source framework that sits on top of Java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sz="2400" dirty="0"/>
              <a:t>It is made up of a series of JAR files (dependencies to add in Maven).</a:t>
            </a:r>
          </a:p>
          <a:p>
            <a:pPr marL="0" indent="0">
              <a:buNone/>
            </a:pPr>
            <a:r>
              <a:rPr lang="en-GB" sz="2400" dirty="0"/>
              <a:t>Provides an abstract layer to some of the more complex parts of Java.</a:t>
            </a:r>
          </a:p>
          <a:p>
            <a:pPr marL="0" indent="0">
              <a:buNone/>
            </a:pPr>
            <a:r>
              <a:rPr lang="en-GB" sz="2400" dirty="0"/>
              <a:t>Spring helps structure whole applications in a consistent, productive manner, encouraging SOLID design.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025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297180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381000"/>
            <a:ext cx="9949542" cy="914400"/>
          </a:xfrm>
          <a:prstGeom prst="rect">
            <a:avLst/>
          </a:prstGeom>
          <a:solidFill>
            <a:srgbClr val="5959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Spring Overview</a:t>
            </a: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07368" y="5793448"/>
            <a:ext cx="2844800" cy="3019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6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556260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Injection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426720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Mechanics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1676400"/>
            <a:ext cx="9949542" cy="914400"/>
          </a:xfrm>
          <a:prstGeom prst="rect">
            <a:avLst/>
          </a:prstGeom>
          <a:solidFill>
            <a:srgbClr val="009FE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12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Spring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1727830"/>
            <a:ext cx="11003136" cy="4544383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/>
              <a:t>Lightweight</a:t>
            </a:r>
          </a:p>
          <a:p>
            <a:pPr lvl="1"/>
            <a:r>
              <a:rPr lang="en-GB" sz="2000" dirty="0"/>
              <a:t>The basic version of spring framework is about 2MB.</a:t>
            </a:r>
          </a:p>
          <a:p>
            <a:pPr marL="0" indent="0">
              <a:buNone/>
            </a:pPr>
            <a:r>
              <a:rPr lang="en-GB" sz="2400" b="1" dirty="0"/>
              <a:t>Inversion of Control (</a:t>
            </a:r>
            <a:r>
              <a:rPr lang="en-GB" sz="2400" b="1" dirty="0" err="1"/>
              <a:t>IoC</a:t>
            </a:r>
            <a:r>
              <a:rPr lang="en-GB" sz="2400" b="1" dirty="0"/>
              <a:t>)</a:t>
            </a:r>
          </a:p>
          <a:p>
            <a:pPr lvl="1"/>
            <a:r>
              <a:rPr lang="en-GB" sz="2000" dirty="0"/>
              <a:t>Loose coupling is achieved in Spring using the technique IOC. </a:t>
            </a:r>
          </a:p>
          <a:p>
            <a:pPr marL="0" indent="0">
              <a:buNone/>
            </a:pPr>
            <a:r>
              <a:rPr lang="en-GB" sz="2400" b="1" dirty="0"/>
              <a:t>Aspect Oriented Programming (AOP)</a:t>
            </a:r>
          </a:p>
          <a:p>
            <a:pPr lvl="1"/>
            <a:r>
              <a:rPr lang="en-GB" sz="2000" dirty="0"/>
              <a:t>Spring supports AOP and enables cohesive development by separating business logic from cross-cutting concerns.</a:t>
            </a:r>
          </a:p>
          <a:p>
            <a:pPr marL="0" indent="0">
              <a:buNone/>
            </a:pPr>
            <a:r>
              <a:rPr lang="en-GB" sz="2400" b="1" dirty="0"/>
              <a:t>Container</a:t>
            </a:r>
          </a:p>
          <a:p>
            <a:pPr lvl="1"/>
            <a:r>
              <a:rPr lang="en-GB" sz="2000" dirty="0"/>
              <a:t>Spring contains and manages the lifecycle of objects.</a:t>
            </a:r>
          </a:p>
          <a:p>
            <a:pPr marL="0" indent="0">
              <a:buNone/>
            </a:pPr>
            <a:r>
              <a:rPr lang="en-GB" sz="2400" b="1" dirty="0"/>
              <a:t>Boilerplate code</a:t>
            </a:r>
          </a:p>
          <a:p>
            <a:pPr lvl="1"/>
            <a:r>
              <a:rPr lang="en-GB" sz="2000" dirty="0"/>
              <a:t>Spring provides templates which allow you to reduce the amount of boilerplate code. For example,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JDBCTemplate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155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2971800"/>
            <a:ext cx="9949542" cy="914400"/>
          </a:xfrm>
          <a:prstGeom prst="rect">
            <a:avLst/>
          </a:prstGeom>
          <a:solidFill>
            <a:srgbClr val="009FE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381000"/>
            <a:ext cx="9949542" cy="914400"/>
          </a:xfrm>
          <a:prstGeom prst="rect">
            <a:avLst/>
          </a:prstGeom>
          <a:solidFill>
            <a:srgbClr val="5959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Spring Overview</a:t>
            </a: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07368" y="5793448"/>
            <a:ext cx="2844800" cy="3019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8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556260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Injection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426720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Mechanics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167640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51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Spring Components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2488314" y="2780784"/>
            <a:ext cx="7215373" cy="1296433"/>
          </a:xfrm>
          <a:prstGeom prst="roundRect">
            <a:avLst/>
          </a:prstGeom>
          <a:solidFill>
            <a:srgbClr val="009FE3"/>
          </a:solidFill>
          <a:ln w="635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400" b="1" dirty="0">
                <a:solidFill>
                  <a:schemeClr val="bg1"/>
                </a:solidFill>
              </a:rPr>
              <a:t>Research and find out three core components of the Spring Framework. (5 </a:t>
            </a:r>
            <a:r>
              <a:rPr lang="en-GB" sz="2400" b="1" dirty="0" err="1">
                <a:solidFill>
                  <a:schemeClr val="bg1"/>
                </a:solidFill>
              </a:rPr>
              <a:t>mins</a:t>
            </a:r>
            <a:r>
              <a:rPr lang="en-GB" sz="2400" b="1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39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heme/theme1.xml><?xml version="1.0" encoding="utf-8"?>
<a:theme xmlns:a="http://schemas.openxmlformats.org/drawingml/2006/main" name="FDM PowerPoint Theme Template">
  <a:themeElements>
    <a:clrScheme name="FD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FE3"/>
      </a:accent1>
      <a:accent2>
        <a:srgbClr val="E4032E"/>
      </a:accent2>
      <a:accent3>
        <a:srgbClr val="823F91"/>
      </a:accent3>
      <a:accent4>
        <a:srgbClr val="91989C"/>
      </a:accent4>
      <a:accent5>
        <a:srgbClr val="FBBA00"/>
      </a:accent5>
      <a:accent6>
        <a:srgbClr val="00A75D"/>
      </a:accent6>
      <a:hlink>
        <a:srgbClr val="009FE3"/>
      </a:hlink>
      <a:folHlink>
        <a:srgbClr val="823F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DM PowerPoint Theme Template 3" id="{827A5BDE-93F6-4916-9EA2-BEE8519C1FFF}" vid="{3F37F2BE-5E5B-43EA-B815-E562BDF42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<p:properties xmlns:p="http://schemas.microsoft.com/office/2006/metadata/properties" xmlns:xsi="http://www.w3.org/2001/XMLSchema-instance" xmlns:pc="http://schemas.microsoft.com/office/infopath/2007/PartnerControls"><documentManagement><Document_x0020_Type xmlns="$ListId:Shared Documents;">Slide Decks</Document_x0020_Type><Week xmlns="$ListId:Shared Documents;" xsi:nil="true"></Week><IconOverlay xmlns="http://schemas.microsoft.com/sharepoint/v4" xsi:nil="true"/><RestrictedToTheseUsers xmlns="$ListId:Shared Documents;"><UserInfo><DisplayName></DisplayName><AccountId xsi:nil="true"></AccountId><AccountType/></UserInfo></RestrictedToTheseUsers><Module xmlns="$ListId:Shared Documents;">99 - Archived</Module></documentManagement>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<ct:contentTypeSchema ct:_="" ma:_="" ma:contentTypeName="Document" ma:contentTypeID="0x0101009DCCA408AB5E6849BB9F83471C53B2D9" ma:contentTypeVersion="3" ma:contentTypeDescription="Create a new document." ma:contentTypeScope="" ma:versionID="bd08f145160f4df7e59954828c9cf513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0c287950eb232ac25755e78e184ac82c" ns2:_="" ns3:_="" xmlns:xsd="http://www.w3.org/2001/XMLSchema" xmlns:xs="http://www.w3.org/2001/XMLSchema" xmlns:p="http://schemas.microsoft.com/office/2006/metadata/properties" xmlns:ns2="$ListId:Shared Documents;" xmlns:ns3="http://schemas.microsoft.com/sharepoint/v4">
<xsd:import namespace="$ListId:Shared Documents;"/>
<xsd:import namespace="http://schemas.microsoft.com/sharepoint/v4"/>
<xsd:element name="properties">
<xsd:complexType>
<xsd:sequence>
<xsd:element name="documentManagement">
<xsd:complexType>
<xsd:all>
<xsd:element ref="ns2:RestrictedToTheseUsers" minOccurs="0"/>
<xsd:element ref="ns2:Week" minOccurs="0"/>
<xsd:element ref="ns2:Document_x0020_Type" minOccurs="0"/>
<xsd:element ref="ns2:Module" minOccurs="0"/>
<xsd:element ref="ns3:IconOverlay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Week" ma:index="9" nillable="true" ma:displayName="Week" ma:format="Dropdown" ma:indexed="true" ma:internalName="Week">
<xsd:simpleType>
<xsd:restriction base="dms:Choice">
<xsd:enumeration value="00"/>
<xsd:enumeration value="01"/>
<xsd:enumeration value="02"/>
<xsd:enumeration value="03"/>
<xsd:enumeration value="04"/>
<xsd:enumeration value="05"/>
<xsd:enumeration value="06"/>
<xsd:enumeration value="07"/>
<xsd:enumeration value="08"/>
<xsd:enumeration value="09"/>
<xsd:enumeration value="10"/>
<xsd:enumeration value="11+"/>
</xsd:restriction>
</xsd:simpleType>
</xsd:element>
<xsd:element name="Document_x0020_Type" ma:index="10" nillable="true" ma:displayName="Document Type" ma:format="Dropdown" ma:indexed="true" ma:internalName="Document_x0020_Type">
<xsd:simpleType>
<xsd:restriction base="dms:Choice">
<xsd:enumeration value="Course Planning"/>
<xsd:enumeration value="Course Setup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xsd:enumeration value="Trainer Checklist"/>
<xsd:enumeration value="Trainer Guide"/>
<xsd:enumeration value="Trainer Overview"/>
</xsd:restriction>
</xsd:simpleType>
</xsd:element>
<xsd:element name="Module" ma:index="11" nillable="true" ma:displayName="Module" ma:format="Dropdown" ma:indexed="true" ma:internalName="Module">
<xsd:simpleType>
<xsd:restriction base="dms:Choice">
<xsd:enumeration value="J0 - General"/>
<xsd:enumeration value="J1 - Data Access"/>
<xsd:enumeration value="J2 - Java Web"/>
<xsd:enumeration value="J3 - Spring Framework"/>
<xsd:enumeration value="J4-J5 - Group Project"/>
<xsd:enumeration value="J6 - Sign Off"/>
<xsd:enumeration value="99 - Archived"/>
</xsd:restriction>
</xsd:simpleType>
</xsd:element>
</xsd:schema>
<xsd:schema targetNamespace="http://schemas.microsoft.com/sharepoint/v4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IconOverlay" ma:index="12" nillable="true" ma:displayName="IconOverlay" ma:hidden="true" ma:internalName="IconOverlay">
<xsd:simpleType>
<xsd:restriction base="dms:Text"/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Props1.xml><?xml version="1.0" encoding="utf-8"?>
<ds:datastoreItem xmlns:ds="http://schemas.openxmlformats.org/officeDocument/2006/customXml" ds:itemID="{67DE1E78-43C8-491B-A155-1CEE6C63C108}"/>
</file>

<file path=customXml/itemProps2.xml><?xml version="1.0" encoding="utf-8"?>
<ds:datastoreItem xmlns:ds="http://schemas.openxmlformats.org/officeDocument/2006/customXml" ds:itemID="{1B990D4E-216B-4223-82E4-A152CD1EE9F2}"/>
</file>

<file path=customXml/itemProps3.xml><?xml version="1.0" encoding="utf-8"?>
<ds:datastoreItem xmlns:ds="http://schemas.openxmlformats.org/officeDocument/2006/customXml" ds:itemID="{A6896961-BE44-4618-B796-E8DAB2E7DE83}"/>
</file>

<file path=docProps/app.xml><?xml version="1.0" encoding="utf-8"?>
<Properties xmlns="http://schemas.openxmlformats.org/officeDocument/2006/extended-properties" xmlns:vt="http://schemas.openxmlformats.org/officeDocument/2006/docPropsVTypes">
  <Template>FDM PowerPoint Theme Template</Template>
  <TotalTime>4887</TotalTime>
  <Words>1499</Words>
  <Application>Microsoft Office PowerPoint</Application>
  <PresentationFormat>Widescreen</PresentationFormat>
  <Paragraphs>211</Paragraphs>
  <Slides>29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MS PGothic</vt:lpstr>
      <vt:lpstr>MS PGothic</vt:lpstr>
      <vt:lpstr>Arial</vt:lpstr>
      <vt:lpstr>Arial Black</vt:lpstr>
      <vt:lpstr>Calibri</vt:lpstr>
      <vt:lpstr>Calibri Light</vt:lpstr>
      <vt:lpstr>Consolas</vt:lpstr>
      <vt:lpstr>Courier New</vt:lpstr>
      <vt:lpstr>新細明體</vt:lpstr>
      <vt:lpstr>Wingdings</vt:lpstr>
      <vt:lpstr>FDM PowerPoint Theme Template</vt:lpstr>
      <vt:lpstr>Java</vt:lpstr>
      <vt:lpstr>PowerPoint Presentation</vt:lpstr>
      <vt:lpstr>PowerPoint Presentation</vt:lpstr>
      <vt:lpstr>Spring Overview</vt:lpstr>
      <vt:lpstr>Spring Overview</vt:lpstr>
      <vt:lpstr>PowerPoint Presentation</vt:lpstr>
      <vt:lpstr>Spring Benefits</vt:lpstr>
      <vt:lpstr>PowerPoint Presentation</vt:lpstr>
      <vt:lpstr>Spring Components</vt:lpstr>
      <vt:lpstr>Components</vt:lpstr>
      <vt:lpstr>Components</vt:lpstr>
      <vt:lpstr>PowerPoint Presentation</vt:lpstr>
      <vt:lpstr>Spring Core Container</vt:lpstr>
      <vt:lpstr>Spring Core Container</vt:lpstr>
      <vt:lpstr>Inversion of Control (IoC)</vt:lpstr>
      <vt:lpstr>Bean Lifecycle</vt:lpstr>
      <vt:lpstr>Lifecycle of a bean</vt:lpstr>
      <vt:lpstr>PowerPoint Presentation</vt:lpstr>
      <vt:lpstr>IoC Implementations</vt:lpstr>
      <vt:lpstr>Dependency Pull</vt:lpstr>
      <vt:lpstr>Dependency Pull - Example</vt:lpstr>
      <vt:lpstr>Dependency Push / Injection</vt:lpstr>
      <vt:lpstr>Dependency Pull - Example</vt:lpstr>
      <vt:lpstr>Dependency Push vs Dependency Pull</vt:lpstr>
      <vt:lpstr>Dependency Push vs Dependency Pull</vt:lpstr>
      <vt:lpstr>Dependency Push vs Dependency Pull</vt:lpstr>
      <vt:lpstr>Module review</vt:lpstr>
      <vt:lpstr>PowerPoint Presentation</vt:lpstr>
      <vt:lpstr>Review</vt:lpstr>
    </vt:vector>
  </TitlesOfParts>
  <Company>FDM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06-Java-Enterprise-Spring-Introduction</dc:title>
  <dc:creator>Craig Dolan</dc:creator>
  <cp:keywords>Java</cp:keywords>
  <cp:lastModifiedBy>Craig Dolan</cp:lastModifiedBy>
  <cp:revision>59</cp:revision>
  <dcterms:created xsi:type="dcterms:W3CDTF">2018-10-30T11:41:52Z</dcterms:created>
  <dcterms:modified xsi:type="dcterms:W3CDTF">2019-10-31T10:16:03Z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0x0101009DCCA408AB5E6849BB9F83471C53B2D9</vt:lpwstr>
  </property>
  <property fmtid="{D5CDD505-2E9C-101B-9397-08002B2CF9AE}" pid="3" name="_dlc_policyId">
    <vt:lpwstr/>
  </property>
  <property fmtid="{D5CDD505-2E9C-101B-9397-08002B2CF9AE}" pid="4" name="ItemRetentionFormula">
    <vt:lpwstr/>
  </property>
</Properties>
</file>