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82" r:id="rId6"/>
    <p:sldId id="395" r:id="rId7"/>
    <p:sldId id="510" r:id="rId8"/>
    <p:sldId id="505" r:id="rId9"/>
    <p:sldId id="507" r:id="rId10"/>
    <p:sldId id="506" r:id="rId11"/>
    <p:sldId id="508" r:id="rId12"/>
    <p:sldId id="511" r:id="rId13"/>
    <p:sldId id="463" r:id="rId14"/>
    <p:sldId id="495" r:id="rId15"/>
    <p:sldId id="496" r:id="rId16"/>
    <p:sldId id="497" r:id="rId17"/>
    <p:sldId id="498" r:id="rId18"/>
    <p:sldId id="499" r:id="rId19"/>
    <p:sldId id="464" r:id="rId20"/>
    <p:sldId id="512" r:id="rId21"/>
    <p:sldId id="500" r:id="rId22"/>
    <p:sldId id="501" r:id="rId23"/>
    <p:sldId id="451" r:id="rId24"/>
    <p:sldId id="452" r:id="rId25"/>
    <p:sldId id="453" r:id="rId26"/>
  </p:sldIdLst>
  <p:sldSz cx="9144000" cy="6858000" type="screen4x3"/>
  <p:notesSz cx="6735763" cy="9866313"/>
  <p:custShowLst>
    <p:custShow name="Custom Show 1" id="0">
      <p:sldLst>
        <p:sld r:id="rId6"/>
        <p:sld r:id="rId7"/>
      </p:sldLst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BE2"/>
    <a:srgbClr val="B6D169"/>
    <a:srgbClr val="EFB957"/>
    <a:srgbClr val="FAB041"/>
    <a:srgbClr val="9EC23C"/>
    <a:srgbClr val="A8C84C"/>
    <a:srgbClr val="F6D9A4"/>
    <a:srgbClr val="FEE4BA"/>
    <a:srgbClr val="F89606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8" autoAdjust="0"/>
    <p:restoredTop sz="89863" autoAdjust="0"/>
  </p:normalViewPr>
  <p:slideViewPr>
    <p:cSldViewPr snapToGrid="0" snapToObjects="1">
      <p:cViewPr varScale="1">
        <p:scale>
          <a:sx n="79" d="100"/>
          <a:sy n="79" d="100"/>
        </p:scale>
        <p:origin x="-148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E6545F-C80F-4B89-B839-3D30192C9673}" type="datetime1">
              <a:rPr lang="en-GB" altLang="zh-TW"/>
              <a:pPr>
                <a:defRPr/>
              </a:pPr>
              <a:t>31/08/2017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417A95-377E-472A-A773-4C68B1446A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0666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86BF63-10AB-4B82-BBEF-048242179F21}" type="datetime1">
              <a:rPr lang="en-GB" altLang="zh-TW"/>
              <a:pPr>
                <a:defRPr/>
              </a:pPr>
              <a:t>31/08/2017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0348C6-4FB2-4573-A9D3-7F728A3711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7469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72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call stack is conceptual,</a:t>
            </a:r>
            <a:r>
              <a:rPr lang="en-US" baseline="0" smtClean="0"/>
              <a:t> because implementation details depend on Container implementation.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They are interfaces receiving notification events in the web container, including</a:t>
            </a:r>
            <a:r>
              <a:rPr lang="en-GB" baseline="0" dirty="0" smtClean="0"/>
              <a:t> state changes in the </a:t>
            </a:r>
            <a:r>
              <a:rPr lang="en-GB" baseline="0" dirty="0" err="1" smtClean="0"/>
              <a:t>servletContext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HTTPsession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ServletRequest</a:t>
            </a:r>
            <a:r>
              <a:rPr lang="en-GB" baseline="0" dirty="0" smtClean="0"/>
              <a:t> objects. By implementing predefined interfaces such as </a:t>
            </a:r>
            <a:r>
              <a:rPr lang="en-GB" baseline="0" dirty="0" err="1" smtClean="0"/>
              <a:t>servletContextListener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, the web container will notify you of certain events that are happening in your application.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They are very powerful and have a lot of potential uses, such as intercepting request to perform logging and tracking HTTP session.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4672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133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GB" altLang="zh-TW" sz="1600" dirty="0" smtClean="0">
                <a:latin typeface="Arial" pitchFamily="34" charset="0"/>
              </a:rPr>
              <a:t>When a new session needs to be started, the container creates an </a:t>
            </a:r>
            <a:r>
              <a:rPr kumimoji="1" lang="en-GB" altLang="zh-TW" sz="1600" b="1" dirty="0" err="1" smtClean="0">
                <a:latin typeface="Arial" pitchFamily="34" charset="0"/>
              </a:rPr>
              <a:t>HttpSession</a:t>
            </a:r>
            <a:r>
              <a:rPr kumimoji="1" lang="en-GB" altLang="zh-TW" sz="1600" dirty="0" smtClean="0">
                <a:latin typeface="Arial" pitchFamily="34" charset="0"/>
              </a:rPr>
              <a:t> object, and assigns to it a </a:t>
            </a:r>
            <a:r>
              <a:rPr kumimoji="1" lang="en-GB" altLang="zh-TW" sz="1600" b="1" dirty="0" err="1" smtClean="0">
                <a:latin typeface="Arial" pitchFamily="34" charset="0"/>
              </a:rPr>
              <a:t>jsessionid</a:t>
            </a:r>
            <a:endParaRPr kumimoji="1" lang="en-GB" altLang="zh-TW" sz="1600" b="1" dirty="0" smtClean="0">
              <a:latin typeface="Arial" pitchFamily="34" charset="0"/>
            </a:endParaRPr>
          </a:p>
          <a:p>
            <a:pPr lvl="1"/>
            <a:r>
              <a:rPr kumimoji="1" lang="en-GB" altLang="zh-TW" sz="1600" dirty="0" smtClean="0">
                <a:latin typeface="Arial" pitchFamily="34" charset="0"/>
              </a:rPr>
              <a:t>This ID is carried back to the client in a cookie in the response</a:t>
            </a:r>
          </a:p>
          <a:p>
            <a:pPr lvl="1"/>
            <a:r>
              <a:rPr kumimoji="1" lang="en-GB" altLang="zh-TW" sz="1600" dirty="0" smtClean="0">
                <a:latin typeface="Arial" pitchFamily="34" charset="0"/>
              </a:rPr>
              <a:t>The client’s subsequent requests include this ID – the container can use it to retrieve the associated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EE filters are an example of the Intercepting Filter </a:t>
            </a:r>
            <a:r>
              <a:rPr lang="en-US" baseline="0" smtClean="0"/>
              <a:t>design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66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hway &amp; 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9EC2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AB0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EAB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TW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" name="TextBox fdmgroup.com"/>
          <p:cNvSpPr txBox="1">
            <a:spLocks noChangeArrowheads="1"/>
          </p:cNvSpPr>
          <p:nvPr userDrawn="1"/>
        </p:nvSpPr>
        <p:spPr bwMode="auto">
          <a:xfrm>
            <a:off x="257175" y="6444988"/>
            <a:ext cx="1423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GB" sz="1200" b="1" i="1" dirty="0" smtClean="0">
                <a:solidFill>
                  <a:srgbClr val="808080"/>
                </a:solidFill>
                <a:effectLst/>
                <a:latin typeface="Arial"/>
                <a:ea typeface="PMingLiU"/>
              </a:rPr>
              <a:t>© FDM Group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33375" y="3986150"/>
            <a:ext cx="8458200" cy="61555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400">
                <a:latin typeface="+mn-lt"/>
              </a:defRPr>
            </a:lvl1pPr>
            <a:lvl2pPr marL="85725" indent="0">
              <a:buNone/>
              <a:defRPr sz="3400">
                <a:latin typeface="+mn-lt"/>
              </a:defRPr>
            </a:lvl2pPr>
            <a:lvl3pPr marL="265113" indent="0">
              <a:buNone/>
              <a:defRPr sz="3400">
                <a:latin typeface="+mn-lt"/>
              </a:defRPr>
            </a:lvl3pPr>
            <a:lvl4pPr>
              <a:defRPr sz="3400">
                <a:latin typeface="+mn-lt"/>
              </a:defRPr>
            </a:lvl4pPr>
            <a:lvl5pPr>
              <a:defRPr sz="3400">
                <a:latin typeface="+mn-lt"/>
              </a:defRPr>
            </a:lvl5pPr>
          </a:lstStyle>
          <a:p>
            <a:pPr lvl="0"/>
            <a:r>
              <a:rPr lang="en-US" dirty="0" smtClean="0"/>
              <a:t>Pathway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33500" y="4716400"/>
            <a:ext cx="84582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lang="en-US" altLang="zh-TW" sz="2400" b="1" dirty="0" smtClean="0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TW" b="1" dirty="0" smtClean="0">
                <a:solidFill>
                  <a:srgbClr val="2EABE2"/>
                </a:solidFill>
                <a:latin typeface="Arial" pitchFamily="34" charset="0"/>
                <a:cs typeface="Arial" pitchFamily="34" charset="0"/>
              </a:rPr>
              <a:t>Course Title</a:t>
            </a:r>
            <a:endParaRPr lang="en-US" altLang="zh-TW" dirty="0" smtClean="0">
              <a:solidFill>
                <a:srgbClr val="2EABE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1942" y="505959"/>
            <a:ext cx="887775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 b="1">
                <a:latin typeface="+mn-lt"/>
              </a:defRPr>
            </a:lvl1pPr>
            <a:lvl2pPr>
              <a:defRPr sz="2400" b="1">
                <a:latin typeface="+mn-lt"/>
              </a:defRPr>
            </a:lvl2pPr>
            <a:lvl3pPr>
              <a:defRPr sz="2400" b="1">
                <a:latin typeface="+mn-lt"/>
              </a:defRPr>
            </a:lvl3pPr>
            <a:lvl4pPr>
              <a:defRPr sz="2400" b="1">
                <a:latin typeface="+mn-lt"/>
              </a:defRPr>
            </a:lvl4pPr>
            <a:lvl5pPr>
              <a:defRPr sz="2400" b="1">
                <a:latin typeface="+mn-lt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</a:p>
        </p:txBody>
      </p:sp>
      <p:sp>
        <p:nvSpPr>
          <p:cNvPr id="14" name="Rectangle 2"/>
          <p:cNvSpPr txBox="1">
            <a:spLocks noChangeArrowheads="1"/>
          </p:cNvSpPr>
          <p:nvPr userDrawn="1"/>
        </p:nvSpPr>
        <p:spPr>
          <a:xfrm>
            <a:off x="432000" y="975600"/>
            <a:ext cx="680195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r>
              <a:rPr lang="en-GB" sz="2000" b="1" dirty="0" smtClean="0">
                <a:solidFill>
                  <a:srgbClr val="2EABE2"/>
                </a:solidFill>
                <a:latin typeface="+mn-lt"/>
                <a:cs typeface="Arial" panose="020B0604020202020204" pitchFamily="34" charset="0"/>
              </a:rPr>
              <a:t>Agenda</a:t>
            </a:r>
            <a:endParaRPr lang="en-GB" sz="2000" b="1" dirty="0">
              <a:solidFill>
                <a:srgbClr val="2EABE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831750" y="1520038"/>
            <a:ext cx="7374099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0000" indent="-18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GB" dirty="0" smtClean="0"/>
              <a:t>Module 1 – add Hyperlink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15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1942" y="505959"/>
            <a:ext cx="887775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 b="1">
                <a:latin typeface="+mn-lt"/>
              </a:defRPr>
            </a:lvl1pPr>
            <a:lvl2pPr>
              <a:defRPr sz="2400" b="1">
                <a:latin typeface="+mn-lt"/>
              </a:defRPr>
            </a:lvl2pPr>
            <a:lvl3pPr>
              <a:defRPr sz="2400" b="1">
                <a:latin typeface="+mn-lt"/>
              </a:defRPr>
            </a:lvl3pPr>
            <a:lvl4pPr>
              <a:defRPr sz="2400" b="1">
                <a:latin typeface="+mn-lt"/>
              </a:defRPr>
            </a:lvl4pPr>
            <a:lvl5pPr>
              <a:defRPr sz="2400" b="1">
                <a:latin typeface="+mn-lt"/>
              </a:defRPr>
            </a:lvl5pPr>
          </a:lstStyle>
          <a:p>
            <a:pPr lvl="0"/>
            <a:r>
              <a:rPr lang="en-US" dirty="0" smtClean="0"/>
              <a:t>Click to edit Module Header</a:t>
            </a:r>
          </a:p>
        </p:txBody>
      </p:sp>
    </p:spTree>
    <p:extLst>
      <p:ext uri="{BB962C8B-B14F-4D97-AF65-F5344CB8AC3E}">
        <p14:creationId xmlns:p14="http://schemas.microsoft.com/office/powerpoint/2010/main" val="261456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&amp; Subjec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1942" y="505959"/>
            <a:ext cx="887775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 b="1">
                <a:latin typeface="+mn-lt"/>
              </a:defRPr>
            </a:lvl1pPr>
            <a:lvl2pPr>
              <a:defRPr sz="2400" b="1">
                <a:latin typeface="+mn-lt"/>
              </a:defRPr>
            </a:lvl2pPr>
            <a:lvl3pPr>
              <a:defRPr sz="2400" b="1">
                <a:latin typeface="+mn-lt"/>
              </a:defRPr>
            </a:lvl3pPr>
            <a:lvl4pPr>
              <a:defRPr sz="2400" b="1">
                <a:latin typeface="+mn-lt"/>
              </a:defRPr>
            </a:lvl4pPr>
            <a:lvl5pPr>
              <a:defRPr sz="2400" b="1">
                <a:latin typeface="+mn-lt"/>
              </a:defRPr>
            </a:lvl5pPr>
          </a:lstStyle>
          <a:p>
            <a:pPr lvl="0"/>
            <a:r>
              <a:rPr lang="en-US" dirty="0" smtClean="0"/>
              <a:t>Click to edit Module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05375" y="997365"/>
            <a:ext cx="7583487" cy="42681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 smtClean="0"/>
              <a:t>Click to edit Subject 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5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1942" y="505959"/>
            <a:ext cx="887775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 b="1">
                <a:latin typeface="+mn-lt"/>
              </a:defRPr>
            </a:lvl1pPr>
            <a:lvl2pPr>
              <a:defRPr sz="2400" b="1">
                <a:latin typeface="+mn-lt"/>
              </a:defRPr>
            </a:lvl2pPr>
            <a:lvl3pPr>
              <a:defRPr sz="2400" b="1">
                <a:latin typeface="+mn-lt"/>
              </a:defRPr>
            </a:lvl3pPr>
            <a:lvl4pPr>
              <a:defRPr sz="2400" b="1">
                <a:latin typeface="+mn-lt"/>
              </a:defRPr>
            </a:lvl4pPr>
            <a:lvl5pPr>
              <a:defRPr sz="2400" b="1">
                <a:latin typeface="+mn-lt"/>
              </a:defRPr>
            </a:lvl5pPr>
          </a:lstStyle>
          <a:p>
            <a:pPr lvl="0"/>
            <a:r>
              <a:rPr lang="en-US" dirty="0" smtClean="0"/>
              <a:t>Click to edit Module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05375" y="997365"/>
            <a:ext cx="7583487" cy="42681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 smtClean="0"/>
              <a:t>Click to edit Subject Header</a:t>
            </a:r>
            <a:endParaRPr lang="en-GB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400" y="1436400"/>
            <a:ext cx="7820025" cy="853292"/>
          </a:xfrm>
          <a:prstGeom prst="rect">
            <a:avLst/>
          </a:prstGeom>
        </p:spPr>
        <p:txBody>
          <a:bodyPr lIns="72000" tIns="72000" rIns="72000" bIns="72000">
            <a:spAutoFit/>
          </a:bodyPr>
          <a:lstStyle>
            <a:lvl1pPr marL="180000" indent="-180000">
              <a:spcBef>
                <a:spcPts val="18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1pPr>
            <a:lvl2pPr marL="808038" indent="-250825" defTabSz="628650">
              <a:spcBef>
                <a:spcPts val="1200"/>
              </a:spcBef>
              <a:buFont typeface="Arial" panose="020B0604020202020204" pitchFamily="34" charset="0"/>
              <a:buChar char="–"/>
              <a:defRPr sz="1800">
                <a:latin typeface="+mn-lt"/>
              </a:defRPr>
            </a:lvl2pPr>
            <a:lvl3pPr marL="265113" indent="0">
              <a:buFont typeface="Arial" panose="020B0604020202020204" pitchFamily="34" charset="0"/>
              <a:buNone/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bullet points (Level 1 and Level 2)</a:t>
            </a:r>
          </a:p>
          <a:p>
            <a:pPr lvl="1"/>
            <a:r>
              <a:rPr lang="en-US" dirty="0" smtClean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5152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1942" y="505959"/>
            <a:ext cx="887775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 b="1">
                <a:latin typeface="+mn-lt"/>
              </a:defRPr>
            </a:lvl1pPr>
            <a:lvl2pPr>
              <a:defRPr sz="2400" b="1">
                <a:latin typeface="+mn-lt"/>
              </a:defRPr>
            </a:lvl2pPr>
            <a:lvl3pPr>
              <a:defRPr sz="2400" b="1">
                <a:latin typeface="+mn-lt"/>
              </a:defRPr>
            </a:lvl3pPr>
            <a:lvl4pPr>
              <a:defRPr sz="2400" b="1">
                <a:latin typeface="+mn-lt"/>
              </a:defRPr>
            </a:lvl4pPr>
            <a:lvl5pPr>
              <a:defRPr sz="2400" b="1">
                <a:latin typeface="+mn-lt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</a:p>
        </p:txBody>
      </p:sp>
      <p:sp>
        <p:nvSpPr>
          <p:cNvPr id="14" name="Rectangle 2"/>
          <p:cNvSpPr txBox="1">
            <a:spLocks noChangeArrowheads="1"/>
          </p:cNvSpPr>
          <p:nvPr userDrawn="1"/>
        </p:nvSpPr>
        <p:spPr>
          <a:xfrm>
            <a:off x="432000" y="975600"/>
            <a:ext cx="680195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r>
              <a:rPr lang="en-GB" sz="2000" b="1" dirty="0" smtClean="0">
                <a:solidFill>
                  <a:srgbClr val="2EABE2"/>
                </a:solidFill>
                <a:latin typeface="+mn-lt"/>
                <a:cs typeface="Arial" panose="020B0604020202020204" pitchFamily="34" charset="0"/>
              </a:rPr>
              <a:t>Recap</a:t>
            </a:r>
            <a:endParaRPr lang="en-GB" sz="2000" b="1" dirty="0">
              <a:solidFill>
                <a:srgbClr val="2EABE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831750" y="1520038"/>
            <a:ext cx="7374099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0000" indent="-18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GB" dirty="0" smtClean="0"/>
              <a:t>Module 1 – add Hyperlink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58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fdmgroup.com"/>
          <p:cNvSpPr txBox="1">
            <a:spLocks noChangeArrowheads="1"/>
          </p:cNvSpPr>
          <p:nvPr/>
        </p:nvSpPr>
        <p:spPr bwMode="auto">
          <a:xfrm>
            <a:off x="352425" y="6537638"/>
            <a:ext cx="1555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GB" sz="1200" b="1" i="1" dirty="0" smtClean="0">
                <a:solidFill>
                  <a:srgbClr val="808080"/>
                </a:solidFill>
                <a:effectLst/>
                <a:latin typeface="Arial"/>
                <a:ea typeface="PMingLiU"/>
              </a:rPr>
              <a:t>© FDM Group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Line bottom"/>
          <p:cNvCxnSpPr/>
          <p:nvPr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top"/>
          <p:cNvSpPr/>
          <p:nvPr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9EC2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AB0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EAB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2" r:id="rId2"/>
    <p:sldLayoutId id="2147484380" r:id="rId3"/>
    <p:sldLayoutId id="2147484387" r:id="rId4"/>
    <p:sldLayoutId id="2147484381" r:id="rId5"/>
    <p:sldLayoutId id="214748438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3375" y="3986150"/>
            <a:ext cx="8458200" cy="615553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cs typeface="Arial" pitchFamily="34" charset="0"/>
              </a:rPr>
              <a:t>Java Development</a:t>
            </a:r>
            <a:endParaRPr lang="en-US" altLang="zh-TW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3500" y="4716400"/>
            <a:ext cx="8458200" cy="461665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</a:rPr>
              <a:t>Java EE Web – Scopes, Filters, Listeners</a:t>
            </a:r>
            <a:endParaRPr lang="en-US" altLang="zh-TW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009650" y="1424175"/>
            <a:ext cx="7023100" cy="4812997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ound Diagonal Corner Rectangle 3"/>
          <p:cNvSpPr>
            <a:spLocks/>
          </p:cNvSpPr>
          <p:nvPr/>
        </p:nvSpPr>
        <p:spPr bwMode="auto">
          <a:xfrm>
            <a:off x="1485900" y="1865314"/>
            <a:ext cx="6252812" cy="4048078"/>
          </a:xfrm>
          <a:custGeom>
            <a:avLst/>
            <a:gdLst>
              <a:gd name="T0" fmla="*/ 706452 w 6827520"/>
              <a:gd name="T1" fmla="*/ 0 h 4238625"/>
              <a:gd name="T2" fmla="*/ 6827520 w 6827520"/>
              <a:gd name="T3" fmla="*/ 0 h 4238625"/>
              <a:gd name="T4" fmla="*/ 6827520 w 6827520"/>
              <a:gd name="T5" fmla="*/ 0 h 4238625"/>
              <a:gd name="T6" fmla="*/ 6827520 w 6827520"/>
              <a:gd name="T7" fmla="*/ 3532173 h 4238625"/>
              <a:gd name="T8" fmla="*/ 6121068 w 6827520"/>
              <a:gd name="T9" fmla="*/ 4238625 h 4238625"/>
              <a:gd name="T10" fmla="*/ 0 w 6827520"/>
              <a:gd name="T11" fmla="*/ 4238625 h 4238625"/>
              <a:gd name="T12" fmla="*/ 0 w 6827520"/>
              <a:gd name="T13" fmla="*/ 4238625 h 4238625"/>
              <a:gd name="T14" fmla="*/ 0 w 6827520"/>
              <a:gd name="T15" fmla="*/ 706452 h 4238625"/>
              <a:gd name="T16" fmla="*/ 706452 w 6827520"/>
              <a:gd name="T17" fmla="*/ 0 h 42386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27520"/>
              <a:gd name="T28" fmla="*/ 0 h 4238625"/>
              <a:gd name="T29" fmla="*/ 6827520 w 6827520"/>
              <a:gd name="T30" fmla="*/ 4238625 h 42386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27520" h="4238625">
                <a:moveTo>
                  <a:pt x="706452" y="0"/>
                </a:moveTo>
                <a:lnTo>
                  <a:pt x="6827520" y="0"/>
                </a:lnTo>
                <a:lnTo>
                  <a:pt x="6827520" y="3532173"/>
                </a:lnTo>
                <a:cubicBezTo>
                  <a:pt x="6827520" y="3922336"/>
                  <a:pt x="6511231" y="4238625"/>
                  <a:pt x="6121068" y="4238625"/>
                </a:cubicBezTo>
                <a:lnTo>
                  <a:pt x="0" y="4238625"/>
                </a:lnTo>
                <a:lnTo>
                  <a:pt x="0" y="706452"/>
                </a:lnTo>
                <a:cubicBezTo>
                  <a:pt x="0" y="316289"/>
                  <a:pt x="316289" y="0"/>
                  <a:pt x="706452" y="0"/>
                </a:cubicBezTo>
                <a:close/>
              </a:path>
            </a:pathLst>
          </a:cu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>
            <a:solidFill>
              <a:srgbClr val="795D9B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1400" y="3335021"/>
            <a:ext cx="914500" cy="4126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0275" y="2992120"/>
            <a:ext cx="885625" cy="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 Box 71"/>
          <p:cNvSpPr txBox="1">
            <a:spLocks noChangeArrowheads="1"/>
          </p:cNvSpPr>
          <p:nvPr/>
        </p:nvSpPr>
        <p:spPr bwMode="auto">
          <a:xfrm>
            <a:off x="6950154" y="1411877"/>
            <a:ext cx="1048334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Web Server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74"/>
          <p:cNvSpPr txBox="1">
            <a:spLocks noChangeArrowheads="1"/>
          </p:cNvSpPr>
          <p:nvPr/>
        </p:nvSpPr>
        <p:spPr bwMode="auto">
          <a:xfrm>
            <a:off x="5777131" y="1949450"/>
            <a:ext cx="196158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Web Container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99"/>
          <p:cNvCxnSpPr/>
          <p:nvPr/>
        </p:nvCxnSpPr>
        <p:spPr>
          <a:xfrm>
            <a:off x="3324225" y="2990850"/>
            <a:ext cx="2142924" cy="733668"/>
          </a:xfrm>
          <a:prstGeom prst="bentConnector3">
            <a:avLst>
              <a:gd name="adj1" fmla="val 99857"/>
            </a:avLst>
          </a:prstGeom>
          <a:ln w="28575"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85900" y="2990850"/>
            <a:ext cx="1885950" cy="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347537" y="3339783"/>
            <a:ext cx="1900489" cy="4762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06"/>
          <p:cNvCxnSpPr/>
          <p:nvPr/>
        </p:nvCxnSpPr>
        <p:spPr>
          <a:xfrm rot="10800000">
            <a:off x="3181353" y="3343278"/>
            <a:ext cx="1948912" cy="381240"/>
          </a:xfrm>
          <a:prstGeom prst="bentConnector3">
            <a:avLst>
              <a:gd name="adj1" fmla="val 118"/>
            </a:avLst>
          </a:prstGeom>
          <a:ln w="28575"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30265" y="4389754"/>
            <a:ext cx="1229260" cy="991395"/>
          </a:xfrm>
          <a:prstGeom prst="bentConnector3">
            <a:avLst>
              <a:gd name="adj1" fmla="val 670"/>
            </a:avLst>
          </a:prstGeom>
          <a:ln w="28575"/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Flowchart: Merge 93"/>
          <p:cNvSpPr>
            <a:spLocks noChangeArrowheads="1"/>
          </p:cNvSpPr>
          <p:nvPr/>
        </p:nvSpPr>
        <p:spPr bwMode="auto">
          <a:xfrm>
            <a:off x="3627275" y="2809957"/>
            <a:ext cx="773907" cy="704373"/>
          </a:xfrm>
          <a:prstGeom prst="round2DiagRect">
            <a:avLst/>
          </a:prstGeom>
          <a:solidFill>
            <a:srgbClr val="2EABE2"/>
          </a:solidFill>
          <a:ln w="254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Filter 1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67149" y="4389754"/>
            <a:ext cx="892376" cy="639446"/>
          </a:xfrm>
          <a:prstGeom prst="bentConnector3">
            <a:avLst>
              <a:gd name="adj1" fmla="val 3620"/>
            </a:avLst>
          </a:prstGeom>
          <a:ln w="28575"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2286000" y="2640615"/>
            <a:ext cx="666750" cy="62865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46"/>
          <p:cNvSpPr>
            <a:spLocks noChangeArrowheads="1"/>
          </p:cNvSpPr>
          <p:nvPr/>
        </p:nvSpPr>
        <p:spPr bwMode="auto">
          <a:xfrm>
            <a:off x="1800225" y="2368550"/>
            <a:ext cx="685800" cy="6477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</a:t>
            </a:r>
            <a:r>
              <a:rPr kumimoji="0" lang="en-GB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altLang="en-US" sz="1200" b="1" i="0" u="none" strike="noStrike" cap="none" normalizeH="0" baseline="0" dirty="0" smtClean="0">
                <a:ln>
                  <a:noFill/>
                </a:ln>
                <a:solidFill>
                  <a:srgbClr val="F2DBDB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en-GB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2DBDB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url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Flowchart: Merge 93"/>
          <p:cNvSpPr>
            <a:spLocks noChangeArrowheads="1"/>
          </p:cNvSpPr>
          <p:nvPr/>
        </p:nvSpPr>
        <p:spPr bwMode="auto">
          <a:xfrm>
            <a:off x="4929931" y="3724518"/>
            <a:ext cx="773907" cy="704373"/>
          </a:xfrm>
          <a:prstGeom prst="round2DiagRect">
            <a:avLst/>
          </a:prstGeom>
          <a:solidFill>
            <a:srgbClr val="2EABE2"/>
          </a:solidFill>
          <a:ln w="254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Filter 2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6359525" y="4727475"/>
            <a:ext cx="869048" cy="873793"/>
          </a:xfrm>
          <a:prstGeom prst="roundRect">
            <a:avLst/>
          </a:prstGeom>
          <a:solidFill>
            <a:srgbClr val="B6D169"/>
          </a:solidFill>
          <a:ln w="2540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28665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Filter Benefits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3407838"/>
          </a:xfrm>
        </p:spPr>
        <p:txBody>
          <a:bodyPr/>
          <a:lstStyle/>
          <a:p>
            <a:pPr marL="0" indent="0">
              <a:buNone/>
            </a:pPr>
            <a:r>
              <a:rPr kumimoji="1" lang="en-GB" altLang="zh-TW" dirty="0" smtClean="0">
                <a:latin typeface="Arial" pitchFamily="34" charset="0"/>
              </a:rPr>
              <a:t>Filters can help us in the following ways:</a:t>
            </a:r>
            <a:br>
              <a:rPr kumimoji="1" lang="en-GB" altLang="zh-TW" dirty="0" smtClean="0">
                <a:latin typeface="Arial" pitchFamily="34" charset="0"/>
              </a:rPr>
            </a:br>
            <a:endParaRPr kumimoji="1" lang="en-GB" altLang="zh-TW" dirty="0" smtClean="0">
              <a:latin typeface="Arial" pitchFamily="34" charset="0"/>
            </a:endParaRPr>
          </a:p>
          <a:p>
            <a:r>
              <a:rPr kumimoji="1" lang="en-GB" altLang="zh-TW" sz="1600" dirty="0" smtClean="0">
                <a:latin typeface="Arial" pitchFamily="34" charset="0"/>
              </a:rPr>
              <a:t>Can add functionality without modifying existing Servlets</a:t>
            </a:r>
          </a:p>
          <a:p>
            <a:r>
              <a:rPr kumimoji="1" lang="en-GB" altLang="zh-TW" sz="1600" dirty="0" smtClean="0">
                <a:latin typeface="Arial" pitchFamily="34" charset="0"/>
              </a:rPr>
              <a:t>Can apply the same piece of functionality to multiple Servlets</a:t>
            </a:r>
          </a:p>
          <a:p>
            <a:pPr lvl="1"/>
            <a:r>
              <a:rPr kumimoji="1" lang="en-GB" altLang="zh-TW" sz="1400" dirty="0" smtClean="0">
                <a:latin typeface="Arial" pitchFamily="34" charset="0"/>
              </a:rPr>
              <a:t>Less code duplication</a:t>
            </a:r>
          </a:p>
          <a:p>
            <a:r>
              <a:rPr kumimoji="1" lang="en-GB" altLang="zh-TW" sz="1600" dirty="0" smtClean="0">
                <a:latin typeface="Arial" pitchFamily="34" charset="0"/>
              </a:rPr>
              <a:t>Can enhance entire application</a:t>
            </a:r>
          </a:p>
          <a:p>
            <a:r>
              <a:rPr kumimoji="1" lang="en-GB" altLang="zh-TW" sz="1600" dirty="0" smtClean="0">
                <a:latin typeface="Arial" pitchFamily="34" charset="0"/>
              </a:rPr>
              <a:t>Which filters apply to which requests is configured in web.xml</a:t>
            </a:r>
          </a:p>
          <a:p>
            <a:pPr lvl="1"/>
            <a:r>
              <a:rPr kumimoji="1" lang="en-GB" altLang="zh-TW" sz="1400" dirty="0" err="1" smtClean="0">
                <a:latin typeface="Arial" pitchFamily="34" charset="0"/>
              </a:rPr>
              <a:t>Deployer</a:t>
            </a:r>
            <a:r>
              <a:rPr kumimoji="1" lang="en-GB" altLang="zh-TW" sz="1400" dirty="0" smtClean="0">
                <a:latin typeface="Arial" pitchFamily="34" charset="0"/>
              </a:rPr>
              <a:t> can reconfigure as needed</a:t>
            </a:r>
          </a:p>
        </p:txBody>
      </p:sp>
    </p:spTree>
    <p:extLst>
      <p:ext uri="{BB962C8B-B14F-4D97-AF65-F5344CB8AC3E}">
        <p14:creationId xmlns:p14="http://schemas.microsoft.com/office/powerpoint/2010/main" val="25614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How to Implement a Filter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363867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Filters are created and declared in a similar way to </a:t>
            </a:r>
            <a:r>
              <a:rPr lang="en-US" dirty="0" smtClean="0"/>
              <a:t>Servlets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Create a filter class that implements Filter </a:t>
            </a:r>
            <a:r>
              <a:rPr lang="en-US" sz="1600" dirty="0" smtClean="0"/>
              <a:t>interface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Declare the filter in web.xml with the &lt;filter&gt; </a:t>
            </a:r>
            <a:r>
              <a:rPr lang="en-US" sz="1600" dirty="0" smtClean="0"/>
              <a:t>tag</a:t>
            </a:r>
            <a:br>
              <a:rPr lang="en-US" sz="1600" dirty="0" smtClean="0"/>
            </a:b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Map the filter to URL patterns with the &lt;filter-mapping&gt; </a:t>
            </a:r>
            <a:r>
              <a:rPr lang="en-US" sz="1600" dirty="0" smtClean="0"/>
              <a:t>tag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0" indent="-227988">
              <a:buNone/>
            </a:pPr>
            <a:r>
              <a:rPr lang="en-US" dirty="0" smtClean="0"/>
              <a:t>When a request is received, the container invokes all Filters mapped </a:t>
            </a:r>
            <a:r>
              <a:rPr lang="en-US" dirty="0"/>
              <a:t>to the </a:t>
            </a:r>
            <a:r>
              <a:rPr lang="en-US" dirty="0" smtClean="0"/>
              <a:t>same URL as the request.</a:t>
            </a:r>
          </a:p>
        </p:txBody>
      </p:sp>
    </p:spTree>
    <p:extLst>
      <p:ext uri="{BB962C8B-B14F-4D97-AF65-F5344CB8AC3E}">
        <p14:creationId xmlns:p14="http://schemas.microsoft.com/office/powerpoint/2010/main" val="26159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How to Implement a Filter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2638396"/>
          </a:xfrm>
        </p:spPr>
        <p:txBody>
          <a:bodyPr/>
          <a:lstStyle/>
          <a:p>
            <a:pPr marL="0" lvl="1" indent="0" defTabSz="457200">
              <a:buNone/>
            </a:pPr>
            <a:r>
              <a:rPr lang="en-US" dirty="0"/>
              <a:t>For each request, the container creates a </a:t>
            </a:r>
            <a:r>
              <a:rPr lang="en-US" b="1" dirty="0" err="1" smtClean="0"/>
              <a:t>FilterChain</a:t>
            </a:r>
            <a:r>
              <a:rPr lang="en-US" dirty="0" smtClean="0"/>
              <a:t> object, to </a:t>
            </a:r>
            <a:r>
              <a:rPr lang="en-US" dirty="0"/>
              <a:t>keep track of which Filters to apply, and in which </a:t>
            </a:r>
            <a:r>
              <a:rPr lang="en-US" dirty="0" smtClean="0"/>
              <a:t>order.</a:t>
            </a:r>
          </a:p>
          <a:p>
            <a:pPr marL="0" lvl="1" indent="0" defTabSz="45720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 Filter’s </a:t>
            </a:r>
            <a:r>
              <a:rPr lang="en-US" b="1" dirty="0" err="1" smtClean="0"/>
              <a:t>doFilter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ServletRequest</a:t>
            </a:r>
            <a:r>
              <a:rPr lang="en-US" b="1" dirty="0"/>
              <a:t>, </a:t>
            </a:r>
            <a:r>
              <a:rPr lang="en-US" b="1" dirty="0" err="1"/>
              <a:t>ServletResponse</a:t>
            </a:r>
            <a:r>
              <a:rPr lang="en-US" b="1" dirty="0"/>
              <a:t>, </a:t>
            </a:r>
            <a:r>
              <a:rPr lang="en-US" b="1" dirty="0" err="1"/>
              <a:t>FilterChain</a:t>
            </a:r>
            <a:r>
              <a:rPr lang="en-US" b="1" dirty="0"/>
              <a:t>) </a:t>
            </a:r>
            <a:r>
              <a:rPr lang="en-US" b="1" dirty="0" smtClean="0"/>
              <a:t> </a:t>
            </a:r>
            <a:r>
              <a:rPr lang="en-US" dirty="0" smtClean="0"/>
              <a:t>method is </a:t>
            </a:r>
            <a:r>
              <a:rPr lang="en-US" dirty="0"/>
              <a:t>where </a:t>
            </a:r>
            <a:r>
              <a:rPr lang="en-US" dirty="0" smtClean="0"/>
              <a:t>processing </a:t>
            </a:r>
            <a:r>
              <a:rPr lang="en-US" dirty="0"/>
              <a:t>takes </a:t>
            </a:r>
            <a:r>
              <a:rPr lang="en-US" dirty="0" smtClean="0"/>
              <a:t>place.</a:t>
            </a:r>
            <a:endParaRPr lang="en-US" dirty="0"/>
          </a:p>
          <a:p>
            <a:pPr lvl="1"/>
            <a:r>
              <a:rPr lang="en-US" sz="1600" dirty="0" smtClean="0"/>
              <a:t>Calling </a:t>
            </a:r>
            <a:r>
              <a:rPr lang="en-US" sz="1600" dirty="0" err="1" smtClean="0"/>
              <a:t>FilterChain.doFilter</a:t>
            </a:r>
            <a:r>
              <a:rPr lang="en-US" sz="1600" dirty="0"/>
              <a:t>() </a:t>
            </a:r>
            <a:r>
              <a:rPr lang="en-US" sz="1600" dirty="0" smtClean="0"/>
              <a:t>will forward </a:t>
            </a:r>
            <a:r>
              <a:rPr lang="en-US" sz="1600" dirty="0"/>
              <a:t>the request </a:t>
            </a:r>
            <a:r>
              <a:rPr lang="en-US" sz="1600" dirty="0" smtClean="0"/>
              <a:t>to </a:t>
            </a:r>
            <a:r>
              <a:rPr lang="en-US" sz="1600" dirty="0"/>
              <a:t>the next </a:t>
            </a:r>
            <a:r>
              <a:rPr lang="en-US" sz="1600" dirty="0" smtClean="0"/>
              <a:t>component</a:t>
            </a:r>
          </a:p>
          <a:p>
            <a:pPr lvl="1"/>
            <a:r>
              <a:rPr lang="en-US" sz="1600" dirty="0" smtClean="0"/>
              <a:t>This could be another Filter, or the destination Servlet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02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Filter Chaining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4823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map a URL pattern to </a:t>
            </a:r>
            <a:r>
              <a:rPr lang="en-US" b="1" dirty="0"/>
              <a:t>Servlet A</a:t>
            </a:r>
            <a:r>
              <a:rPr lang="en-US" dirty="0"/>
              <a:t>, and then apply two filters, </a:t>
            </a:r>
            <a:r>
              <a:rPr lang="en-US" b="1" dirty="0"/>
              <a:t>Filter X and Y</a:t>
            </a:r>
            <a:r>
              <a:rPr lang="en-US" dirty="0"/>
              <a:t>, to that </a:t>
            </a:r>
            <a:r>
              <a:rPr lang="en-US" dirty="0" smtClean="0"/>
              <a:t>same URL </a:t>
            </a:r>
            <a:r>
              <a:rPr lang="en-US" dirty="0"/>
              <a:t>pattern. </a:t>
            </a:r>
          </a:p>
          <a:p>
            <a:pPr marL="0" indent="0">
              <a:buNone/>
            </a:pPr>
            <a:r>
              <a:rPr lang="en-US" dirty="0"/>
              <a:t>A request for that URL travels through the following methods: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This can be seen as a conceptual “call stack” for the HTTP request</a:t>
            </a:r>
            <a:r>
              <a:rPr lang="en-US" sz="1600" dirty="0" smtClean="0"/>
              <a:t>!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583865" y="3377408"/>
            <a:ext cx="2368885" cy="1718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GB" sz="1200" b="1" dirty="0" err="1" smtClean="0">
                <a:solidFill>
                  <a:schemeClr val="tx1"/>
                </a:solidFill>
              </a:rPr>
              <a:t>doFilter</a:t>
            </a:r>
            <a:r>
              <a:rPr lang="en-GB" sz="1200" b="1" dirty="0" smtClean="0">
                <a:solidFill>
                  <a:schemeClr val="tx1"/>
                </a:solidFill>
              </a:rPr>
              <a:t>( </a:t>
            </a:r>
            <a:r>
              <a:rPr lang="en-GB" sz="1200" b="1" dirty="0" err="1" smtClean="0">
                <a:solidFill>
                  <a:schemeClr val="tx1"/>
                </a:solidFill>
              </a:rPr>
              <a:t>req</a:t>
            </a:r>
            <a:r>
              <a:rPr lang="en-GB" sz="1200" b="1" dirty="0" smtClean="0">
                <a:solidFill>
                  <a:schemeClr val="tx1"/>
                </a:solidFill>
              </a:rPr>
              <a:t>, </a:t>
            </a:r>
            <a:r>
              <a:rPr lang="en-GB" sz="1200" b="1" dirty="0" err="1" smtClean="0">
                <a:solidFill>
                  <a:schemeClr val="tx1"/>
                </a:solidFill>
              </a:rPr>
              <a:t>resp</a:t>
            </a:r>
            <a:r>
              <a:rPr lang="en-GB" sz="1200" b="1" dirty="0" smtClean="0">
                <a:solidFill>
                  <a:schemeClr val="tx1"/>
                </a:solidFill>
              </a:rPr>
              <a:t>, fc )  {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</a:rPr>
              <a:t>     </a:t>
            </a:r>
            <a:r>
              <a:rPr lang="en-US" sz="1200" dirty="0" smtClean="0">
                <a:solidFill>
                  <a:schemeClr val="tx1"/>
                </a:solidFill>
              </a:rPr>
              <a:t>// can process </a:t>
            </a:r>
            <a:r>
              <a:rPr lang="en-US" sz="1200" dirty="0" err="1" smtClean="0">
                <a:solidFill>
                  <a:schemeClr val="tx1"/>
                </a:solidFill>
              </a:rPr>
              <a:t>req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</a:rPr>
              <a:t>fc.doFilter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req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resp</a:t>
            </a:r>
            <a:r>
              <a:rPr lang="en-US" sz="12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// can process </a:t>
            </a:r>
            <a:r>
              <a:rPr lang="en-US" sz="1200" dirty="0" err="1" smtClean="0">
                <a:solidFill>
                  <a:schemeClr val="tx1"/>
                </a:solidFill>
              </a:rPr>
              <a:t>resp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574966" y="3361369"/>
            <a:ext cx="2368634" cy="17821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GB" sz="1200" b="1" dirty="0" err="1" smtClean="0">
                <a:solidFill>
                  <a:schemeClr val="tx1"/>
                </a:solidFill>
              </a:rPr>
              <a:t>doFilter</a:t>
            </a:r>
            <a:r>
              <a:rPr lang="en-GB" sz="1200" b="1" dirty="0">
                <a:solidFill>
                  <a:schemeClr val="tx1"/>
                </a:solidFill>
              </a:rPr>
              <a:t> ( </a:t>
            </a:r>
            <a:r>
              <a:rPr lang="en-GB" sz="1200" b="1" dirty="0" err="1">
                <a:solidFill>
                  <a:schemeClr val="tx1"/>
                </a:solidFill>
              </a:rPr>
              <a:t>req</a:t>
            </a:r>
            <a:r>
              <a:rPr lang="en-GB" sz="1200" b="1" dirty="0">
                <a:solidFill>
                  <a:schemeClr val="tx1"/>
                </a:solidFill>
              </a:rPr>
              <a:t>, </a:t>
            </a:r>
            <a:r>
              <a:rPr lang="en-GB" sz="1200" b="1" dirty="0" err="1">
                <a:solidFill>
                  <a:schemeClr val="tx1"/>
                </a:solidFill>
              </a:rPr>
              <a:t>resp</a:t>
            </a:r>
            <a:r>
              <a:rPr lang="en-GB" sz="1200" b="1" dirty="0">
                <a:solidFill>
                  <a:schemeClr val="tx1"/>
                </a:solidFill>
              </a:rPr>
              <a:t>, fc </a:t>
            </a:r>
            <a:r>
              <a:rPr lang="en-GB" sz="1200" b="1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</a:rPr>
              <a:t>     </a:t>
            </a:r>
            <a:r>
              <a:rPr lang="en-US" sz="1200" dirty="0" smtClean="0">
                <a:solidFill>
                  <a:schemeClr val="tx1"/>
                </a:solidFill>
              </a:rPr>
              <a:t>// can </a:t>
            </a:r>
            <a:r>
              <a:rPr lang="en-US" sz="1200" dirty="0">
                <a:solidFill>
                  <a:schemeClr val="tx1"/>
                </a:solidFill>
              </a:rPr>
              <a:t>process </a:t>
            </a:r>
            <a:r>
              <a:rPr lang="en-US" sz="1200" dirty="0" err="1" smtClean="0">
                <a:solidFill>
                  <a:schemeClr val="tx1"/>
                </a:solidFill>
              </a:rPr>
              <a:t>req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     </a:t>
            </a:r>
            <a:r>
              <a:rPr lang="en-US" sz="1200" b="1" dirty="0" err="1" smtClean="0">
                <a:solidFill>
                  <a:schemeClr val="tx1"/>
                </a:solidFill>
              </a:rPr>
              <a:t>fc.doFilter</a:t>
            </a:r>
            <a:r>
              <a:rPr lang="en-US" sz="1200" b="1" dirty="0" smtClean="0">
                <a:solidFill>
                  <a:schemeClr val="tx1"/>
                </a:solidFill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</a:rPr>
              <a:t>req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resp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  <a:endParaRPr lang="en-US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// can process </a:t>
            </a:r>
            <a:r>
              <a:rPr lang="en-US" sz="1200" dirty="0" err="1" smtClean="0">
                <a:solidFill>
                  <a:schemeClr val="tx1"/>
                </a:solidFill>
              </a:rPr>
              <a:t>resp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632536" y="3636317"/>
            <a:ext cx="1994068" cy="12601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GB" sz="1200" b="1" dirty="0" err="1" smtClean="0">
                <a:solidFill>
                  <a:schemeClr val="tx1"/>
                </a:solidFill>
              </a:rPr>
              <a:t>doGet</a:t>
            </a:r>
            <a:r>
              <a:rPr lang="en-GB" sz="1200" b="1" dirty="0" smtClean="0">
                <a:solidFill>
                  <a:schemeClr val="tx1"/>
                </a:solidFill>
              </a:rPr>
              <a:t>( </a:t>
            </a:r>
            <a:r>
              <a:rPr lang="en-GB" sz="1200" b="1" dirty="0" err="1" smtClean="0">
                <a:solidFill>
                  <a:schemeClr val="tx1"/>
                </a:solidFill>
              </a:rPr>
              <a:t>req</a:t>
            </a:r>
            <a:r>
              <a:rPr lang="en-GB" sz="1200" b="1" dirty="0" smtClean="0">
                <a:solidFill>
                  <a:schemeClr val="tx1"/>
                </a:solidFill>
              </a:rPr>
              <a:t>, </a:t>
            </a:r>
            <a:r>
              <a:rPr lang="en-GB" sz="1200" b="1" dirty="0" err="1" smtClean="0">
                <a:solidFill>
                  <a:schemeClr val="tx1"/>
                </a:solidFill>
              </a:rPr>
              <a:t>resp</a:t>
            </a:r>
            <a:r>
              <a:rPr lang="en-GB" sz="1200" b="1" dirty="0" smtClean="0">
                <a:solidFill>
                  <a:schemeClr val="tx1"/>
                </a:solidFill>
              </a:rPr>
              <a:t>)  {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</a:rPr>
              <a:t>     </a:t>
            </a:r>
            <a:r>
              <a:rPr lang="en-US" sz="1200" dirty="0" smtClean="0">
                <a:solidFill>
                  <a:schemeClr val="tx1"/>
                </a:solidFill>
              </a:rPr>
              <a:t>// request is handled</a:t>
            </a:r>
            <a:r>
              <a:rPr lang="en-US" sz="1200" b="1" dirty="0" smtClean="0">
                <a:solidFill>
                  <a:schemeClr val="tx1"/>
                </a:solidFill>
              </a:rPr>
              <a:t/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Left Brace 11"/>
          <p:cNvSpPr/>
          <p:nvPr/>
        </p:nvSpPr>
        <p:spPr bwMode="auto">
          <a:xfrm>
            <a:off x="2777339" y="3682214"/>
            <a:ext cx="797627" cy="126014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  <a:ea typeface="ヒラギノ角ゴ Pro W3" pitchFamily="-1" charset="-128"/>
              <a:cs typeface="ヒラギノ角ゴ Pro W3" pitchFamily="-1" charset="-128"/>
            </a:endParaRPr>
          </a:p>
        </p:txBody>
      </p:sp>
      <p:sp>
        <p:nvSpPr>
          <p:cNvPr id="13" name="Left Brace 12"/>
          <p:cNvSpPr/>
          <p:nvPr/>
        </p:nvSpPr>
        <p:spPr bwMode="auto">
          <a:xfrm>
            <a:off x="5768442" y="3862189"/>
            <a:ext cx="864096" cy="88748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  <a:ea typeface="ヒラギノ角ゴ Pro W3" pitchFamily="-1" charset="-128"/>
              <a:cs typeface="ヒラギノ角ゴ Pro W3" pitchFamily="-1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802" y="2998093"/>
            <a:ext cx="11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j-lt"/>
              </a:rPr>
              <a:t>Filter X</a:t>
            </a:r>
            <a:endParaRPr lang="en-GB" sz="18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4373" y="3008076"/>
            <a:ext cx="11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+mj-lt"/>
              </a:rPr>
              <a:t>Filter Y</a:t>
            </a:r>
            <a:endParaRPr lang="en-GB" sz="1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3471" y="3286125"/>
            <a:ext cx="120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j-lt"/>
              </a:rPr>
              <a:t>Servlet A</a:t>
            </a:r>
            <a:endParaRPr lang="en-GB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6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Demo 1 – Applying a Filter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4777444"/>
          </a:xfrm>
        </p:spPr>
        <p:txBody>
          <a:bodyPr/>
          <a:lstStyle/>
          <a:p>
            <a:r>
              <a:rPr lang="en-US" dirty="0"/>
              <a:t>Step 1 </a:t>
            </a:r>
            <a:r>
              <a:rPr lang="en-US" dirty="0" smtClean="0"/>
              <a:t>– Servlet</a:t>
            </a:r>
            <a:endParaRPr lang="en-GB" dirty="0"/>
          </a:p>
          <a:p>
            <a:pPr lvl="1"/>
            <a:r>
              <a:rPr lang="en-US" sz="1600" dirty="0" smtClean="0"/>
              <a:t>Create a basic Servlet.</a:t>
            </a:r>
            <a:endParaRPr lang="en-US" sz="1600" dirty="0"/>
          </a:p>
          <a:p>
            <a:pPr marL="0" lvl="0" indent="0">
              <a:buNone/>
            </a:pPr>
            <a:endParaRPr lang="en-GB" sz="1400" dirty="0"/>
          </a:p>
          <a:p>
            <a:pPr lvl="0"/>
            <a:r>
              <a:rPr lang="en-US" dirty="0"/>
              <a:t>Step </a:t>
            </a:r>
            <a:r>
              <a:rPr lang="en-US" dirty="0" smtClean="0"/>
              <a:t>2 – Filter</a:t>
            </a:r>
            <a:endParaRPr lang="en-US" dirty="0"/>
          </a:p>
          <a:p>
            <a:pPr lvl="1"/>
            <a:r>
              <a:rPr lang="en-US" sz="1600" dirty="0" smtClean="0"/>
              <a:t>Create a simple Filter.</a:t>
            </a:r>
          </a:p>
          <a:p>
            <a:pPr marL="0" lvl="0" indent="0">
              <a:buNone/>
            </a:pPr>
            <a:endParaRPr lang="en-GB" sz="1400" dirty="0"/>
          </a:p>
          <a:p>
            <a:pPr lvl="0"/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web.xml</a:t>
            </a:r>
          </a:p>
          <a:p>
            <a:pPr lvl="1"/>
            <a:r>
              <a:rPr lang="en-US" sz="1600" dirty="0" smtClean="0"/>
              <a:t>Declare the Servlet and map it to a URL pattern.</a:t>
            </a:r>
          </a:p>
          <a:p>
            <a:pPr lvl="1"/>
            <a:r>
              <a:rPr lang="en-US" sz="1600" dirty="0" smtClean="0"/>
              <a:t>Declare the Filter and map it to the same URL pattern.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en-US" sz="2000" b="1" u="sng" dirty="0" smtClean="0">
                <a:solidFill>
                  <a:srgbClr val="0070C0"/>
                </a:solidFill>
              </a:rPr>
              <a:t/>
            </a:r>
            <a:br>
              <a:rPr lang="en-US" sz="2000" b="1" u="sng" dirty="0" smtClean="0">
                <a:solidFill>
                  <a:srgbClr val="0070C0"/>
                </a:solidFill>
              </a:rPr>
            </a:br>
            <a:r>
              <a:rPr lang="en-US" sz="2000" b="1" u="sng" dirty="0" smtClean="0">
                <a:solidFill>
                  <a:srgbClr val="0070C0"/>
                </a:solidFill>
              </a:rPr>
              <a:t>Goals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Apply a Filter to a request.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54275" y="1978025"/>
            <a:ext cx="6419850" cy="503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54275" y="1323975"/>
            <a:ext cx="6419850" cy="503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 and Scopes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4275" y="2625725"/>
            <a:ext cx="6419850" cy="503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Listeners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1355317" y="2624963"/>
            <a:ext cx="6420583" cy="504000"/>
          </a:xfrm>
          <a:prstGeom prst="roundRect">
            <a:avLst/>
          </a:prstGeom>
          <a:solidFill>
            <a:srgbClr val="2EABE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sz="2200" b="1" dirty="0" smtClean="0"/>
              <a:t>Listeners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3338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273072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Java </a:t>
            </a:r>
            <a:r>
              <a:rPr lang="en-US" dirty="0"/>
              <a:t>provides pre-defined </a:t>
            </a:r>
            <a:r>
              <a:rPr lang="en-US" b="1" dirty="0"/>
              <a:t>Listener</a:t>
            </a:r>
            <a:r>
              <a:rPr lang="en-US" dirty="0"/>
              <a:t> interfaces </a:t>
            </a:r>
            <a:r>
              <a:rPr lang="en-US" dirty="0" smtClean="0"/>
              <a:t>(8 </a:t>
            </a:r>
            <a:r>
              <a:rPr lang="en-US" dirty="0"/>
              <a:t>total) </a:t>
            </a:r>
          </a:p>
          <a:p>
            <a:pPr lvl="1"/>
            <a:r>
              <a:rPr lang="en-US" sz="1600" dirty="0"/>
              <a:t>Each represents a category of </a:t>
            </a:r>
            <a:r>
              <a:rPr lang="en-US" sz="1600" u="sng" dirty="0"/>
              <a:t>web container events</a:t>
            </a:r>
          </a:p>
          <a:p>
            <a:pPr lvl="1"/>
            <a:r>
              <a:rPr lang="en-US" sz="1600" dirty="0"/>
              <a:t>Each has methods to be called in response to those events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An implementation of the Observer pattern</a:t>
            </a:r>
          </a:p>
          <a:p>
            <a:pPr lvl="1"/>
            <a:r>
              <a:rPr lang="en-US" sz="1600" dirty="0"/>
              <a:t>The events indicate state </a:t>
            </a:r>
            <a:r>
              <a:rPr lang="en-US" sz="1600" dirty="0" smtClean="0"/>
              <a:t>changes</a:t>
            </a:r>
          </a:p>
          <a:p>
            <a:pPr lvl="1"/>
            <a:r>
              <a:rPr lang="en-US" sz="1600" dirty="0" smtClean="0"/>
              <a:t>Your </a:t>
            </a:r>
            <a:r>
              <a:rPr lang="en-US" sz="1600" dirty="0"/>
              <a:t>Listener implementations are the “observing” code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94058" y="4747220"/>
            <a:ext cx="7159904" cy="11521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EABE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</a:pPr>
            <a:r>
              <a:rPr lang="en-GB" sz="1600" dirty="0" smtClean="0">
                <a:solidFill>
                  <a:schemeClr val="tx1"/>
                </a:solidFill>
              </a:rPr>
              <a:t>e.g. </a:t>
            </a: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ServletContextListener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is an interface with two </a:t>
            </a:r>
            <a:r>
              <a:rPr lang="en-GB" sz="1600" dirty="0" smtClean="0">
                <a:solidFill>
                  <a:schemeClr val="tx1"/>
                </a:solidFill>
              </a:rPr>
              <a:t>methods,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contextInitialized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600" dirty="0" smtClean="0">
                <a:solidFill>
                  <a:schemeClr val="tx1"/>
                </a:solidFill>
              </a:rPr>
              <a:t> and </a:t>
            </a: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contextDestroyed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600" dirty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</a:pPr>
            <a:r>
              <a:rPr lang="en-GB" sz="1600" dirty="0" smtClean="0">
                <a:solidFill>
                  <a:schemeClr val="tx1"/>
                </a:solidFill>
              </a:rPr>
              <a:t>They </a:t>
            </a:r>
            <a:r>
              <a:rPr lang="en-GB" sz="1600" dirty="0" smtClean="0">
                <a:solidFill>
                  <a:schemeClr val="tx1"/>
                </a:solidFill>
              </a:rPr>
              <a:t>are called when the </a:t>
            </a: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ServletContext</a:t>
            </a:r>
            <a:r>
              <a:rPr lang="en-GB" sz="1600" dirty="0" smtClean="0">
                <a:solidFill>
                  <a:schemeClr val="tx1"/>
                </a:solidFill>
              </a:rPr>
              <a:t> object is created or destroyed.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</a:t>
            </a:r>
            <a:r>
              <a:rPr lang="en-US" altLang="zh-TW" dirty="0" smtClean="0">
                <a:latin typeface="Arial" pitchFamily="34" charset="0"/>
              </a:rPr>
              <a:t>Listeners</a:t>
            </a:r>
            <a:endParaRPr lang="en-US" altLang="zh-TW" dirty="0">
              <a:latin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Implementing Listeners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462355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Create a class to implement one or more of the </a:t>
            </a:r>
            <a:r>
              <a:rPr lang="en-US" dirty="0" smtClean="0"/>
              <a:t>Listener </a:t>
            </a:r>
            <a:r>
              <a:rPr lang="en-US" dirty="0"/>
              <a:t>interfaces 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	(</a:t>
            </a:r>
            <a:r>
              <a:rPr lang="en-US" dirty="0" err="1"/>
              <a:t>ServletContextListener</a:t>
            </a:r>
            <a:r>
              <a:rPr lang="en-US" dirty="0"/>
              <a:t>, </a:t>
            </a:r>
            <a:r>
              <a:rPr lang="en-US" dirty="0" err="1"/>
              <a:t>HttpSessionListener</a:t>
            </a:r>
            <a:r>
              <a:rPr lang="en-US" dirty="0"/>
              <a:t>, etc</a:t>
            </a:r>
            <a:r>
              <a:rPr lang="en-US" dirty="0" smtClean="0"/>
              <a:t>.)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Implement all methods of that </a:t>
            </a:r>
            <a:r>
              <a:rPr lang="en-US" dirty="0" smtClean="0"/>
              <a:t>interface</a:t>
            </a:r>
            <a:br>
              <a:rPr lang="en-US" dirty="0" smtClean="0"/>
            </a:br>
            <a:endParaRPr lang="en-US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Register in web.xml inside the &lt;web-app&gt; tag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16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16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1600" dirty="0"/>
          </a:p>
          <a:p>
            <a:pPr marL="0" indent="0" algn="ctr">
              <a:spcBef>
                <a:spcPts val="600"/>
              </a:spcBef>
              <a:buNone/>
            </a:pPr>
            <a:r>
              <a:rPr lang="en-US" i="1" dirty="0"/>
              <a:t>The web container will instantiate your listeners, </a:t>
            </a:r>
            <a:r>
              <a:rPr lang="en-US" i="1" dirty="0" smtClean="0"/>
              <a:t>note </a:t>
            </a:r>
            <a:r>
              <a:rPr lang="en-US" i="1" dirty="0"/>
              <a:t>which interfaces are implemented, </a:t>
            </a:r>
            <a:r>
              <a:rPr lang="en-US" i="1" dirty="0" smtClean="0"/>
              <a:t>and </a:t>
            </a:r>
            <a:r>
              <a:rPr lang="en-US" i="1" dirty="0"/>
              <a:t>call your </a:t>
            </a:r>
            <a:r>
              <a:rPr lang="en-US" i="1" dirty="0" smtClean="0"/>
              <a:t>implementations </a:t>
            </a:r>
            <a:r>
              <a:rPr lang="en-US" i="1" dirty="0"/>
              <a:t>when events take place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94058" y="3893740"/>
            <a:ext cx="7159904" cy="8534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&lt;listener&gt;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&lt;listener-class&gt;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com.fdm.project.MyListener</a:t>
            </a:r>
            <a:r>
              <a:rPr lang="en-US" sz="14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&lt;/listener-class&gt;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&lt;/listener&gt;</a:t>
            </a:r>
            <a:endParaRPr lang="en-GB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3977224"/>
          </a:xfrm>
        </p:spPr>
        <p:txBody>
          <a:bodyPr/>
          <a:lstStyle/>
          <a:p>
            <a:r>
              <a:rPr lang="en-GB" dirty="0"/>
              <a:t>What is a Filter?</a:t>
            </a:r>
          </a:p>
          <a:p>
            <a:r>
              <a:rPr lang="en-US" dirty="0"/>
              <a:t>What are the benefits of using Filters?</a:t>
            </a:r>
            <a:endParaRPr lang="en-GB" dirty="0"/>
          </a:p>
          <a:p>
            <a:r>
              <a:rPr lang="en-GB" dirty="0"/>
              <a:t>How do you implement a Filter?</a:t>
            </a:r>
          </a:p>
          <a:p>
            <a:r>
              <a:rPr lang="en-US" dirty="0"/>
              <a:t>What is a </a:t>
            </a:r>
            <a:r>
              <a:rPr lang="en-US" dirty="0" err="1"/>
              <a:t>FilterChain</a:t>
            </a:r>
            <a:r>
              <a:rPr lang="en-US" dirty="0"/>
              <a:t>?</a:t>
            </a:r>
          </a:p>
          <a:p>
            <a:r>
              <a:rPr lang="en-US" dirty="0"/>
              <a:t>What is a Listener?</a:t>
            </a:r>
          </a:p>
          <a:p>
            <a:r>
              <a:rPr lang="en-US" dirty="0"/>
              <a:t>How do you implement a Listener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Java EE handle sessions?</a:t>
            </a:r>
          </a:p>
          <a:p>
            <a:r>
              <a:rPr lang="en-US" dirty="0" smtClean="0"/>
              <a:t>What is the </a:t>
            </a:r>
            <a:r>
              <a:rPr lang="en-US" dirty="0" err="1" smtClean="0"/>
              <a:t>ServletContext</a:t>
            </a:r>
            <a:r>
              <a:rPr lang="en-US" dirty="0" smtClean="0"/>
              <a:t> object?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1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</a:rPr>
              <a:t>Java EE Web – Scopes, Filters, Listeners</a:t>
            </a:r>
            <a:endParaRPr lang="en-US" altLang="zh-TW" dirty="0">
              <a:latin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31750" y="1520038"/>
            <a:ext cx="7374099" cy="3111621"/>
          </a:xfrm>
        </p:spPr>
        <p:txBody>
          <a:bodyPr/>
          <a:lstStyle/>
          <a:p>
            <a:r>
              <a:rPr lang="en-US" dirty="0" smtClean="0"/>
              <a:t>Attributes and Scopes</a:t>
            </a:r>
          </a:p>
          <a:p>
            <a:pPr lvl="1"/>
            <a:r>
              <a:rPr lang="en-US" dirty="0" err="1" smtClean="0"/>
              <a:t>ServletContext</a:t>
            </a:r>
            <a:endParaRPr lang="en-US" dirty="0" smtClean="0"/>
          </a:p>
          <a:p>
            <a:pPr lvl="1"/>
            <a:r>
              <a:rPr lang="en-US" dirty="0" err="1" smtClean="0"/>
              <a:t>HttpSession</a:t>
            </a:r>
            <a:endParaRPr lang="en-US" dirty="0" smtClean="0"/>
          </a:p>
          <a:p>
            <a:r>
              <a:rPr lang="en-US" dirty="0" smtClean="0"/>
              <a:t>Filters</a:t>
            </a:r>
            <a:endParaRPr lang="en-US" dirty="0"/>
          </a:p>
          <a:p>
            <a:pPr lvl="1"/>
            <a:r>
              <a:rPr lang="en-US" dirty="0"/>
              <a:t>Uses and benefits</a:t>
            </a:r>
          </a:p>
          <a:p>
            <a:pPr lvl="1"/>
            <a:r>
              <a:rPr lang="en-US" dirty="0"/>
              <a:t>Implementation</a:t>
            </a:r>
          </a:p>
          <a:p>
            <a:r>
              <a:rPr lang="en-US" dirty="0"/>
              <a:t>Listeners</a:t>
            </a:r>
          </a:p>
          <a:p>
            <a:pPr lvl="1"/>
            <a:r>
              <a:rPr lang="en-US" dirty="0"/>
              <a:t>Uses and benefits</a:t>
            </a:r>
          </a:p>
          <a:p>
            <a:pPr lvl="1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3483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</a:rPr>
              <a:t>Questions</a:t>
            </a:r>
            <a:endParaRPr lang="en-US" altLang="zh-TW" dirty="0">
              <a:latin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4762055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0" b="1" spc="50" dirty="0" smtClean="0">
                <a:ln w="12700" cmpd="sng">
                  <a:noFill/>
                  <a:prstDash val="solid"/>
                </a:ln>
                <a:solidFill>
                  <a:srgbClr val="2EABE2"/>
                </a:solidFill>
                <a:effectLst>
                  <a:glow rad="63500">
                    <a:srgbClr val="2EABE2">
                      <a:alpha val="40000"/>
                    </a:srgbClr>
                  </a:glow>
                </a:effectLst>
                <a:latin typeface="Lucida Sans" panose="020B0602030504020204" pitchFamily="34" charset="0"/>
                <a:cs typeface="Arial" panose="020B0604020202020204" pitchFamily="34" charset="0"/>
              </a:rPr>
              <a:t>?</a:t>
            </a:r>
            <a:endParaRPr lang="en-US" sz="30000" b="1" spc="50" dirty="0">
              <a:ln w="12700" cmpd="sng">
                <a:noFill/>
                <a:prstDash val="solid"/>
              </a:ln>
              <a:solidFill>
                <a:srgbClr val="2EABE2"/>
              </a:solidFill>
              <a:effectLst>
                <a:glow rad="63500">
                  <a:srgbClr val="2EABE2">
                    <a:alpha val="40000"/>
                  </a:srgbClr>
                </a:glow>
              </a:effectLst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9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</a:t>
            </a:r>
            <a:r>
              <a:rPr lang="en-US" altLang="zh-TW" dirty="0" smtClean="0">
                <a:latin typeface="Arial" pitchFamily="34" charset="0"/>
              </a:rPr>
              <a:t>Listeners</a:t>
            </a:r>
            <a:endParaRPr lang="en-US" altLang="zh-TW" dirty="0">
              <a:latin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1750" y="1520038"/>
            <a:ext cx="7374099" cy="3111621"/>
          </a:xfrm>
        </p:spPr>
        <p:txBody>
          <a:bodyPr/>
          <a:lstStyle/>
          <a:p>
            <a:r>
              <a:rPr lang="en-US" dirty="0"/>
              <a:t>Attributes and Scopes</a:t>
            </a:r>
          </a:p>
          <a:p>
            <a:pPr lvl="1"/>
            <a:r>
              <a:rPr lang="en-US" dirty="0" err="1"/>
              <a:t>ServletContext</a:t>
            </a:r>
            <a:endParaRPr lang="en-US" dirty="0"/>
          </a:p>
          <a:p>
            <a:pPr lvl="1"/>
            <a:r>
              <a:rPr lang="en-US" dirty="0" err="1"/>
              <a:t>HttpSession</a:t>
            </a:r>
            <a:endParaRPr lang="en-US" dirty="0"/>
          </a:p>
          <a:p>
            <a:r>
              <a:rPr lang="en-US" dirty="0"/>
              <a:t>Filters</a:t>
            </a:r>
          </a:p>
          <a:p>
            <a:pPr lvl="1"/>
            <a:r>
              <a:rPr lang="en-US" dirty="0"/>
              <a:t>Uses and benefits</a:t>
            </a:r>
          </a:p>
          <a:p>
            <a:pPr lvl="1"/>
            <a:r>
              <a:rPr lang="en-US" dirty="0"/>
              <a:t>Implementation</a:t>
            </a:r>
          </a:p>
          <a:p>
            <a:r>
              <a:rPr lang="en-US" dirty="0"/>
              <a:t>Listeners</a:t>
            </a:r>
          </a:p>
          <a:p>
            <a:pPr lvl="1"/>
            <a:r>
              <a:rPr lang="en-US" dirty="0"/>
              <a:t>Uses and benefits</a:t>
            </a:r>
          </a:p>
          <a:p>
            <a:pPr lvl="1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953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54275" y="1978025"/>
            <a:ext cx="6419850" cy="503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54275" y="1323975"/>
            <a:ext cx="6419850" cy="503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 1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4275" y="2625725"/>
            <a:ext cx="6419850" cy="503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Listeners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1355317" y="1324964"/>
            <a:ext cx="6420583" cy="504000"/>
          </a:xfrm>
          <a:prstGeom prst="roundRect">
            <a:avLst/>
          </a:prstGeom>
          <a:solidFill>
            <a:srgbClr val="2EABE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sz="2200" b="1" dirty="0" smtClean="0"/>
              <a:t>Attributes and Scopes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4468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Other Scopes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4623555"/>
          </a:xfrm>
        </p:spPr>
        <p:txBody>
          <a:bodyPr/>
          <a:lstStyle/>
          <a:p>
            <a:pPr marL="0" indent="0">
              <a:buNone/>
            </a:pPr>
            <a:r>
              <a:rPr kumimoji="1" lang="en-GB" altLang="zh-TW" dirty="0" smtClean="0">
                <a:latin typeface="Arial" pitchFamily="34" charset="0"/>
              </a:rPr>
              <a:t>So far you have seen how to use the </a:t>
            </a:r>
            <a:r>
              <a:rPr kumimoji="1" lang="en-GB" altLang="zh-TW" dirty="0" err="1" smtClean="0">
                <a:latin typeface="Arial" pitchFamily="34" charset="0"/>
              </a:rPr>
              <a:t>HttpServletRequest</a:t>
            </a:r>
            <a:r>
              <a:rPr kumimoji="1" lang="en-GB" altLang="zh-TW" dirty="0" smtClean="0">
                <a:latin typeface="Arial" pitchFamily="34" charset="0"/>
              </a:rPr>
              <a:t> object to set attributes in the </a:t>
            </a:r>
            <a:r>
              <a:rPr kumimoji="1" lang="en-GB" altLang="zh-TW" b="1" dirty="0" smtClean="0">
                <a:latin typeface="Arial" pitchFamily="34" charset="0"/>
              </a:rPr>
              <a:t>request scope</a:t>
            </a:r>
            <a:r>
              <a:rPr kumimoji="1" lang="en-GB" altLang="zh-TW" dirty="0" smtClean="0">
                <a:latin typeface="Arial" pitchFamily="34" charset="0"/>
              </a:rPr>
              <a:t>.</a:t>
            </a:r>
          </a:p>
          <a:p>
            <a:pPr marL="0" indent="0">
              <a:buNone/>
            </a:pPr>
            <a:endParaRPr kumimoji="1" lang="en-GB" altLang="zh-TW" dirty="0" smtClean="0">
              <a:latin typeface="Arial" pitchFamily="34" charset="0"/>
            </a:endParaRPr>
          </a:p>
          <a:p>
            <a:pPr marL="0" indent="0">
              <a:buNone/>
            </a:pPr>
            <a:r>
              <a:rPr kumimoji="1" lang="en-GB" altLang="zh-TW" dirty="0" smtClean="0">
                <a:latin typeface="Arial" pitchFamily="34" charset="0"/>
              </a:rPr>
              <a:t>We can add attributes to other scopes as well:</a:t>
            </a:r>
            <a:endParaRPr kumimoji="1" lang="en-GB" altLang="zh-TW" dirty="0">
              <a:latin typeface="Arial" pitchFamily="34" charset="0"/>
            </a:endParaRPr>
          </a:p>
          <a:p>
            <a:pPr lvl="1"/>
            <a:r>
              <a:rPr kumimoji="1" lang="en-GB" altLang="zh-TW" sz="1600" b="1" dirty="0" smtClean="0">
                <a:latin typeface="Arial" pitchFamily="34" charset="0"/>
              </a:rPr>
              <a:t>Session scope</a:t>
            </a:r>
          </a:p>
          <a:p>
            <a:pPr lvl="1"/>
            <a:r>
              <a:rPr kumimoji="1" lang="en-GB" altLang="zh-TW" sz="1600" b="1" dirty="0" smtClean="0">
                <a:latin typeface="Arial" pitchFamily="34" charset="0"/>
              </a:rPr>
              <a:t>Application scope</a:t>
            </a:r>
          </a:p>
          <a:p>
            <a:pPr lvl="1"/>
            <a:endParaRPr kumimoji="1" lang="en-GB" altLang="zh-TW" sz="1600" dirty="0" smtClean="0">
              <a:latin typeface="Arial" pitchFamily="34" charset="0"/>
            </a:endParaRPr>
          </a:p>
          <a:p>
            <a:pPr lvl="1"/>
            <a:endParaRPr kumimoji="1" lang="en-GB" altLang="zh-TW" sz="1600" dirty="0">
              <a:latin typeface="Arial" pitchFamily="34" charset="0"/>
            </a:endParaRPr>
          </a:p>
          <a:p>
            <a:pPr lvl="1"/>
            <a:endParaRPr kumimoji="1" lang="en-GB" altLang="zh-TW" sz="1600" dirty="0" smtClean="0">
              <a:latin typeface="Arial" pitchFamily="34" charset="0"/>
            </a:endParaRPr>
          </a:p>
          <a:p>
            <a:pPr marL="557213" lvl="1" indent="0">
              <a:buNone/>
            </a:pPr>
            <a:endParaRPr kumimoji="1" lang="en-GB" altLang="zh-TW" sz="1600" dirty="0">
              <a:latin typeface="Arial" pitchFamily="34" charset="0"/>
            </a:endParaRPr>
          </a:p>
          <a:p>
            <a:pPr marL="0" indent="-70825">
              <a:buNone/>
            </a:pPr>
            <a:r>
              <a:rPr kumimoji="1" lang="en-GB" altLang="zh-TW" dirty="0" smtClean="0">
                <a:latin typeface="Arial" pitchFamily="34" charset="0"/>
              </a:rPr>
              <a:t>To do this, we will need to use API objects that represent those scopes.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064000" y="4152900"/>
            <a:ext cx="4064000" cy="1028700"/>
          </a:xfrm>
          <a:prstGeom prst="roundRect">
            <a:avLst>
              <a:gd name="adj" fmla="val 10982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EABE2"/>
            </a:solidFill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sz="1600" u="sng" dirty="0" smtClean="0">
                <a:latin typeface="+mj-lt"/>
              </a:rPr>
              <a:t>Recap: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Scope</a:t>
            </a:r>
            <a:r>
              <a:rPr lang="en-US" sz="1600" dirty="0" smtClean="0">
                <a:latin typeface="+mj-lt"/>
              </a:rPr>
              <a:t> refers to the visibility and lifetime of a variable (or other data). </a:t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I.e. the context in which it can be used.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52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ServletContext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4962109"/>
          </a:xfrm>
        </p:spPr>
        <p:txBody>
          <a:bodyPr/>
          <a:lstStyle/>
          <a:p>
            <a:pPr marL="0" indent="0">
              <a:buNone/>
            </a:pPr>
            <a:r>
              <a:rPr kumimoji="1" lang="en-GB" altLang="zh-TW" b="1" dirty="0" err="1" smtClean="0">
                <a:latin typeface="Arial" pitchFamily="34" charset="0"/>
              </a:rPr>
              <a:t>ServletContext</a:t>
            </a:r>
            <a:r>
              <a:rPr kumimoji="1" lang="en-GB" altLang="zh-TW" b="1" dirty="0" smtClean="0">
                <a:latin typeface="Arial" pitchFamily="34" charset="0"/>
              </a:rPr>
              <a:t> </a:t>
            </a:r>
            <a:r>
              <a:rPr kumimoji="1" lang="en-GB" altLang="zh-TW" dirty="0" smtClean="0">
                <a:latin typeface="Arial" pitchFamily="34" charset="0"/>
              </a:rPr>
              <a:t>is an object that represents the context of the entire application.</a:t>
            </a:r>
          </a:p>
          <a:p>
            <a:pPr lvl="1"/>
            <a:r>
              <a:rPr kumimoji="1" lang="en-GB" altLang="zh-TW" sz="1600" dirty="0" smtClean="0">
                <a:latin typeface="Arial" pitchFamily="34" charset="0"/>
              </a:rPr>
              <a:t>Created at </a:t>
            </a:r>
            <a:r>
              <a:rPr kumimoji="1" lang="en-GB" altLang="zh-TW" sz="1600" dirty="0" err="1" smtClean="0">
                <a:latin typeface="Arial" pitchFamily="34" charset="0"/>
              </a:rPr>
              <a:t>startup</a:t>
            </a:r>
            <a:endParaRPr kumimoji="1" lang="en-GB" altLang="zh-TW" sz="1600" dirty="0" smtClean="0">
              <a:latin typeface="Arial" pitchFamily="34" charset="0"/>
            </a:endParaRPr>
          </a:p>
          <a:p>
            <a:pPr lvl="1"/>
            <a:r>
              <a:rPr kumimoji="1" lang="en-GB" altLang="zh-TW" sz="1600" dirty="0" smtClean="0">
                <a:latin typeface="Arial" pitchFamily="34" charset="0"/>
              </a:rPr>
              <a:t>Only </a:t>
            </a:r>
            <a:r>
              <a:rPr kumimoji="1" lang="en-GB" altLang="zh-TW" sz="1600" b="1" i="1" u="sng" dirty="0" smtClean="0">
                <a:latin typeface="Arial" pitchFamily="34" charset="0"/>
              </a:rPr>
              <a:t>one</a:t>
            </a:r>
            <a:r>
              <a:rPr kumimoji="1" lang="en-GB" altLang="zh-TW" sz="1600" dirty="0" smtClean="0">
                <a:latin typeface="Arial" pitchFamily="34" charset="0"/>
              </a:rPr>
              <a:t> exists per application</a:t>
            </a:r>
          </a:p>
          <a:p>
            <a:pPr lvl="1"/>
            <a:r>
              <a:rPr kumimoji="1" lang="en-GB" altLang="zh-TW" sz="1600" dirty="0" smtClean="0">
                <a:latin typeface="Arial" pitchFamily="34" charset="0"/>
              </a:rPr>
              <a:t>Contains configuration for the entire web app</a:t>
            </a:r>
          </a:p>
          <a:p>
            <a:pPr lvl="1"/>
            <a:r>
              <a:rPr kumimoji="1" lang="en-GB" altLang="zh-TW" sz="1600" b="1" dirty="0" smtClean="0">
                <a:latin typeface="Arial" pitchFamily="34" charset="0"/>
              </a:rPr>
              <a:t>Application scoped</a:t>
            </a:r>
          </a:p>
          <a:p>
            <a:pPr marL="0" indent="0">
              <a:buNone/>
            </a:pPr>
            <a:endParaRPr kumimoji="1" lang="en-GB" altLang="zh-TW" dirty="0" smtClean="0">
              <a:latin typeface="Arial" pitchFamily="34" charset="0"/>
            </a:endParaRPr>
          </a:p>
          <a:p>
            <a:pPr marL="0" indent="0">
              <a:buNone/>
            </a:pPr>
            <a:r>
              <a:rPr kumimoji="1" lang="en-GB" altLang="zh-TW" dirty="0" smtClean="0">
                <a:latin typeface="Arial" pitchFamily="34" charset="0"/>
              </a:rPr>
              <a:t>We can access it from any Servlet by calling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getServletContext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-70825">
              <a:buNone/>
            </a:pPr>
            <a:r>
              <a:rPr kumimoji="1" lang="en-GB" altLang="zh-TW" dirty="0" smtClean="0">
                <a:latin typeface="Arial" pitchFamily="34" charset="0"/>
              </a:rPr>
              <a:t>Once we have it, we can call </a:t>
            </a:r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setAttribute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GB" altLang="zh-TW" dirty="0" smtClean="0">
                <a:latin typeface="Arial" pitchFamily="34" charset="0"/>
              </a:rPr>
              <a:t>and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en-GB" dirty="0">
                <a:latin typeface="Arial" pitchFamily="34" charset="0"/>
                <a:cs typeface="Consolas" panose="020B0609020204030204" pitchFamily="49" charset="0"/>
              </a:rPr>
              <a:t> on it</a:t>
            </a:r>
            <a:r>
              <a:rPr kumimoji="1" lang="en-GB" altLang="zh-TW" dirty="0">
                <a:latin typeface="Arial" pitchFamily="34" charset="0"/>
              </a:rPr>
              <a:t> 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-70825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-70825" algn="ctr">
              <a:buNone/>
            </a:pPr>
            <a:r>
              <a:rPr kumimoji="1" lang="en-GB" altLang="zh-TW" i="1" u="sng" dirty="0" smtClean="0">
                <a:solidFill>
                  <a:srgbClr val="C00000"/>
                </a:solidFill>
                <a:latin typeface="Arial" pitchFamily="34" charset="0"/>
              </a:rPr>
              <a:t>Caution:</a:t>
            </a:r>
            <a:r>
              <a:rPr kumimoji="1" lang="en-GB" altLang="zh-TW" i="1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kumimoji="1" lang="en-GB" altLang="zh-TW" i="1" dirty="0" smtClean="0">
                <a:solidFill>
                  <a:srgbClr val="C00000"/>
                </a:solidFill>
                <a:latin typeface="Arial" pitchFamily="34" charset="0"/>
              </a:rPr>
              <a:t>These attributes will be accessible from multiple threads.</a:t>
            </a:r>
            <a:endParaRPr kumimoji="1" lang="en-GB" altLang="zh-TW" i="1" u="sng" dirty="0">
              <a:solidFill>
                <a:srgbClr val="C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42850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HTTP is </a:t>
            </a:r>
            <a:r>
              <a:rPr lang="en-US" i="1" dirty="0"/>
              <a:t>stateless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Every request is independent of every other request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Each connection only exists for one request and one response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An </a:t>
            </a:r>
            <a:r>
              <a:rPr lang="en-US" b="1" dirty="0" err="1"/>
              <a:t>HttpSession</a:t>
            </a:r>
            <a:r>
              <a:rPr lang="en-US" dirty="0"/>
              <a:t> object may be created to maintain a session for a particular client</a:t>
            </a:r>
          </a:p>
          <a:p>
            <a:pPr lvl="1"/>
            <a:r>
              <a:rPr lang="en-US" sz="1600" dirty="0"/>
              <a:t>Allows web app to recognize multiple requests from same client  </a:t>
            </a:r>
          </a:p>
          <a:p>
            <a:pPr lvl="1"/>
            <a:r>
              <a:rPr lang="en-US" sz="1600" dirty="0"/>
              <a:t>E.g. Adding items to an online shopping cart</a:t>
            </a:r>
          </a:p>
          <a:p>
            <a:pPr lvl="1"/>
            <a:r>
              <a:rPr lang="en-US" sz="1600" b="1" dirty="0"/>
              <a:t>Session </a:t>
            </a:r>
            <a:r>
              <a:rPr lang="en-US" sz="1600" b="1" dirty="0" smtClean="0"/>
              <a:t>scoped</a:t>
            </a:r>
            <a:br>
              <a:rPr lang="en-US" sz="1600" b="1" dirty="0" smtClean="0"/>
            </a:br>
            <a:endParaRPr lang="en-US" sz="1600" b="1" dirty="0" smtClean="0"/>
          </a:p>
          <a:p>
            <a:r>
              <a:rPr kumimoji="1" lang="en-GB" altLang="zh-TW" dirty="0" smtClean="0">
                <a:latin typeface="Arial" pitchFamily="34" charset="0"/>
              </a:rPr>
              <a:t>Once we have an </a:t>
            </a:r>
            <a:r>
              <a:rPr kumimoji="1" lang="en-GB" altLang="zh-TW" dirty="0" err="1" smtClean="0">
                <a:latin typeface="Arial" pitchFamily="34" charset="0"/>
              </a:rPr>
              <a:t>HttpSession</a:t>
            </a:r>
            <a:r>
              <a:rPr kumimoji="1" lang="en-GB" altLang="zh-TW" dirty="0">
                <a:latin typeface="Arial" pitchFamily="34" charset="0"/>
              </a:rPr>
              <a:t>, we can </a:t>
            </a:r>
            <a:r>
              <a:rPr kumimoji="1" lang="en-GB" altLang="zh-TW" dirty="0" smtClean="0">
                <a:latin typeface="Arial" pitchFamily="34" charset="0"/>
              </a:rPr>
              <a:t>call 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setAttribute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GB" altLang="zh-TW" dirty="0">
                <a:latin typeface="Arial" pitchFamily="34" charset="0"/>
              </a:rPr>
              <a:t>and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1" lang="en-GB" dirty="0" smtClean="0">
                <a:latin typeface="Arial" pitchFamily="34" charset="0"/>
                <a:cs typeface="Consolas" panose="020B0609020204030204" pitchFamily="49" charset="0"/>
              </a:rPr>
              <a:t>on it</a:t>
            </a:r>
            <a:r>
              <a:rPr kumimoji="1" lang="en-GB" altLang="zh-TW" dirty="0" smtClean="0">
                <a:latin typeface="Arial" pitchFamily="34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How to Use Sessions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4946721"/>
          </a:xfrm>
        </p:spPr>
        <p:txBody>
          <a:bodyPr/>
          <a:lstStyle/>
          <a:p>
            <a:pPr marL="0" indent="0">
              <a:buNone/>
            </a:pPr>
            <a:r>
              <a:rPr kumimoji="1" lang="en-GB" altLang="zh-TW" dirty="0" smtClean="0">
                <a:latin typeface="Arial" pitchFamily="34" charset="0"/>
              </a:rPr>
              <a:t>To obtain an </a:t>
            </a:r>
            <a:r>
              <a:rPr kumimoji="1" lang="en-GB" altLang="zh-TW" dirty="0" err="1" smtClean="0">
                <a:latin typeface="Arial" pitchFamily="34" charset="0"/>
              </a:rPr>
              <a:t>HttpSession</a:t>
            </a:r>
            <a:r>
              <a:rPr kumimoji="1" lang="en-GB" altLang="zh-TW" dirty="0" smtClean="0">
                <a:latin typeface="Arial" pitchFamily="34" charset="0"/>
              </a:rPr>
              <a:t> object, we call:</a:t>
            </a:r>
          </a:p>
          <a:p>
            <a:pPr marL="0" indent="0">
              <a:buNone/>
            </a:pPr>
            <a:r>
              <a:rPr kumimoji="1" lang="en-GB" altLang="zh-TW" sz="1600" dirty="0">
                <a:latin typeface="Arial" pitchFamily="34" charset="0"/>
              </a:rPr>
              <a:t/>
            </a:r>
            <a:br>
              <a:rPr kumimoji="1" lang="en-GB" altLang="zh-TW" sz="1600" dirty="0">
                <a:latin typeface="Arial" pitchFamily="34" charset="0"/>
              </a:rPr>
            </a:br>
            <a:endParaRPr kumimoji="1" lang="en-GB" altLang="zh-TW" sz="1600" dirty="0" smtClean="0">
              <a:latin typeface="Arial" pitchFamily="34" charset="0"/>
            </a:endParaRPr>
          </a:p>
          <a:p>
            <a:r>
              <a:rPr kumimoji="1" lang="en-GB" altLang="zh-TW" sz="1600" dirty="0" smtClean="0">
                <a:latin typeface="Arial" pitchFamily="34" charset="0"/>
              </a:rPr>
              <a:t>If this request is already associated with a session, that session will be retrieved</a:t>
            </a:r>
          </a:p>
          <a:p>
            <a:r>
              <a:rPr kumimoji="1" lang="en-GB" altLang="zh-TW" sz="1600" dirty="0" smtClean="0">
                <a:latin typeface="Arial" pitchFamily="34" charset="0"/>
              </a:rPr>
              <a:t>If not, a new one will be created</a:t>
            </a:r>
          </a:p>
          <a:p>
            <a:pPr marL="0" lvl="1" indent="-70825" defTabSz="457200">
              <a:spcBef>
                <a:spcPts val="1800"/>
              </a:spcBef>
              <a:buNone/>
            </a:pPr>
            <a:endParaRPr kumimoji="1" lang="en-GB" altLang="zh-TW" sz="1600" dirty="0">
              <a:latin typeface="Arial" pitchFamily="34" charset="0"/>
            </a:endParaRPr>
          </a:p>
          <a:p>
            <a:pPr marL="0" lvl="1" indent="-70825" defTabSz="457200">
              <a:spcBef>
                <a:spcPts val="1800"/>
              </a:spcBef>
              <a:buNone/>
            </a:pPr>
            <a:r>
              <a:rPr kumimoji="1" lang="en-GB" altLang="zh-TW" sz="1600" dirty="0">
                <a:latin typeface="Arial" pitchFamily="34" charset="0"/>
              </a:rPr>
              <a:t/>
            </a:r>
            <a:br>
              <a:rPr kumimoji="1" lang="en-GB" altLang="zh-TW" sz="1600" dirty="0">
                <a:latin typeface="Arial" pitchFamily="34" charset="0"/>
              </a:rPr>
            </a:br>
            <a:r>
              <a:rPr kumimoji="1" lang="en-GB" altLang="zh-TW" dirty="0" smtClean="0">
                <a:latin typeface="Arial" pitchFamily="34" charset="0"/>
              </a:rPr>
              <a:t>To check which of the above took place, we can call 	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session.isNew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en-GB" altLang="zh-TW" dirty="0">
              <a:latin typeface="Arial" pitchFamily="34" charset="0"/>
            </a:endParaRPr>
          </a:p>
          <a:p>
            <a:pPr marL="0" lvl="1" indent="-70825" defTabSz="457200">
              <a:spcBef>
                <a:spcPts val="1800"/>
              </a:spcBef>
              <a:buNone/>
            </a:pPr>
            <a:r>
              <a:rPr kumimoji="1" lang="en-GB" altLang="zh-TW" dirty="0" smtClean="0">
                <a:latin typeface="Arial" pitchFamily="34" charset="0"/>
              </a:rPr>
              <a:t>To manually end a session, we can call	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session.invalidate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GB" dirty="0">
                <a:latin typeface="Arial" pitchFamily="34" charset="0"/>
              </a:rPr>
              <a:t/>
            </a:r>
            <a:br>
              <a:rPr kumimoji="1" lang="en-GB" dirty="0">
                <a:latin typeface="Arial" pitchFamily="34" charset="0"/>
              </a:rPr>
            </a:br>
            <a:r>
              <a:rPr kumimoji="1" lang="en-GB" dirty="0">
                <a:latin typeface="Arial" pitchFamily="34" charset="0"/>
              </a:rPr>
              <a:t/>
            </a:r>
            <a:br>
              <a:rPr kumimoji="1" lang="en-GB" dirty="0">
                <a:latin typeface="Arial" pitchFamily="34" charset="0"/>
              </a:rPr>
            </a:br>
            <a:r>
              <a:rPr kumimoji="1" lang="en-GB" altLang="zh-TW" dirty="0">
                <a:latin typeface="Arial" pitchFamily="34" charset="0"/>
              </a:rPr>
              <a:t/>
            </a:r>
            <a:br>
              <a:rPr kumimoji="1" lang="en-GB" altLang="zh-TW" dirty="0">
                <a:latin typeface="Arial" pitchFamily="34" charset="0"/>
              </a:rPr>
            </a:br>
            <a:r>
              <a:rPr kumimoji="1" lang="en-GB" altLang="zh-TW" dirty="0" smtClean="0">
                <a:latin typeface="Arial" pitchFamily="34" charset="0"/>
              </a:rPr>
              <a:t>For more information, refer to the API on </a:t>
            </a:r>
            <a:r>
              <a:rPr kumimoji="1" lang="en-GB" altLang="zh-TW" dirty="0" err="1" smtClean="0">
                <a:latin typeface="Arial" pitchFamily="34" charset="0"/>
              </a:rPr>
              <a:t>HttpSession</a:t>
            </a:r>
            <a:r>
              <a:rPr kumimoji="1" lang="en-GB" altLang="zh-TW" dirty="0" smtClean="0">
                <a:latin typeface="Arial" pitchFamily="34" charset="0"/>
              </a:rPr>
              <a:t>.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617042" y="2048790"/>
            <a:ext cx="5939679" cy="384848"/>
          </a:xfrm>
          <a:prstGeom prst="roundRect">
            <a:avLst>
              <a:gd name="adj" fmla="val 109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lvl="1" algn="ctr"/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HttpSession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session =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request.getSession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54275" y="1978025"/>
            <a:ext cx="6419850" cy="503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54275" y="1323975"/>
            <a:ext cx="6419850" cy="503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 and Scopes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4275" y="2625725"/>
            <a:ext cx="6419850" cy="503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Listeners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1353542" y="1978025"/>
            <a:ext cx="6420583" cy="504000"/>
          </a:xfrm>
          <a:prstGeom prst="roundRect">
            <a:avLst/>
          </a:prstGeom>
          <a:solidFill>
            <a:srgbClr val="2EABE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w="381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sz="2200" b="1" dirty="0" smtClean="0"/>
              <a:t>Filters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8813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1942" y="505959"/>
            <a:ext cx="8877757" cy="461665"/>
          </a:xfrm>
        </p:spPr>
        <p:txBody>
          <a:bodyPr/>
          <a:lstStyle/>
          <a:p>
            <a:r>
              <a:rPr lang="en-US" altLang="zh-TW" dirty="0">
                <a:latin typeface="Arial" pitchFamily="34" charset="0"/>
              </a:rPr>
              <a:t>Java EE Web – Scopes, Filters, Listeners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400" y="1436400"/>
            <a:ext cx="7820025" cy="4377334"/>
          </a:xfrm>
        </p:spPr>
        <p:txBody>
          <a:bodyPr/>
          <a:lstStyle/>
          <a:p>
            <a:pPr marL="0" indent="0">
              <a:buNone/>
            </a:pPr>
            <a:endParaRPr kumimoji="1" lang="en-GB" altLang="zh-TW" dirty="0" smtClean="0">
              <a:latin typeface="Arial" pitchFamily="34" charset="0"/>
            </a:endParaRPr>
          </a:p>
          <a:p>
            <a:pPr marL="0" indent="0">
              <a:buNone/>
            </a:pPr>
            <a:endParaRPr kumimoji="1" lang="en-GB" altLang="zh-TW" dirty="0">
              <a:latin typeface="Arial" pitchFamily="34" charset="0"/>
            </a:endParaRPr>
          </a:p>
          <a:p>
            <a:pPr marL="0" indent="0">
              <a:buNone/>
            </a:pPr>
            <a:r>
              <a:rPr kumimoji="1" lang="en-GB" altLang="zh-TW" dirty="0" smtClean="0">
                <a:latin typeface="Arial" pitchFamily="34" charset="0"/>
              </a:rPr>
              <a:t/>
            </a:r>
            <a:br>
              <a:rPr kumimoji="1" lang="en-GB" altLang="zh-TW" dirty="0" smtClean="0">
                <a:latin typeface="Arial" pitchFamily="34" charset="0"/>
              </a:rPr>
            </a:br>
            <a:endParaRPr kumimoji="1" lang="en-GB" altLang="zh-TW" dirty="0">
              <a:latin typeface="Arial" pitchFamily="34" charset="0"/>
            </a:endParaRPr>
          </a:p>
          <a:p>
            <a:pPr marL="0" indent="0">
              <a:buNone/>
            </a:pPr>
            <a:r>
              <a:rPr kumimoji="1" lang="en-GB" altLang="zh-TW" dirty="0" smtClean="0">
                <a:latin typeface="Arial" pitchFamily="34" charset="0"/>
              </a:rPr>
              <a:t>We can use a filter to:</a:t>
            </a:r>
          </a:p>
          <a:p>
            <a:pPr lvl="1"/>
            <a:r>
              <a:rPr kumimoji="1" lang="en-GB" altLang="zh-TW" dirty="0" smtClean="0">
                <a:latin typeface="Arial" pitchFamily="34" charset="0"/>
              </a:rPr>
              <a:t>Authenticate and block requests based on user identity</a:t>
            </a:r>
          </a:p>
          <a:p>
            <a:pPr lvl="1"/>
            <a:r>
              <a:rPr kumimoji="1" lang="en-GB" altLang="zh-TW" dirty="0" smtClean="0">
                <a:latin typeface="Arial" pitchFamily="34" charset="0"/>
              </a:rPr>
              <a:t>Log and track users of a web app</a:t>
            </a:r>
          </a:p>
          <a:p>
            <a:pPr lvl="1"/>
            <a:r>
              <a:rPr kumimoji="1" lang="en-GB" altLang="zh-TW" dirty="0" smtClean="0">
                <a:latin typeface="Arial" pitchFamily="34" charset="0"/>
              </a:rPr>
              <a:t>Compress the response stream</a:t>
            </a:r>
          </a:p>
          <a:p>
            <a:pPr lvl="1"/>
            <a:r>
              <a:rPr kumimoji="1" lang="en-GB" altLang="zh-TW" dirty="0" smtClean="0">
                <a:latin typeface="Arial" pitchFamily="34" charset="0"/>
              </a:rPr>
              <a:t>Alter or append to the response </a:t>
            </a:r>
            <a:r>
              <a:rPr kumimoji="1" lang="en-GB" altLang="zh-TW" dirty="0" smtClean="0">
                <a:latin typeface="Arial" pitchFamily="34" charset="0"/>
              </a:rPr>
              <a:t>stream</a:t>
            </a:r>
          </a:p>
          <a:p>
            <a:pPr marL="557213" lvl="1" indent="0">
              <a:buNone/>
            </a:pPr>
            <a:endParaRPr kumimoji="1" lang="en-GB" altLang="zh-TW" dirty="0">
              <a:latin typeface="Arial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15300" y="1638299"/>
            <a:ext cx="7578164" cy="1092201"/>
          </a:xfrm>
          <a:prstGeom prst="roundRect">
            <a:avLst>
              <a:gd name="adj" fmla="val 10982"/>
            </a:avLst>
          </a:prstGeom>
          <a:solidFill>
            <a:schemeClr val="accent5">
              <a:lumMod val="20000"/>
              <a:lumOff val="80000"/>
              <a:alpha val="71000"/>
            </a:schemeClr>
          </a:solidFill>
          <a:ln w="28575">
            <a:solidFill>
              <a:srgbClr val="2EABE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kumimoji="1" lang="en-GB" altLang="zh-TW" b="1" dirty="0" smtClean="0">
                <a:latin typeface="Arial" pitchFamily="34" charset="0"/>
              </a:rPr>
              <a:t>Filters </a:t>
            </a:r>
            <a:r>
              <a:rPr kumimoji="1" lang="en-GB" altLang="zh-TW" dirty="0" smtClean="0">
                <a:latin typeface="Arial" pitchFamily="34" charset="0"/>
              </a:rPr>
              <a:t>are another type of web app component.</a:t>
            </a:r>
          </a:p>
          <a:p>
            <a:pPr marL="0" indent="0" algn="ctr">
              <a:buNone/>
            </a:pPr>
            <a:endParaRPr kumimoji="1" lang="en-GB" altLang="zh-TW" dirty="0">
              <a:latin typeface="Arial" pitchFamily="34" charset="0"/>
            </a:endParaRPr>
          </a:p>
          <a:p>
            <a:pPr marL="0" indent="0" algn="ctr">
              <a:buNone/>
            </a:pPr>
            <a:r>
              <a:rPr kumimoji="1" lang="en-GB" altLang="zh-TW" dirty="0" smtClean="0">
                <a:latin typeface="Arial" pitchFamily="34" charset="0"/>
              </a:rPr>
              <a:t>They can intercept an HTTP request for additional processing.</a:t>
            </a:r>
            <a:endParaRPr kumimoji="1" lang="en-GB" altLang="zh-TW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Autofit/>
      </a:bodyPr>
      <a:lstStyle>
        <a:defPPr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02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99 - Archived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4843177D-0981-41C3-A726-7DBE6DDB1C2C}"/>
</file>

<file path=customXml/itemProps2.xml><?xml version="1.0" encoding="utf-8"?>
<ds:datastoreItem xmlns:ds="http://schemas.openxmlformats.org/officeDocument/2006/customXml" ds:itemID="{D6A66E76-BFF7-4A4B-B58F-F0697BCEFB08}"/>
</file>

<file path=customXml/itemProps3.xml><?xml version="1.0" encoding="utf-8"?>
<ds:datastoreItem xmlns:ds="http://schemas.openxmlformats.org/officeDocument/2006/customXml" ds:itemID="{9E48B5DD-BB99-42BF-A3F7-409205B98FDA}"/>
</file>

<file path=customXml/itemProps4.xml><?xml version="1.0" encoding="utf-8"?>
<ds:datastoreItem xmlns:ds="http://schemas.openxmlformats.org/officeDocument/2006/customXml" ds:itemID="{82D5AA1C-D663-4698-8531-47C174ACFF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61951</TotalTime>
  <Words>1006</Words>
  <Application>Microsoft Office PowerPoint</Application>
  <PresentationFormat>On-screen Show (4:3)</PresentationFormat>
  <Paragraphs>243</Paragraphs>
  <Slides>21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Tatyana Tsymbalenko</cp:lastModifiedBy>
  <cp:revision>1273</cp:revision>
  <cp:lastPrinted>2015-04-20T10:49:04Z</cp:lastPrinted>
  <dcterms:created xsi:type="dcterms:W3CDTF">2014-05-28T13:17:46Z</dcterms:created>
  <dcterms:modified xsi:type="dcterms:W3CDTF">2017-08-31T19:17:23Z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</Properties>
</file>