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6"/>
  </p:sldMasterIdLst>
  <p:notesMasterIdLst>
    <p:notesMasterId r:id="rId36"/>
  </p:notesMasterIdLst>
  <p:handoutMasterIdLst>
    <p:handoutMasterId r:id="rId37"/>
  </p:handoutMasterIdLst>
  <p:sldIdLst>
    <p:sldId id="25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A46"/>
    <a:srgbClr val="E78426"/>
    <a:srgbClr val="778E2E"/>
    <a:srgbClr val="6A922A"/>
    <a:srgbClr val="739E2E"/>
    <a:srgbClr val="77A32F"/>
    <a:srgbClr val="78953D"/>
    <a:srgbClr val="309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3" autoAdjust="0"/>
    <p:restoredTop sz="94614" autoAdjust="0"/>
  </p:normalViewPr>
  <p:slideViewPr>
    <p:cSldViewPr snapToGrid="0" snapToObjects="1">
      <p:cViewPr varScale="1">
        <p:scale>
          <a:sx n="103" d="100"/>
          <a:sy n="103" d="100"/>
        </p:scale>
        <p:origin x="-1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FC87DE1-868A-4970-90EA-0028A7FFCE46}" type="datetime1">
              <a:rPr lang="en-GB" altLang="zh-TW"/>
              <a:pPr>
                <a:defRPr/>
              </a:pPr>
              <a:t>07/07/2015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73EA8D-4885-4CF2-94FA-1078C1ADC6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3965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A7EF5A-911F-46D0-8FBE-B9EF35FDCE08}" type="datetime1">
              <a:rPr lang="en-GB" altLang="zh-TW"/>
              <a:pPr>
                <a:defRPr/>
              </a:pPr>
              <a:t>07/07/2015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DCDB843-A9DA-42B7-9840-03D06DC5DA8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56958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Enables better adherence to Single Responsibility</a:t>
            </a:r>
            <a:endParaRPr lang="en-GB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A7D351DA-1BA5-4835-AD73-8CAA1F499E3E}" type="slidenum">
              <a:rPr lang="en-GB" altLang="en-US" smtClean="0"/>
              <a:pPr eaLnBrk="1" hangingPunct="1"/>
              <a:t>6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03798775-C77D-42CA-8784-B098500DACD0}" type="slidenum">
              <a:rPr lang="en-US" altLang="zh-TW" smtClean="0"/>
              <a:pPr eaLnBrk="1" hangingPunct="1"/>
              <a:t>26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F3F2C2F8-10DB-44F3-8C85-14E06C622D9C}" type="slidenum">
              <a:rPr lang="en-GB" altLang="en-US" smtClean="0"/>
              <a:pPr eaLnBrk="1" hangingPunct="1"/>
              <a:t>7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0BB4FA74-6574-467B-A51C-883ED5EEF122}" type="slidenum">
              <a:rPr lang="en-GB" altLang="en-US" smtClean="0"/>
              <a:pPr eaLnBrk="1" hangingPunct="1"/>
              <a:t>9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The proxy is what is performing the actual observing.</a:t>
            </a:r>
            <a:endParaRPr lang="en-GB" altLang="en-US" dirty="0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376798E7-E9D4-435C-A67A-6EDC9A23743D}" type="slidenum">
              <a:rPr lang="en-GB" altLang="en-US" smtClean="0"/>
              <a:pPr eaLnBrk="1" hangingPunct="1"/>
              <a:t>10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7582943C-3BE6-4BBA-85E6-77CBEEBEDF24}" type="slidenum">
              <a:rPr lang="en-GB" altLang="en-US" smtClean="0"/>
              <a:pPr eaLnBrk="1" hangingPunct="1"/>
              <a:t>11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78056A5E-A7CC-4FE2-9456-4065B1E310E9}" type="slidenum">
              <a:rPr lang="en-GB" altLang="en-US" smtClean="0"/>
              <a:pPr eaLnBrk="1" hangingPunct="1"/>
              <a:t>12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DC5F25F9-20CC-4CB4-BEB0-D29CD94A743A}" type="slidenum">
              <a:rPr lang="en-GB" altLang="en-US" smtClean="0"/>
              <a:pPr eaLnBrk="1" hangingPunct="1"/>
              <a:t>19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4D7A1F10-FD5A-4D02-8E48-9B20DB9E4EC4}" type="slidenum">
              <a:rPr lang="en-GB" altLang="en-US" smtClean="0"/>
              <a:pPr eaLnBrk="1" hangingPunct="1"/>
              <a:t>20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&lt;return parameter&gt; is the name of the method parameter of the advice method where Spring will pass in the return value of the join point that ran.</a:t>
            </a:r>
            <a:endParaRPr lang="en-GB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12FA4344-9D3B-4E2B-BB99-A7DEB39176BB}" type="slidenum">
              <a:rPr lang="en-GB" altLang="en-US" smtClean="0"/>
              <a:pPr eaLnBrk="1" hangingPunct="1"/>
              <a:t>21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zh-TW" altLang="en-US" sz="1800" smtClean="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zh-TW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5EFF465-530E-4713-A91B-2359C6F70A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55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 userDrawn="1"/>
        </p:nvSpPr>
        <p:spPr bwMode="auto">
          <a:xfrm>
            <a:off x="755650" y="2708275"/>
            <a:ext cx="7632700" cy="1728788"/>
          </a:xfrm>
          <a:prstGeom prst="roundRect">
            <a:avLst>
              <a:gd name="adj" fmla="val 16667"/>
            </a:avLst>
          </a:prstGeom>
          <a:solidFill>
            <a:srgbClr val="92D050">
              <a:alpha val="32941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b="1" smtClean="0">
                <a:latin typeface="Arial" pitchFamily="34" charset="0"/>
                <a:cs typeface="Arial" pitchFamily="34" charset="0"/>
              </a:rPr>
              <a:t>Question Bubble</a:t>
            </a:r>
            <a:endParaRPr lang="en-GB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31137-C82A-4A34-89AE-4B39ABDAE82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96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 userDrawn="1"/>
        </p:nvSpPr>
        <p:spPr bwMode="auto">
          <a:xfrm>
            <a:off x="755650" y="1628775"/>
            <a:ext cx="7632700" cy="46085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b="1" smtClean="0">
                <a:latin typeface="Consolas" pitchFamily="49" charset="0"/>
                <a:cs typeface="Consolas" pitchFamily="49" charset="0"/>
              </a:rPr>
              <a:t>Code Bubble</a:t>
            </a:r>
            <a:endParaRPr lang="en-GB" altLang="en-US" smtClean="0">
              <a:latin typeface="Consolas" pitchFamily="49" charset="0"/>
              <a:cs typeface="Consolas" pitchFamily="49" charset="0"/>
            </a:endParaRPr>
          </a:p>
          <a:p>
            <a:pPr eaLnBrk="1" hangingPunct="1">
              <a:defRPr/>
            </a:pPr>
            <a:endParaRPr lang="en-GB" altLang="en-US" b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EA92A-2A97-435E-8572-E82B9D98D51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052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77054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50"/>
            <a:ext cx="7772400" cy="44386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89799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endParaRPr lang="en-GB" altLang="en-US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325944"/>
            <a:ext cx="8229600" cy="48371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813B6-04FB-4DEF-BAEB-20B250E3B39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11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3978275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8525" y="1371600"/>
            <a:ext cx="3978275" cy="4837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DE143-B5F5-4D56-8938-7AC1DDF628C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799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54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211515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54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6370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54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41461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54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448" y="1820418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3428286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0537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54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51864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180365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1778426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54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687445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zh-TW" altLang="en-US" sz="1800" smtClean="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0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kumimoji="1" lang="zh-TW" altLang="en-US" sz="1800" smtClean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5EB04F2-1387-4401-9F93-5E2FF3FDB78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457200" y="13255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1" r:id="rId1"/>
    <p:sldLayoutId id="2147484292" r:id="rId2"/>
    <p:sldLayoutId id="2147484290" r:id="rId3"/>
    <p:sldLayoutId id="2147484293" r:id="rId4"/>
    <p:sldLayoutId id="2147484294" r:id="rId5"/>
    <p:sldLayoutId id="2147484295" r:id="rId6"/>
    <p:sldLayoutId id="2147484296" r:id="rId7"/>
    <p:sldLayoutId id="2147484297" r:id="rId8"/>
    <p:sldLayoutId id="2147484298" r:id="rId9"/>
    <p:sldLayoutId id="2147484299" r:id="rId10"/>
    <p:sldLayoutId id="2147484300" r:id="rId11"/>
    <p:sldLayoutId id="214748430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712788" indent="-355600" algn="l" defTabSz="53975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‒"/>
        <a:defRPr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79500" indent="-358775" algn="l" defTabSz="457200" rtl="0" eaLnBrk="0" fontAlgn="base" hangingPunct="0">
        <a:spcBef>
          <a:spcPts val="12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527175" indent="-274638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333375" y="3968750"/>
            <a:ext cx="11049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defTabSz="539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1200"/>
              </a:spcBef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1200"/>
              </a:spcBef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400">
                <a:cs typeface="Arial" pitchFamily="34" charset="0"/>
              </a:rPr>
              <a:t>Java</a:t>
            </a: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377825" y="4692650"/>
            <a:ext cx="1471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defTabSz="539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1200"/>
              </a:spcBef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1200"/>
              </a:spcBef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cs typeface="Arial" pitchFamily="34" charset="0"/>
              </a:rPr>
              <a:t>Spring AOP</a:t>
            </a:r>
            <a:endParaRPr lang="en-US" altLang="zh-TW" sz="180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77838"/>
          </a:xfrm>
        </p:spPr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Proxy-based AOP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>
                <a:latin typeface="Arial" pitchFamily="34" charset="0"/>
              </a:rPr>
              <a:t>Spring works by building </a:t>
            </a:r>
            <a:r>
              <a:rPr lang="en-US" altLang="en-US" sz="2000" b="1" dirty="0" smtClean="0">
                <a:latin typeface="Arial" pitchFamily="34" charset="0"/>
              </a:rPr>
              <a:t>proxy objects </a:t>
            </a:r>
            <a:r>
              <a:rPr lang="en-US" altLang="en-US" sz="2000" dirty="0" smtClean="0">
                <a:latin typeface="Arial" pitchFamily="34" charset="0"/>
              </a:rPr>
              <a:t>around our objects</a:t>
            </a:r>
            <a:br>
              <a:rPr lang="en-US" altLang="en-US" sz="2000" dirty="0" smtClean="0">
                <a:latin typeface="Arial" pitchFamily="34" charset="0"/>
              </a:rPr>
            </a:br>
            <a:endParaRPr lang="en-US" altLang="en-US" sz="2000" dirty="0" smtClean="0">
              <a:latin typeface="Arial" pitchFamily="34" charset="0"/>
            </a:endParaRPr>
          </a:p>
          <a:p>
            <a:r>
              <a:rPr lang="en-US" altLang="en-US" sz="2000" dirty="0" smtClean="0">
                <a:latin typeface="Arial" pitchFamily="34" charset="0"/>
              </a:rPr>
              <a:t>The proxy</a:t>
            </a:r>
            <a:r>
              <a:rPr lang="en-US" altLang="en-US" sz="2000" b="1" dirty="0" smtClean="0">
                <a:latin typeface="Arial" pitchFamily="34" charset="0"/>
              </a:rPr>
              <a:t> </a:t>
            </a:r>
            <a:r>
              <a:rPr lang="en-US" altLang="en-US" sz="2000" dirty="0" smtClean="0">
                <a:latin typeface="Arial" pitchFamily="34" charset="0"/>
              </a:rPr>
              <a:t>looks and acts like our object (the target), while invoking other functionality in the background </a:t>
            </a:r>
            <a:br>
              <a:rPr lang="en-US" altLang="en-US" sz="2000" dirty="0" smtClean="0">
                <a:latin typeface="Arial" pitchFamily="34" charset="0"/>
              </a:rPr>
            </a:br>
            <a:endParaRPr lang="en-US" altLang="en-US" sz="2000" dirty="0" smtClean="0">
              <a:latin typeface="Arial" pitchFamily="34" charset="0"/>
            </a:endParaRPr>
          </a:p>
          <a:p>
            <a:r>
              <a:rPr lang="en-US" altLang="en-US" sz="2000" dirty="0" smtClean="0">
                <a:latin typeface="Arial" pitchFamily="34" charset="0"/>
              </a:rPr>
              <a:t>The proxy knows about:</a:t>
            </a:r>
          </a:p>
          <a:p>
            <a:pPr lvl="1"/>
            <a:r>
              <a:rPr lang="en-US" altLang="en-US" sz="1600" dirty="0" smtClean="0">
                <a:latin typeface="Arial" pitchFamily="34" charset="0"/>
                <a:cs typeface="Arial" pitchFamily="34" charset="0"/>
              </a:rPr>
              <a:t>Our target object (what needs to be “Observed”)</a:t>
            </a:r>
          </a:p>
          <a:p>
            <a:pPr lvl="1"/>
            <a:r>
              <a:rPr lang="en-US" altLang="en-US" sz="1600" dirty="0" smtClean="0">
                <a:latin typeface="Arial" pitchFamily="34" charset="0"/>
                <a:cs typeface="Arial" pitchFamily="34" charset="0"/>
              </a:rPr>
              <a:t>Code to invoke in response (the “Observer”)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642938" y="5153024"/>
            <a:ext cx="7843837" cy="809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We interact with the proxy exactly as we would with the target, and it weaves in “observer” code behind the </a:t>
            </a:r>
            <a:r>
              <a:rPr lang="en-US" sz="2000" b="1" dirty="0" smtClean="0">
                <a:solidFill>
                  <a:schemeClr val="tx1"/>
                </a:solidFill>
              </a:rPr>
              <a:t>scenes.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77838"/>
          </a:xfrm>
        </p:spPr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Proxy-based AOP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latin typeface="Arial" pitchFamily="34" charset="0"/>
              </a:rPr>
              <a:t>Simple method invocation:</a:t>
            </a:r>
            <a:endParaRPr lang="en-GB" altLang="en-US" dirty="0" smtClean="0">
              <a:latin typeface="Arial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553200" y="6530975"/>
            <a:ext cx="1905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1B040863-36F4-4248-8083-8DDC8D4382A9}" type="slidenum">
              <a:rPr lang="en-US" sz="800">
                <a:latin typeface="+mn-lt"/>
                <a:ea typeface="+mn-ea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sz="800" dirty="0">
              <a:latin typeface="+mn-lt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14450" y="2708275"/>
            <a:ext cx="1928813" cy="865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914400" eaLnBrk="0" hangingPunct="0">
              <a:defRPr/>
            </a:pPr>
            <a:r>
              <a:rPr lang="en-US" sz="2000" dirty="0">
                <a:latin typeface="Arial" charset="0"/>
                <a:ea typeface="ヒラギノ角ゴ Pro W3" pitchFamily="-112" charset="-128"/>
              </a:rPr>
              <a:t>Calling</a:t>
            </a:r>
          </a:p>
          <a:p>
            <a:pPr algn="ctr" defTabSz="914400" eaLnBrk="0" hangingPunct="0">
              <a:defRPr/>
            </a:pPr>
            <a:r>
              <a:rPr lang="en-US" sz="2000" dirty="0">
                <a:latin typeface="Arial" charset="0"/>
                <a:ea typeface="ヒラギノ角ゴ Pro W3" pitchFamily="-112" charset="-128"/>
              </a:rPr>
              <a:t>Code</a:t>
            </a:r>
            <a:endParaRPr lang="en-GB" sz="2000" dirty="0"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14450" y="5514975"/>
            <a:ext cx="1928813" cy="43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914400" eaLnBrk="0" hangingPunct="0">
              <a:defRPr/>
            </a:pPr>
            <a:r>
              <a:rPr lang="en-US" sz="2000" dirty="0">
                <a:latin typeface="Arial" charset="0"/>
                <a:ea typeface="ヒラギノ角ゴ Pro W3" pitchFamily="-112" charset="-128"/>
              </a:rPr>
              <a:t>Object</a:t>
            </a:r>
            <a:endParaRPr lang="en-GB" sz="2000" dirty="0"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49663" y="2747963"/>
            <a:ext cx="4645025" cy="3294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reference to the object: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kern="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lang="en-US" sz="1400" b="1" kern="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400" b="1" kern="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Object();</a:t>
            </a:r>
            <a:br>
              <a:rPr lang="en-US" sz="1400" b="1" kern="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b="1" kern="0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ctx.getBean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myObject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  <a:b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Invokes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object directly: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obj.method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200" dirty="0">
              <a:solidFill>
                <a:srgbClr val="C00000"/>
              </a:solidFill>
            </a:endParaRP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executes</a:t>
            </a:r>
          </a:p>
          <a:p>
            <a:pPr>
              <a:defRPr/>
            </a:pPr>
            <a:endParaRPr lang="en-GB" dirty="0"/>
          </a:p>
        </p:txBody>
      </p:sp>
      <p:cxnSp>
        <p:nvCxnSpPr>
          <p:cNvPr id="23560" name="Straight Arrow Connector 7"/>
          <p:cNvCxnSpPr>
            <a:cxnSpLocks noChangeShapeType="1"/>
          </p:cNvCxnSpPr>
          <p:nvPr/>
        </p:nvCxnSpPr>
        <p:spPr bwMode="auto">
          <a:xfrm>
            <a:off x="1714500" y="3573463"/>
            <a:ext cx="0" cy="194151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561" name="Straight Arrow Connector 10"/>
          <p:cNvCxnSpPr>
            <a:cxnSpLocks noChangeShapeType="1"/>
          </p:cNvCxnSpPr>
          <p:nvPr/>
        </p:nvCxnSpPr>
        <p:spPr bwMode="auto">
          <a:xfrm flipV="1">
            <a:off x="2843213" y="3573463"/>
            <a:ext cx="0" cy="194151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7562850" y="3716338"/>
            <a:ext cx="333375" cy="14446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/>
          <p:cNvSpPr/>
          <p:nvPr/>
        </p:nvSpPr>
        <p:spPr bwMode="auto">
          <a:xfrm>
            <a:off x="7858125" y="3284538"/>
            <a:ext cx="903288" cy="5746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/>
          <a:lstStyle/>
          <a:p>
            <a:pPr algn="ctr" defTabSz="914400" eaLnBrk="0" hangingPunct="0">
              <a:defRPr/>
            </a:pPr>
            <a:r>
              <a:rPr lang="en-US" sz="1000" dirty="0">
                <a:solidFill>
                  <a:schemeClr val="bg1"/>
                </a:solidFill>
                <a:ea typeface="ヒラギノ角ゴ Pro W3" pitchFamily="-112" charset="-128"/>
              </a:rPr>
              <a:t>If Spring AOP is </a:t>
            </a:r>
            <a:r>
              <a:rPr lang="en-US" sz="1000" b="1" dirty="0">
                <a:solidFill>
                  <a:schemeClr val="bg1"/>
                </a:solidFill>
                <a:ea typeface="ヒラギノ角ゴ Pro W3" pitchFamily="-112" charset="-128"/>
              </a:rPr>
              <a:t>not</a:t>
            </a:r>
            <a:r>
              <a:rPr lang="en-US" sz="1000" dirty="0">
                <a:solidFill>
                  <a:schemeClr val="bg1"/>
                </a:solidFill>
                <a:ea typeface="ヒラギノ角ゴ Pro W3" pitchFamily="-112" charset="-128"/>
              </a:rPr>
              <a:t> configured</a:t>
            </a:r>
            <a:endParaRPr lang="en-GB" sz="1000" dirty="0">
              <a:solidFill>
                <a:schemeClr val="bg1"/>
              </a:solidFill>
              <a:ea typeface="ヒラギノ角ゴ Pro W3" pitchFamily="-112" charset="-128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717550" y="1657350"/>
            <a:ext cx="7842250" cy="443865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latin typeface="Arial" pitchFamily="34" charset="0"/>
              </a:rPr>
              <a:t>Proxy-based method invocation:</a:t>
            </a:r>
            <a:endParaRPr lang="en-GB" altLang="en-US" dirty="0" smtClean="0">
              <a:latin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9663" y="2747963"/>
            <a:ext cx="4645025" cy="32623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dirty="0">
                <a:latin typeface="+mn-lt"/>
              </a:rPr>
              <a:t>Gets an </a:t>
            </a:r>
            <a:r>
              <a:rPr lang="en-US" b="1" dirty="0">
                <a:latin typeface="+mn-lt"/>
              </a:rPr>
              <a:t>indirect</a:t>
            </a:r>
            <a:r>
              <a:rPr lang="en-US" dirty="0">
                <a:latin typeface="+mn-lt"/>
              </a:rPr>
              <a:t> reference to the object:</a:t>
            </a:r>
            <a:br>
              <a:rPr lang="en-US" dirty="0">
                <a:latin typeface="+mn-lt"/>
              </a:rPr>
            </a:br>
            <a:r>
              <a:rPr lang="en-US" dirty="0"/>
              <a:t>	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ctx.getBean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myObject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  <a:b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Invokes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what is actually a Spring-provided proxy: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obj.method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dirty="0"/>
              <a:t>		</a:t>
            </a:r>
            <a:endParaRPr lang="en-US" sz="1600" dirty="0">
              <a:solidFill>
                <a:srgbClr val="C00000"/>
              </a:solidFill>
            </a:endParaRP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Proxy object calls relevant “Observer” code 	(e.g. Logging, security checks)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executes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77838"/>
          </a:xfrm>
        </p:spPr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Proxy-based AOP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553200" y="6530975"/>
            <a:ext cx="1905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2D0F88A8-267B-4B6B-BEBF-2E7D3460CFC8}" type="slidenum">
              <a:rPr lang="en-US" sz="800">
                <a:latin typeface="+mn-lt"/>
                <a:ea typeface="+mn-ea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sz="800" dirty="0">
              <a:latin typeface="+mn-lt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14450" y="2708275"/>
            <a:ext cx="1928813" cy="865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914400" eaLnBrk="0" hangingPunct="0">
              <a:defRPr/>
            </a:pPr>
            <a:r>
              <a:rPr lang="en-US" sz="2000" dirty="0">
                <a:latin typeface="Arial" charset="0"/>
                <a:ea typeface="ヒラギノ角ゴ Pro W3" pitchFamily="-112" charset="-128"/>
              </a:rPr>
              <a:t>Calling</a:t>
            </a:r>
          </a:p>
          <a:p>
            <a:pPr algn="ctr" defTabSz="914400" eaLnBrk="0" hangingPunct="0">
              <a:defRPr/>
            </a:pPr>
            <a:r>
              <a:rPr lang="en-US" sz="2000" dirty="0">
                <a:latin typeface="Arial" charset="0"/>
                <a:ea typeface="ヒラギノ角ゴ Pro W3" pitchFamily="-112" charset="-128"/>
              </a:rPr>
              <a:t>Code</a:t>
            </a:r>
            <a:endParaRPr lang="en-GB" sz="2000" dirty="0"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14450" y="5516563"/>
            <a:ext cx="1928813" cy="4333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914400" eaLnBrk="0" hangingPunct="0">
              <a:defRPr/>
            </a:pPr>
            <a:r>
              <a:rPr lang="en-US" sz="2000" dirty="0">
                <a:latin typeface="Arial" charset="0"/>
                <a:ea typeface="ヒラギノ角ゴ Pro W3" pitchFamily="-112" charset="-128"/>
              </a:rPr>
              <a:t>Object</a:t>
            </a:r>
            <a:endParaRPr lang="en-GB" sz="2000" dirty="0">
              <a:latin typeface="Arial" charset="0"/>
              <a:ea typeface="ヒラギノ角ゴ Pro W3" pitchFamily="-112" charset="-128"/>
            </a:endParaRPr>
          </a:p>
        </p:txBody>
      </p:sp>
      <p:cxnSp>
        <p:nvCxnSpPr>
          <p:cNvPr id="24584" name="Straight Arrow Connector 7"/>
          <p:cNvCxnSpPr>
            <a:cxnSpLocks noChangeShapeType="1"/>
          </p:cNvCxnSpPr>
          <p:nvPr/>
        </p:nvCxnSpPr>
        <p:spPr bwMode="auto">
          <a:xfrm>
            <a:off x="1714500" y="3573463"/>
            <a:ext cx="0" cy="7921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585" name="Straight Arrow Connector 10"/>
          <p:cNvCxnSpPr>
            <a:cxnSpLocks noChangeShapeType="1"/>
          </p:cNvCxnSpPr>
          <p:nvPr/>
        </p:nvCxnSpPr>
        <p:spPr bwMode="auto">
          <a:xfrm flipV="1">
            <a:off x="2843213" y="3573463"/>
            <a:ext cx="0" cy="19431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Rectangle 8"/>
          <p:cNvSpPr/>
          <p:nvPr/>
        </p:nvSpPr>
        <p:spPr bwMode="auto">
          <a:xfrm>
            <a:off x="1049338" y="4365625"/>
            <a:ext cx="2459037" cy="1727200"/>
          </a:xfrm>
          <a:prstGeom prst="rect">
            <a:avLst/>
          </a:prstGeom>
          <a:noFill/>
          <a:ln w="38100" cap="rnd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endParaRPr lang="en-GB" sz="2400">
              <a:solidFill>
                <a:schemeClr val="accent6">
                  <a:lumMod val="50000"/>
                </a:schemeClr>
              </a:solidFill>
              <a:latin typeface="Arial" charset="0"/>
              <a:ea typeface="ヒラギノ角ゴ Pro W3" pitchFamily="-112" charset="-128"/>
            </a:endParaRPr>
          </a:p>
        </p:txBody>
      </p:sp>
      <p:cxnSp>
        <p:nvCxnSpPr>
          <p:cNvPr id="24587" name="Straight Arrow Connector 14"/>
          <p:cNvCxnSpPr>
            <a:cxnSpLocks noChangeShapeType="1"/>
          </p:cNvCxnSpPr>
          <p:nvPr/>
        </p:nvCxnSpPr>
        <p:spPr bwMode="auto">
          <a:xfrm>
            <a:off x="1714500" y="4365625"/>
            <a:ext cx="0" cy="115093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7958138" y="3043238"/>
            <a:ext cx="427037" cy="1619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 bwMode="auto">
          <a:xfrm>
            <a:off x="8170863" y="2773363"/>
            <a:ext cx="854075" cy="5794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 defTabSz="914400" eaLnBrk="0" hangingPunct="0">
              <a:defRPr/>
            </a:pPr>
            <a:r>
              <a:rPr lang="en-US" sz="1000" dirty="0">
                <a:solidFill>
                  <a:schemeClr val="bg1"/>
                </a:solidFill>
                <a:ea typeface="ヒラギノ角ゴ Pro W3" pitchFamily="-112" charset="-128"/>
              </a:rPr>
              <a:t>If Spring AOP </a:t>
            </a:r>
            <a:r>
              <a:rPr lang="en-US" sz="1000" b="1" dirty="0">
                <a:solidFill>
                  <a:schemeClr val="bg1"/>
                </a:solidFill>
                <a:ea typeface="ヒラギノ角ゴ Pro W3" pitchFamily="-112" charset="-128"/>
              </a:rPr>
              <a:t>is</a:t>
            </a:r>
            <a:r>
              <a:rPr lang="en-US" sz="1000" dirty="0">
                <a:solidFill>
                  <a:schemeClr val="bg1"/>
                </a:solidFill>
                <a:ea typeface="ヒラギノ角ゴ Pro W3" pitchFamily="-112" charset="-128"/>
              </a:rPr>
              <a:t> configured</a:t>
            </a:r>
            <a:endParaRPr lang="en-GB" sz="1000" dirty="0">
              <a:solidFill>
                <a:schemeClr val="bg1"/>
              </a:solidFill>
              <a:ea typeface="ヒラギノ角ゴ Pro W3" pitchFamily="-112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7653" y="4756502"/>
            <a:ext cx="720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Proxy</a:t>
            </a:r>
            <a:endParaRPr lang="en-GB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77838"/>
          </a:xfrm>
        </p:spPr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Proxy-based AOP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>
                <a:latin typeface="Arial" pitchFamily="34" charset="0"/>
              </a:rPr>
              <a:t>Note! </a:t>
            </a:r>
            <a:r>
              <a:rPr lang="en-US" altLang="en-US" dirty="0" smtClean="0">
                <a:latin typeface="Arial" pitchFamily="34" charset="0"/>
              </a:rPr>
              <a:t>Only external calls (through the proxy object) will activate AOP functionality</a:t>
            </a:r>
            <a:br>
              <a:rPr lang="en-US" altLang="en-US" dirty="0" smtClean="0">
                <a:latin typeface="Arial" pitchFamily="34" charset="0"/>
              </a:rPr>
            </a:br>
            <a:endParaRPr lang="en-US" altLang="en-US" dirty="0" smtClean="0">
              <a:latin typeface="Arial" pitchFamily="34" charset="0"/>
            </a:endParaRPr>
          </a:p>
          <a:p>
            <a:pPr lvl="1"/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en-US" dirty="0" smtClean="0">
                <a:latin typeface="Arial" pitchFamily="34" charset="0"/>
              </a:rPr>
              <a:t>Calls that do not go through the proxy are not being watched by Spring</a:t>
            </a: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e.g. Calls on a direct reference, or if a method calls another method in the same object</a:t>
            </a:r>
          </a:p>
        </p:txBody>
      </p:sp>
      <p:sp>
        <p:nvSpPr>
          <p:cNvPr id="25604" name="Rounded Rectangle 3"/>
          <p:cNvSpPr>
            <a:spLocks noChangeArrowheads="1"/>
          </p:cNvSpPr>
          <p:nvPr/>
        </p:nvSpPr>
        <p:spPr bwMode="auto">
          <a:xfrm>
            <a:off x="982663" y="2617788"/>
            <a:ext cx="7172325" cy="6477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17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en-US" altLang="en-US" sz="1600" b="1">
                <a:latin typeface="Consolas" pitchFamily="49" charset="0"/>
                <a:cs typeface="Consolas" pitchFamily="49" charset="0"/>
              </a:rPr>
              <a:t>	Object obj = ctx.getBean(“myObject”);</a:t>
            </a:r>
            <a:br>
              <a:rPr lang="en-US" altLang="en-US" sz="1600" b="1">
                <a:latin typeface="Consolas" pitchFamily="49" charset="0"/>
                <a:cs typeface="Consolas" pitchFamily="49" charset="0"/>
              </a:rPr>
            </a:br>
            <a:r>
              <a:rPr lang="en-US" altLang="en-US" sz="1600" b="1">
                <a:latin typeface="Consolas" pitchFamily="49" charset="0"/>
                <a:cs typeface="Consolas" pitchFamily="49" charset="0"/>
              </a:rPr>
              <a:t>	obj.someMethod();</a:t>
            </a:r>
            <a:endParaRPr lang="en-GB" altLang="en-US" sz="160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25605" name="Rounded Rectangle 4"/>
          <p:cNvSpPr>
            <a:spLocks noChangeArrowheads="1"/>
          </p:cNvSpPr>
          <p:nvPr/>
        </p:nvSpPr>
        <p:spPr bwMode="auto">
          <a:xfrm>
            <a:off x="955675" y="5367338"/>
            <a:ext cx="7173913" cy="649287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17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en-US" altLang="en-US" sz="1600" b="1">
                <a:latin typeface="Consolas" pitchFamily="49" charset="0"/>
                <a:cs typeface="Consolas" pitchFamily="49" charset="0"/>
              </a:rPr>
              <a:t>	Object obj = new Object();</a:t>
            </a:r>
            <a:br>
              <a:rPr lang="en-US" altLang="en-US" sz="1600" b="1">
                <a:latin typeface="Consolas" pitchFamily="49" charset="0"/>
                <a:cs typeface="Consolas" pitchFamily="49" charset="0"/>
              </a:rPr>
            </a:br>
            <a:r>
              <a:rPr lang="en-US" altLang="en-US" sz="1600" b="1">
                <a:latin typeface="Consolas" pitchFamily="49" charset="0"/>
                <a:cs typeface="Consolas" pitchFamily="49" charset="0"/>
              </a:rPr>
              <a:t>	obj.someMethod();</a:t>
            </a:r>
            <a:endParaRPr lang="en-GB" altLang="en-US" sz="1600">
              <a:latin typeface="Arial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77838"/>
          </a:xfrm>
        </p:spPr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Key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  <a:defRPr/>
            </a:pPr>
            <a:r>
              <a:rPr lang="en-GB" dirty="0" smtClean="0"/>
              <a:t>Advice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  <a:defRPr/>
            </a:pPr>
            <a:r>
              <a:rPr lang="en-GB" dirty="0" smtClean="0"/>
              <a:t>The code to handle a cross-cutting concern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dirty="0" smtClean="0"/>
              <a:t>Will </a:t>
            </a:r>
            <a:r>
              <a:rPr lang="en-US" dirty="0"/>
              <a:t>be </a:t>
            </a:r>
            <a:r>
              <a:rPr lang="en-US" dirty="0" smtClean="0"/>
              <a:t>invoked </a:t>
            </a:r>
            <a:r>
              <a:rPr lang="en-US" dirty="0"/>
              <a:t>at specified </a:t>
            </a:r>
            <a:r>
              <a:rPr lang="en-US" dirty="0" smtClean="0"/>
              <a:t>points</a:t>
            </a:r>
            <a:endParaRPr lang="en-GB" dirty="0" smtClean="0"/>
          </a:p>
          <a:p>
            <a:pPr lvl="2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dirty="0"/>
              <a:t>e.g. Logging code, security authentication code, </a:t>
            </a:r>
            <a:r>
              <a:rPr lang="en-US" dirty="0" smtClean="0"/>
              <a:t>etc.</a:t>
            </a:r>
            <a:br>
              <a:rPr lang="en-US" dirty="0" smtClean="0"/>
            </a:br>
            <a:endParaRPr lang="en-GB" dirty="0" smtClean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GB" dirty="0" smtClean="0"/>
              <a:t>Join point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  <a:defRPr/>
            </a:pPr>
            <a:r>
              <a:rPr lang="en-GB" dirty="0" smtClean="0"/>
              <a:t>A place in the code where advice </a:t>
            </a:r>
            <a:r>
              <a:rPr lang="en-GB" b="1" dirty="0" smtClean="0"/>
              <a:t>can be </a:t>
            </a:r>
            <a:r>
              <a:rPr lang="en-GB" dirty="0" smtClean="0"/>
              <a:t>placed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dirty="0" smtClean="0"/>
              <a:t>Any method can be a join point</a:t>
            </a:r>
            <a:br>
              <a:rPr lang="en-US" dirty="0" smtClean="0"/>
            </a:br>
            <a:endParaRPr lang="en-US" dirty="0" smtClean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GB" dirty="0" err="1" smtClean="0"/>
              <a:t>Pointcut</a:t>
            </a:r>
            <a:endParaRPr lang="en-GB" dirty="0" smtClean="0"/>
          </a:p>
          <a:p>
            <a:pPr lvl="1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dirty="0" smtClean="0"/>
              <a:t>A specific pattern that will match a subset of join points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dirty="0" smtClean="0"/>
              <a:t>The </a:t>
            </a:r>
            <a:r>
              <a:rPr lang="en-US" dirty="0"/>
              <a:t>“observed” code </a:t>
            </a:r>
            <a:r>
              <a:rPr lang="en-US" dirty="0" smtClean="0"/>
              <a:t>that advice methods can be applied to</a:t>
            </a:r>
          </a:p>
          <a:p>
            <a:pPr lvl="2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“The execution </a:t>
            </a:r>
            <a:r>
              <a:rPr lang="en-US" dirty="0"/>
              <a:t>of any method named </a:t>
            </a:r>
            <a:r>
              <a:rPr lang="en-US" i="1" dirty="0"/>
              <a:t>go() </a:t>
            </a:r>
            <a:r>
              <a:rPr lang="en-US" dirty="0"/>
              <a:t>that returns a </a:t>
            </a:r>
            <a:r>
              <a:rPr lang="en-US" dirty="0" smtClean="0"/>
              <a:t>String”</a:t>
            </a:r>
            <a:endParaRPr lang="en-GB" dirty="0" smtClean="0"/>
          </a:p>
          <a:p>
            <a:pPr marL="432000" lvl="1" indent="0">
              <a:spcBef>
                <a:spcPts val="600"/>
              </a:spcBef>
              <a:buFont typeface="Arial" charset="0"/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553200" y="6530975"/>
            <a:ext cx="1905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53D245E9-D4C6-47AF-9940-6DA4A2DF066C}" type="slidenum">
              <a:rPr lang="en-US" sz="800">
                <a:latin typeface="+mn-lt"/>
                <a:ea typeface="+mn-ea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US" sz="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77838"/>
          </a:xfrm>
        </p:spPr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Key Terminology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GB" altLang="en-US" dirty="0" smtClean="0">
                <a:latin typeface="Arial" pitchFamily="34" charset="0"/>
              </a:rPr>
              <a:t>Aspect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The combination of </a:t>
            </a:r>
            <a:r>
              <a:rPr lang="en-US" altLang="en-US" b="1" dirty="0" err="1" smtClean="0">
                <a:latin typeface="Arial" pitchFamily="34" charset="0"/>
                <a:cs typeface="Arial" pitchFamily="34" charset="0"/>
              </a:rPr>
              <a:t>pointcuts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altLang="en-US" b="1" dirty="0" smtClean="0">
                <a:latin typeface="Arial" pitchFamily="34" charset="0"/>
                <a:cs typeface="Arial" pitchFamily="34" charset="0"/>
              </a:rPr>
              <a:t>advice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How a single cross cutting concern is handled in the code</a:t>
            </a: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/>
            </a:r>
            <a:b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</a:b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altLang="en-US" dirty="0" smtClean="0">
                <a:latin typeface="Arial" pitchFamily="34" charset="0"/>
              </a:rPr>
              <a:t>Weaving</a:t>
            </a:r>
          </a:p>
          <a:p>
            <a:pPr lvl="1">
              <a:spcBef>
                <a:spcPts val="600"/>
              </a:spcBef>
            </a:pP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Applying an </a:t>
            </a:r>
            <a:r>
              <a:rPr lang="en-GB" altLang="en-US" b="1" dirty="0" smtClean="0">
                <a:latin typeface="Arial" pitchFamily="34" charset="0"/>
                <a:cs typeface="Arial" pitchFamily="34" charset="0"/>
              </a:rPr>
              <a:t>aspect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 to a target object</a:t>
            </a:r>
          </a:p>
          <a:p>
            <a:pPr lvl="2">
              <a:spcBef>
                <a:spcPts val="600"/>
              </a:spcBef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e.g. Adding logging code to a simple User bean to get a User object that logs.</a:t>
            </a:r>
            <a:b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</a:br>
            <a:endParaRPr lang="en-GB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altLang="en-US" dirty="0" smtClean="0">
                <a:latin typeface="Arial" pitchFamily="34" charset="0"/>
              </a:rPr>
              <a:t>Introduction</a:t>
            </a:r>
          </a:p>
          <a:p>
            <a:pPr lvl="1">
              <a:spcBef>
                <a:spcPts val="600"/>
              </a:spcBef>
            </a:pP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Dynamically adding a new method or attribute to an existing class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553200" y="6530975"/>
            <a:ext cx="1905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2CB372C6-2DE1-4E7B-A755-C4AC7327C816}" type="slidenum">
              <a:rPr lang="en-US" sz="800">
                <a:latin typeface="+mn-lt"/>
                <a:ea typeface="+mn-ea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n-US" sz="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9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5925"/>
          </a:xfrm>
        </p:spPr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Spring AOP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95325" y="1838325"/>
            <a:ext cx="7772400" cy="579438"/>
          </a:xfrm>
          <a:solidFill>
            <a:srgbClr val="BCE4F6"/>
          </a:solidFill>
          <a:ln>
            <a:solidFill>
              <a:srgbClr val="7F7F7F"/>
            </a:solidFill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>
                <a:solidFill>
                  <a:schemeClr val="tx1">
                    <a:lumMod val="50000"/>
                    <a:lumOff val="50000"/>
                  </a:schemeClr>
                </a:solidFill>
              </a:rPr>
              <a:t>AOP Overview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95325" y="2644775"/>
            <a:ext cx="7772400" cy="577850"/>
          </a:xfr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t>AOP Basics</a:t>
            </a:r>
            <a:endParaRPr/>
          </a:p>
        </p:txBody>
      </p:sp>
      <p:sp>
        <p:nvSpPr>
          <p:cNvPr id="5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85800" y="3429000"/>
            <a:ext cx="7772400" cy="579438"/>
          </a:xfrm>
          <a:solidFill>
            <a:srgbClr val="2EABE2"/>
          </a:solidFill>
          <a:ln>
            <a:solidFill>
              <a:srgbClr val="333399"/>
            </a:solidFill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>
                <a:solidFill>
                  <a:srgbClr val="333399"/>
                </a:solidFill>
              </a:rPr>
              <a:t>XML-based AOP</a:t>
            </a:r>
          </a:p>
        </p:txBody>
      </p:sp>
      <p:sp>
        <p:nvSpPr>
          <p:cNvPr id="6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85800" y="4222750"/>
            <a:ext cx="7772400" cy="577850"/>
          </a:xfr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t>Annotation-based AOP</a:t>
            </a:r>
            <a:endParaRPr/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6553200" y="6530975"/>
            <a:ext cx="1905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3AE59C02-FEB1-471F-B31B-A659CE53E741}" type="slidenum">
              <a:rPr lang="en-US" sz="800">
                <a:latin typeface="+mn-lt"/>
                <a:ea typeface="+mn-ea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n-US" sz="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77838"/>
          </a:xfrm>
        </p:spPr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Maven Dependencies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smtClean="0">
                <a:latin typeface="Arial" pitchFamily="34" charset="0"/>
              </a:rPr>
              <a:t>Dependencies required for Spring AOP:</a:t>
            </a: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spring-beans</a:t>
            </a: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spring-context</a:t>
            </a: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spring-core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altLang="en-US" dirty="0" smtClean="0">
                <a:latin typeface="Arial" pitchFamily="34" charset="0"/>
                <a:cs typeface="Arial" pitchFamily="34" charset="0"/>
              </a:rPr>
              <a:t>spring-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aop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aspectjweaver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aspectjrt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cglib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 (if required)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77838"/>
          </a:xfrm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Key Tags</a:t>
            </a:r>
            <a:endParaRPr lang="en-GB" altLang="en-US" smtClean="0">
              <a:latin typeface="Arial" pitchFamily="34" charset="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GB" altLang="en-US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GB" altLang="en-US" b="1" dirty="0" err="1" smtClean="0">
                <a:latin typeface="Consolas" pitchFamily="49" charset="0"/>
                <a:cs typeface="Consolas" pitchFamily="49" charset="0"/>
              </a:rPr>
              <a:t>aop:config</a:t>
            </a:r>
            <a:r>
              <a:rPr lang="en-GB" altLang="en-US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>
              <a:spcBef>
                <a:spcPts val="600"/>
              </a:spcBef>
            </a:pP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Identifies AOP configuration in the XML file</a:t>
            </a:r>
          </a:p>
          <a:p>
            <a:pPr lvl="1">
              <a:spcBef>
                <a:spcPts val="600"/>
              </a:spcBef>
            </a:pP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Configuration for aspects, advice, and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pointcuts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 goes inside this tag</a:t>
            </a:r>
            <a:br>
              <a:rPr lang="en-GB" altLang="en-US" dirty="0" smtClean="0">
                <a:latin typeface="Arial" pitchFamily="34" charset="0"/>
                <a:cs typeface="Arial" pitchFamily="34" charset="0"/>
              </a:rPr>
            </a:br>
            <a:endParaRPr lang="en-GB" alt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altLang="en-US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GB" altLang="en-US" b="1" dirty="0" err="1" smtClean="0">
                <a:latin typeface="Consolas" pitchFamily="49" charset="0"/>
                <a:cs typeface="Consolas" pitchFamily="49" charset="0"/>
              </a:rPr>
              <a:t>aop:pointcut</a:t>
            </a:r>
            <a:r>
              <a:rPr lang="en-GB" altLang="en-US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>
              <a:spcBef>
                <a:spcPts val="600"/>
              </a:spcBef>
            </a:pP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Defines a pattern for a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pointcut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Identifies a specific set of method executions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(Inside </a:t>
            </a:r>
            <a:r>
              <a:rPr lang="en-US" altLang="en-US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en-US" b="1" dirty="0" err="1" smtClean="0">
                <a:latin typeface="Consolas" pitchFamily="49" charset="0"/>
                <a:cs typeface="Consolas" pitchFamily="49" charset="0"/>
              </a:rPr>
              <a:t>aop:config</a:t>
            </a:r>
            <a:r>
              <a:rPr lang="en-US" altLang="en-US" b="1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</a:t>
            </a:r>
            <a:br>
              <a:rPr lang="en-US" altLang="en-US" dirty="0" smtClean="0">
                <a:latin typeface="Arial" pitchFamily="34" charset="0"/>
                <a:cs typeface="Arial" pitchFamily="34" charset="0"/>
              </a:rPr>
            </a:br>
            <a:endParaRPr lang="en-GB" alt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altLang="en-US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GB" altLang="en-US" b="1" dirty="0" err="1" smtClean="0">
                <a:latin typeface="Consolas" pitchFamily="49" charset="0"/>
                <a:cs typeface="Consolas" pitchFamily="49" charset="0"/>
              </a:rPr>
              <a:t>aop:aspect</a:t>
            </a:r>
            <a:r>
              <a:rPr lang="en-GB" altLang="en-US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>
              <a:spcBef>
                <a:spcPts val="600"/>
              </a:spcBef>
            </a:pP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Defines advice/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pointcut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 combinations to handle a single aspect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Use as many of these as there are aspects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(Inside </a:t>
            </a:r>
            <a:r>
              <a:rPr lang="en-US" altLang="en-US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en-US" b="1" dirty="0" err="1" smtClean="0">
                <a:latin typeface="Consolas" pitchFamily="49" charset="0"/>
                <a:cs typeface="Consolas" pitchFamily="49" charset="0"/>
              </a:rPr>
              <a:t>aop:config</a:t>
            </a:r>
            <a:r>
              <a:rPr lang="en-US" altLang="en-US" b="1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GB" altLang="en-US" dirty="0" smtClean="0">
              <a:latin typeface="Arial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553200" y="6530975"/>
            <a:ext cx="1905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9CEB15DA-2268-4F13-ABA0-4847313F2E93}" type="slidenum">
              <a:rPr lang="en-US" sz="800">
                <a:latin typeface="+mn-lt"/>
                <a:ea typeface="+mn-ea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en-US" sz="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77838"/>
          </a:xfrm>
        </p:spPr>
        <p:txBody>
          <a:bodyPr/>
          <a:lstStyle/>
          <a:p>
            <a:r>
              <a:rPr lang="en-US" altLang="en-US" dirty="0" smtClean="0">
                <a:latin typeface="Arial" pitchFamily="34" charset="0"/>
              </a:rPr>
              <a:t>Advice Tags</a:t>
            </a:r>
            <a:endParaRPr lang="en-GB" altLang="en-US" dirty="0" smtClean="0">
              <a:latin typeface="Arial" pitchFamily="34" charset="0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85800" y="1628775"/>
            <a:ext cx="7772400" cy="4467225"/>
          </a:xfrm>
        </p:spPr>
        <p:txBody>
          <a:bodyPr/>
          <a:lstStyle/>
          <a:p>
            <a:pPr lvl="1">
              <a:spcBef>
                <a:spcPts val="500"/>
              </a:spcBef>
            </a:pPr>
            <a:endParaRPr lang="en-GB" altLang="en-US" b="1" dirty="0" smtClean="0"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500"/>
              </a:spcBef>
            </a:pPr>
            <a:r>
              <a:rPr lang="en-GB" altLang="en-US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GB" altLang="en-US" b="1" dirty="0" err="1" smtClean="0">
                <a:latin typeface="Consolas" pitchFamily="49" charset="0"/>
                <a:cs typeface="Consolas" pitchFamily="49" charset="0"/>
              </a:rPr>
              <a:t>aop:before</a:t>
            </a:r>
            <a:r>
              <a:rPr lang="en-GB" altLang="en-US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720725" lvl="2" indent="0">
              <a:spcBef>
                <a:spcPts val="500"/>
              </a:spcBef>
              <a:buNone/>
            </a:pPr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Identifies advice to run </a:t>
            </a:r>
            <a:r>
              <a:rPr lang="en-GB" altLang="en-US" b="1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before</a:t>
            </a:r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the specified join point runs</a:t>
            </a:r>
            <a:b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</a:br>
            <a:endParaRPr lang="en-GB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lvl="1">
              <a:spcBef>
                <a:spcPts val="500"/>
              </a:spcBef>
            </a:pPr>
            <a:r>
              <a:rPr lang="en-GB" altLang="en-US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GB" altLang="en-US" b="1" dirty="0" err="1" smtClean="0">
                <a:latin typeface="Consolas" pitchFamily="49" charset="0"/>
                <a:cs typeface="Consolas" pitchFamily="49" charset="0"/>
              </a:rPr>
              <a:t>aop:after</a:t>
            </a:r>
            <a:r>
              <a:rPr lang="en-GB" altLang="en-US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720725" lvl="2" indent="0">
              <a:spcBef>
                <a:spcPts val="500"/>
              </a:spcBef>
              <a:buNone/>
            </a:pPr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Identifies advice to run </a:t>
            </a:r>
            <a:r>
              <a:rPr lang="en-GB" altLang="en-US" b="1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after</a:t>
            </a:r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the specified join point runs</a:t>
            </a:r>
            <a:b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</a:br>
            <a:endParaRPr lang="en-GB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lvl="1">
              <a:spcBef>
                <a:spcPts val="500"/>
              </a:spcBef>
            </a:pPr>
            <a:r>
              <a:rPr lang="en-GB" altLang="en-US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GB" altLang="en-US" b="1" dirty="0" err="1" smtClean="0">
                <a:latin typeface="Consolas" pitchFamily="49" charset="0"/>
                <a:cs typeface="Consolas" pitchFamily="49" charset="0"/>
              </a:rPr>
              <a:t>aop:after-throwing</a:t>
            </a:r>
            <a:r>
              <a:rPr lang="en-GB" altLang="en-US" b="1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 marL="720725" lvl="2" indent="0">
              <a:spcBef>
                <a:spcPts val="500"/>
              </a:spcBef>
              <a:buNone/>
            </a:pPr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Identifies advice to run after the specified join point </a:t>
            </a:r>
            <a:r>
              <a:rPr lang="en-GB" altLang="en-US" b="1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throws an exception</a:t>
            </a:r>
            <a:br>
              <a:rPr lang="en-GB" altLang="en-US" b="1" dirty="0" smtClean="0">
                <a:latin typeface="Arial" pitchFamily="34" charset="0"/>
                <a:ea typeface="Arial" pitchFamily="34" charset="0"/>
                <a:cs typeface="Arial" pitchFamily="34" charset="0"/>
              </a:rPr>
            </a:br>
            <a:endParaRPr lang="en-GB" altLang="en-US" b="1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lvl="1">
              <a:spcBef>
                <a:spcPts val="500"/>
              </a:spcBef>
            </a:pPr>
            <a:r>
              <a:rPr lang="en-GB" altLang="en-US" b="1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GB" altLang="en-US" b="1" dirty="0" err="1" smtClean="0">
                <a:latin typeface="Consolas" pitchFamily="49" charset="0"/>
                <a:cs typeface="Consolas" pitchFamily="49" charset="0"/>
              </a:rPr>
              <a:t>aop:after-returning</a:t>
            </a:r>
            <a:r>
              <a:rPr lang="en-GB" altLang="en-US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720725" lvl="2" indent="0">
              <a:spcBef>
                <a:spcPts val="500"/>
              </a:spcBef>
              <a:buNone/>
            </a:pPr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Identifies advice to run after the specified join point </a:t>
            </a:r>
            <a:r>
              <a:rPr lang="en-GB" altLang="en-US" b="1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returns successfully</a:t>
            </a:r>
            <a:br>
              <a:rPr lang="en-GB" altLang="en-US" b="1" dirty="0" smtClean="0">
                <a:latin typeface="Arial" pitchFamily="34" charset="0"/>
                <a:ea typeface="Arial" pitchFamily="34" charset="0"/>
                <a:cs typeface="Arial" pitchFamily="34" charset="0"/>
              </a:rPr>
            </a:br>
            <a:endParaRPr lang="en-GB" altLang="en-US" b="1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lvl="1">
              <a:spcBef>
                <a:spcPts val="500"/>
              </a:spcBef>
            </a:pPr>
            <a:r>
              <a:rPr lang="en-US" altLang="en-US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en-US" b="1" dirty="0" err="1" smtClean="0">
                <a:latin typeface="Consolas" pitchFamily="49" charset="0"/>
                <a:cs typeface="Consolas" pitchFamily="49" charset="0"/>
              </a:rPr>
              <a:t>aop:around</a:t>
            </a:r>
            <a:r>
              <a:rPr lang="en-US" altLang="en-US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720725" lvl="2" indent="0">
              <a:spcBef>
                <a:spcPts val="500"/>
              </a:spcBef>
              <a:buNone/>
            </a:pPr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Identifies advice to run</a:t>
            </a:r>
            <a:r>
              <a:rPr lang="en-GB" altLang="en-US" b="1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before and after </a:t>
            </a:r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the specified join point </a:t>
            </a:r>
          </a:p>
          <a:p>
            <a:pPr marL="720725" lvl="2" indent="0">
              <a:spcBef>
                <a:spcPts val="600"/>
              </a:spcBef>
              <a:buNone/>
            </a:pPr>
            <a:endParaRPr lang="en-GB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lvl="2">
              <a:spcBef>
                <a:spcPts val="600"/>
              </a:spcBef>
            </a:pPr>
            <a:endParaRPr lang="en-GB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553200" y="6530975"/>
            <a:ext cx="1905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9A696A8B-2160-42A9-A9D3-3F69A3240A0F}" type="slidenum">
              <a:rPr lang="en-US" sz="800">
                <a:latin typeface="+mn-lt"/>
                <a:ea typeface="+mn-ea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en-US" sz="800" dirty="0">
              <a:latin typeface="+mn-lt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620" y="1427162"/>
            <a:ext cx="7093528" cy="40322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US" altLang="en-US" sz="2000" dirty="0">
                <a:latin typeface="Arial" pitchFamily="34" charset="0"/>
                <a:cs typeface="Consolas" pitchFamily="49" charset="0"/>
              </a:rPr>
              <a:t>Inside </a:t>
            </a:r>
            <a:r>
              <a:rPr lang="en-US" altLang="en-US" sz="20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en-US" sz="2000" dirty="0" err="1">
                <a:latin typeface="Consolas" pitchFamily="49" charset="0"/>
                <a:cs typeface="Consolas" pitchFamily="49" charset="0"/>
              </a:rPr>
              <a:t>aop:aspect</a:t>
            </a:r>
            <a:r>
              <a:rPr lang="en-US" altLang="en-US" sz="20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en-US" sz="2000" dirty="0">
                <a:latin typeface="Arial" pitchFamily="34" charset="0"/>
                <a:cs typeface="Consolas" pitchFamily="49" charset="0"/>
              </a:rPr>
              <a:t> tags:</a:t>
            </a:r>
            <a:endParaRPr lang="en-GB" sz="200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1350"/>
            <a:ext cx="8229600" cy="477838"/>
          </a:xfrm>
        </p:spPr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Module objectives</a:t>
            </a:r>
            <a:endParaRPr lang="en-US" altLang="en-US" smtClean="0">
              <a:latin typeface="Arial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GB" altLang="en-US" b="1" dirty="0" smtClean="0">
                <a:latin typeface="Arial" pitchFamily="34" charset="0"/>
              </a:rPr>
              <a:t>After completing this module you will be able to:</a:t>
            </a:r>
          </a:p>
          <a:p>
            <a:r>
              <a:rPr lang="en-GB" altLang="en-US" dirty="0">
                <a:latin typeface="Arial" pitchFamily="34" charset="0"/>
              </a:rPr>
              <a:t>Describe the core purpose of </a:t>
            </a:r>
            <a:r>
              <a:rPr lang="en-GB" altLang="en-US" dirty="0" smtClean="0">
                <a:latin typeface="Arial" pitchFamily="34" charset="0"/>
              </a:rPr>
              <a:t>AOP</a:t>
            </a:r>
          </a:p>
          <a:p>
            <a:r>
              <a:rPr lang="en-GB" altLang="en-US" dirty="0">
                <a:latin typeface="Arial" pitchFamily="34" charset="0"/>
              </a:rPr>
              <a:t>List key benefits of </a:t>
            </a:r>
            <a:r>
              <a:rPr lang="en-GB" altLang="en-US" dirty="0" smtClean="0">
                <a:latin typeface="Arial" pitchFamily="34" charset="0"/>
              </a:rPr>
              <a:t>AOP</a:t>
            </a:r>
            <a:endParaRPr lang="en-GB" altLang="en-US" dirty="0">
              <a:latin typeface="Arial" pitchFamily="34" charset="0"/>
            </a:endParaRPr>
          </a:p>
          <a:p>
            <a:r>
              <a:rPr lang="en-GB" altLang="en-US" dirty="0" smtClean="0">
                <a:latin typeface="Arial" pitchFamily="34" charset="0"/>
              </a:rPr>
              <a:t>Illustrate how Spring performs AOP through proxies</a:t>
            </a:r>
          </a:p>
          <a:p>
            <a:r>
              <a:rPr lang="en-GB" altLang="en-US" dirty="0" smtClean="0">
                <a:latin typeface="Arial" pitchFamily="34" charset="0"/>
              </a:rPr>
              <a:t>Implement </a:t>
            </a:r>
            <a:r>
              <a:rPr lang="en-GB" altLang="en-US" dirty="0">
                <a:latin typeface="Arial" pitchFamily="34" charset="0"/>
              </a:rPr>
              <a:t>AOP XML configuration</a:t>
            </a:r>
          </a:p>
          <a:p>
            <a:r>
              <a:rPr lang="en-GB" altLang="en-US" dirty="0">
                <a:latin typeface="Arial" pitchFamily="34" charset="0"/>
              </a:rPr>
              <a:t>Implement annotation based AOP configuration</a:t>
            </a:r>
          </a:p>
          <a:p>
            <a:endParaRPr lang="en-GB" altLang="en-US" dirty="0" smtClean="0">
              <a:latin typeface="Arial" pitchFamily="34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553200" y="6530975"/>
            <a:ext cx="1905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42D2ECEF-745C-444E-A5F4-4693B71A1A00}" type="slidenum">
              <a:rPr lang="en-US" sz="800">
                <a:latin typeface="+mn-lt"/>
                <a:ea typeface="+mn-ea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 sz="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5925"/>
          </a:xfrm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Pointcut Tag Example</a:t>
            </a:r>
            <a:endParaRPr lang="en-GB" altLang="en-US" smtClean="0">
              <a:latin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17550" y="4306888"/>
            <a:ext cx="7772400" cy="1282700"/>
          </a:xfrm>
          <a:solidFill>
            <a:srgbClr val="FFFFCC"/>
          </a:solidFill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sz="1800" dirty="0" smtClean="0">
                <a:latin typeface="Consolas" pitchFamily="49" charset="0"/>
              </a:rPr>
              <a:t>&lt;</a:t>
            </a:r>
            <a:r>
              <a:rPr sz="1800" dirty="0" err="1" smtClean="0">
                <a:latin typeface="Consolas" pitchFamily="49" charset="0"/>
              </a:rPr>
              <a:t>aop:pointcut</a:t>
            </a:r>
            <a:r>
              <a:rPr sz="1800" dirty="0" smtClean="0">
                <a:latin typeface="Consolas" pitchFamily="49" charset="0"/>
              </a:rPr>
              <a:t> id="</a:t>
            </a:r>
            <a:r>
              <a:rPr sz="1800" dirty="0" err="1" smtClean="0">
                <a:latin typeface="Consolas" pitchFamily="49" charset="0"/>
              </a:rPr>
              <a:t>readInput</a:t>
            </a:r>
            <a:r>
              <a:rPr sz="1800" dirty="0" smtClean="0">
                <a:latin typeface="Consolas" pitchFamily="49" charset="0"/>
              </a:rPr>
              <a:t>"</a:t>
            </a:r>
          </a:p>
          <a:p>
            <a:pPr>
              <a:buFont typeface="Arial" charset="0"/>
              <a:buNone/>
              <a:defRPr/>
            </a:pPr>
            <a:r>
              <a:rPr sz="1800" dirty="0" smtClean="0">
                <a:latin typeface="Consolas" pitchFamily="49" charset="0"/>
              </a:rPr>
              <a:t>	expression="execution(</a:t>
            </a:r>
            <a:r>
              <a:rPr sz="1800" dirty="0" err="1" smtClean="0">
                <a:latin typeface="Consolas" pitchFamily="49" charset="0"/>
              </a:rPr>
              <a:t>java.lang.String</a:t>
            </a:r>
            <a:r>
              <a:rPr sz="1800" dirty="0" smtClean="0">
                <a:latin typeface="Consolas" pitchFamily="49" charset="0"/>
              </a:rPr>
              <a:t> 	</a:t>
            </a:r>
            <a:r>
              <a:rPr sz="1800" dirty="0" err="1" smtClean="0">
                <a:latin typeface="Consolas" pitchFamily="49" charset="0"/>
              </a:rPr>
              <a:t>com.fdm.bankingSystem.ui.CommandLineUserInputReader</a:t>
            </a:r>
            <a:r>
              <a:rPr sz="1800" dirty="0" smtClean="0">
                <a:latin typeface="Consolas" pitchFamily="49" charset="0"/>
              </a:rPr>
              <a:t>.</a:t>
            </a:r>
          </a:p>
          <a:p>
            <a:pPr>
              <a:buFont typeface="Arial" charset="0"/>
              <a:buNone/>
              <a:defRPr/>
            </a:pPr>
            <a:r>
              <a:rPr sz="1800" dirty="0" smtClean="0">
                <a:latin typeface="Consolas" pitchFamily="49" charset="0"/>
              </a:rPr>
              <a:t>		</a:t>
            </a:r>
            <a:r>
              <a:rPr sz="1800" dirty="0" err="1" smtClean="0">
                <a:latin typeface="Consolas" pitchFamily="49" charset="0"/>
              </a:rPr>
              <a:t>readUserInput</a:t>
            </a:r>
            <a:r>
              <a:rPr sz="1800" dirty="0" smtClean="0">
                <a:latin typeface="Consolas" pitchFamily="49" charset="0"/>
              </a:rPr>
              <a:t>(..)) " /&gt;</a:t>
            </a:r>
            <a:endParaRPr sz="1800" dirty="0">
              <a:latin typeface="Consolas" pitchFamily="49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717550" y="2349500"/>
            <a:ext cx="7772400" cy="985838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defTabSz="914400"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GB" b="1" dirty="0">
                <a:latin typeface="Consolas" pitchFamily="49" charset="0"/>
                <a:ea typeface="ヒラギノ角ゴ Pro W3" pitchFamily="-112" charset="-128"/>
              </a:rPr>
              <a:t>&lt;</a:t>
            </a:r>
            <a:r>
              <a:rPr lang="en-GB" b="1" dirty="0" err="1">
                <a:latin typeface="Consolas" pitchFamily="49" charset="0"/>
                <a:ea typeface="ヒラギノ角ゴ Pro W3" pitchFamily="-112" charset="-128"/>
              </a:rPr>
              <a:t>aop:pointcut</a:t>
            </a:r>
            <a:r>
              <a:rPr lang="en-GB" b="1" dirty="0">
                <a:latin typeface="Consolas" pitchFamily="49" charset="0"/>
                <a:ea typeface="ヒラギノ角ゴ Pro W3" pitchFamily="-112" charset="-128"/>
              </a:rPr>
              <a:t> id=“&lt;some id&gt;"</a:t>
            </a:r>
          </a:p>
          <a:p>
            <a:pPr defTabSz="914400"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GB" b="1" dirty="0">
                <a:latin typeface="Consolas" pitchFamily="49" charset="0"/>
                <a:ea typeface="ヒラギノ角ゴ Pro W3" pitchFamily="-112" charset="-128"/>
              </a:rPr>
              <a:t>	expression="execution(&lt;return type&gt; 	&lt;method call&gt;)" 	/&gt;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553200" y="6530975"/>
            <a:ext cx="1905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16E26EAE-75F0-4290-804B-AEDA792A905E}" type="slidenum">
              <a:rPr lang="en-US" sz="800">
                <a:latin typeface="+mn-lt"/>
                <a:ea typeface="+mn-ea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en-US" sz="800" dirty="0">
              <a:latin typeface="+mn-lt"/>
              <a:ea typeface="+mn-ea"/>
            </a:endParaRPr>
          </a:p>
        </p:txBody>
      </p:sp>
      <p:sp>
        <p:nvSpPr>
          <p:cNvPr id="32774" name="TextBox 5"/>
          <p:cNvSpPr txBox="1">
            <a:spLocks noChangeArrowheads="1"/>
          </p:cNvSpPr>
          <p:nvPr/>
        </p:nvSpPr>
        <p:spPr bwMode="auto">
          <a:xfrm>
            <a:off x="717550" y="1916113"/>
            <a:ext cx="2790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Syntax:</a:t>
            </a:r>
            <a:endParaRPr lang="en-GB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2775" name="TextBox 6"/>
          <p:cNvSpPr txBox="1">
            <a:spLocks noChangeArrowheads="1"/>
          </p:cNvSpPr>
          <p:nvPr/>
        </p:nvSpPr>
        <p:spPr bwMode="auto">
          <a:xfrm>
            <a:off x="717550" y="3803650"/>
            <a:ext cx="2790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Example:</a:t>
            </a:r>
            <a:endParaRPr lang="en-GB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59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+mn-lt"/>
              </a:rPr>
              <a:t>Advice Tag Example</a:t>
            </a:r>
            <a:endParaRPr lang="en-GB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88975" y="4221163"/>
            <a:ext cx="7772400" cy="985837"/>
          </a:xfrm>
          <a:solidFill>
            <a:srgbClr val="FFFFCC"/>
          </a:solidFill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sz="1800" smtClean="0">
                <a:latin typeface="Consolas" pitchFamily="49" charset="0"/>
              </a:rPr>
              <a:t>&lt;aop:after-returning pointcut-ref="</a:t>
            </a:r>
            <a:r>
              <a:rPr sz="1800" err="1" smtClean="0">
                <a:latin typeface="Consolas" pitchFamily="49" charset="0"/>
              </a:rPr>
              <a:t>readInput</a:t>
            </a:r>
            <a:r>
              <a:rPr sz="1800" smtClean="0">
                <a:latin typeface="Consolas" pitchFamily="49" charset="0"/>
              </a:rPr>
              <a:t>” </a:t>
            </a:r>
          </a:p>
          <a:p>
            <a:pPr>
              <a:buFont typeface="Arial" charset="0"/>
              <a:buNone/>
              <a:defRPr/>
            </a:pPr>
            <a:r>
              <a:rPr sz="1800" smtClean="0">
                <a:latin typeface="Consolas" pitchFamily="49" charset="0"/>
              </a:rPr>
              <a:t>		returning="input" </a:t>
            </a:r>
          </a:p>
          <a:p>
            <a:pPr>
              <a:buFont typeface="Arial" charset="0"/>
              <a:buNone/>
              <a:defRPr/>
            </a:pPr>
            <a:r>
              <a:rPr sz="1800" smtClean="0">
                <a:latin typeface="Consolas" pitchFamily="49" charset="0"/>
              </a:rPr>
              <a:t>		method="clean" /&gt;</a:t>
            </a:r>
            <a:endParaRPr sz="1800">
              <a:latin typeface="Consolas" pitchFamily="49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76275" y="2349500"/>
            <a:ext cx="7772400" cy="985838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defTabSz="914400"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GB" b="1" dirty="0">
                <a:latin typeface="Consolas" pitchFamily="49" charset="0"/>
                <a:ea typeface="ヒラギノ角ゴ Pro W3" pitchFamily="-112" charset="-128"/>
              </a:rPr>
              <a:t>&lt;</a:t>
            </a:r>
            <a:r>
              <a:rPr lang="en-GB" b="1" dirty="0" err="1">
                <a:latin typeface="Consolas" pitchFamily="49" charset="0"/>
                <a:ea typeface="ヒラギノ角ゴ Pro W3" pitchFamily="-112" charset="-128"/>
              </a:rPr>
              <a:t>aop:after-returning</a:t>
            </a:r>
            <a:r>
              <a:rPr lang="en-GB" b="1" dirty="0">
                <a:latin typeface="Consolas" pitchFamily="49" charset="0"/>
                <a:ea typeface="ヒラギノ角ゴ Pro W3" pitchFamily="-112" charset="-128"/>
              </a:rPr>
              <a:t> </a:t>
            </a:r>
            <a:r>
              <a:rPr lang="en-GB" b="1" dirty="0" err="1">
                <a:latin typeface="Consolas" pitchFamily="49" charset="0"/>
                <a:ea typeface="ヒラギノ角ゴ Pro W3" pitchFamily="-112" charset="-128"/>
              </a:rPr>
              <a:t>pointcut</a:t>
            </a:r>
            <a:r>
              <a:rPr lang="en-GB" b="1" dirty="0">
                <a:latin typeface="Consolas" pitchFamily="49" charset="0"/>
                <a:ea typeface="ヒラギノ角ゴ Pro W3" pitchFamily="-112" charset="-128"/>
              </a:rPr>
              <a:t>-ref=“&lt;</a:t>
            </a:r>
            <a:r>
              <a:rPr lang="en-GB" b="1" dirty="0" err="1">
                <a:latin typeface="Consolas" pitchFamily="49" charset="0"/>
                <a:ea typeface="ヒラギノ角ゴ Pro W3" pitchFamily="-112" charset="-128"/>
              </a:rPr>
              <a:t>pointcut</a:t>
            </a:r>
            <a:r>
              <a:rPr lang="en-GB" b="1" dirty="0">
                <a:latin typeface="Consolas" pitchFamily="49" charset="0"/>
                <a:ea typeface="ヒラギノ角ゴ Pro W3" pitchFamily="-112" charset="-128"/>
              </a:rPr>
              <a:t> id&gt;” </a:t>
            </a:r>
          </a:p>
          <a:p>
            <a:pPr defTabSz="914400"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GB" b="1" dirty="0">
                <a:latin typeface="Consolas" pitchFamily="49" charset="0"/>
                <a:ea typeface="ヒラギノ角ゴ Pro W3" pitchFamily="-112" charset="-128"/>
              </a:rPr>
              <a:t>		returning=“&lt;return parameter&gt;" </a:t>
            </a:r>
          </a:p>
          <a:p>
            <a:pPr defTabSz="914400"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GB" b="1" dirty="0">
                <a:latin typeface="Consolas" pitchFamily="49" charset="0"/>
                <a:ea typeface="ヒラギノ角ゴ Pro W3" pitchFamily="-112" charset="-128"/>
              </a:rPr>
              <a:t>		method=“&lt;advice method name&gt;" /&gt;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553200" y="6530975"/>
            <a:ext cx="1905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084309DF-74E4-4B7A-968A-EB03029E6EB0}" type="slidenum">
              <a:rPr lang="en-US" sz="800">
                <a:latin typeface="+mn-lt"/>
                <a:ea typeface="+mn-ea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en-US" sz="800" dirty="0"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550" y="1916113"/>
            <a:ext cx="27908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Syntax:</a:t>
            </a:r>
            <a:endParaRPr lang="en-GB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550" y="3789363"/>
            <a:ext cx="27908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Example:</a:t>
            </a:r>
            <a:endParaRPr lang="en-GB" dirty="0"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5925"/>
          </a:xfrm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XML-based AOP</a:t>
            </a:r>
            <a:endParaRPr lang="en-GB" altLang="en-US" smtClean="0">
              <a:latin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927350" y="3152775"/>
            <a:ext cx="3306763" cy="492125"/>
          </a:xfrm>
          <a:solidFill>
            <a:srgbClr val="FFFFCC"/>
          </a:solidFill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smtClean="0"/>
              <a:t>Example</a:t>
            </a:r>
            <a:endParaRPr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553200" y="6530975"/>
            <a:ext cx="1905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3560FF27-2D23-4843-9844-EDA34DD7751F}" type="slidenum">
              <a:rPr lang="en-US" sz="800">
                <a:latin typeface="+mn-lt"/>
                <a:ea typeface="+mn-ea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en-US" sz="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9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5925"/>
          </a:xfrm>
        </p:spPr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Spring AOP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95325" y="1838325"/>
            <a:ext cx="7772400" cy="579438"/>
          </a:xfrm>
          <a:solidFill>
            <a:srgbClr val="BCE4F6"/>
          </a:solidFill>
          <a:ln>
            <a:solidFill>
              <a:srgbClr val="7F7F7F"/>
            </a:solidFill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>
                <a:solidFill>
                  <a:schemeClr val="tx1">
                    <a:lumMod val="50000"/>
                    <a:lumOff val="50000"/>
                  </a:schemeClr>
                </a:solidFill>
              </a:rPr>
              <a:t>AOP Overview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95325" y="2644775"/>
            <a:ext cx="7772400" cy="577850"/>
          </a:xfr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t>AOP Basics</a:t>
            </a:r>
            <a:endParaRPr/>
          </a:p>
        </p:txBody>
      </p:sp>
      <p:sp>
        <p:nvSpPr>
          <p:cNvPr id="5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95325" y="3424238"/>
            <a:ext cx="7772400" cy="579437"/>
          </a:xfr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t>XML-based AOP</a:t>
            </a:r>
            <a:endParaRPr/>
          </a:p>
        </p:txBody>
      </p:sp>
      <p:sp>
        <p:nvSpPr>
          <p:cNvPr id="6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85800" y="4222750"/>
            <a:ext cx="7772400" cy="577850"/>
          </a:xfrm>
          <a:solidFill>
            <a:srgbClr val="2EABE2"/>
          </a:solidFill>
          <a:ln>
            <a:solidFill>
              <a:srgbClr val="333399"/>
            </a:solidFill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>
                <a:solidFill>
                  <a:srgbClr val="333399"/>
                </a:solidFill>
              </a:rPr>
              <a:t>Annotation-based AOP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6553200" y="6530975"/>
            <a:ext cx="1905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A09977F4-DD37-42CA-84D5-AEBA9382B520}" type="slidenum">
              <a:rPr lang="en-US" sz="800">
                <a:latin typeface="+mn-lt"/>
                <a:ea typeface="+mn-ea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en-US" sz="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77838"/>
          </a:xfrm>
        </p:spPr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AOP Annotations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GB" altLang="en-US" dirty="0" smtClean="0">
                <a:latin typeface="Arial" pitchFamily="34" charset="0"/>
              </a:rPr>
              <a:t>Key annotations:</a:t>
            </a:r>
            <a:br>
              <a:rPr lang="en-GB" altLang="en-US" dirty="0" smtClean="0">
                <a:latin typeface="Arial" pitchFamily="34" charset="0"/>
              </a:rPr>
            </a:br>
            <a:endParaRPr lang="en-GB" altLang="en-US" dirty="0" smtClean="0">
              <a:latin typeface="Arial" pitchFamily="34" charset="0"/>
            </a:endParaRPr>
          </a:p>
          <a:p>
            <a:pPr marL="357188" lvl="1" indent="0">
              <a:spcBef>
                <a:spcPts val="600"/>
              </a:spcBef>
              <a:buNone/>
            </a:pPr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@Aspect</a:t>
            </a:r>
          </a:p>
          <a:p>
            <a:pPr lvl="2">
              <a:spcBef>
                <a:spcPts val="600"/>
              </a:spcBef>
            </a:pPr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Annotates a class containing configuration for advice and </a:t>
            </a:r>
            <a:r>
              <a:rPr lang="en-GB" altLang="en-US" dirty="0" err="1" smtClean="0">
                <a:latin typeface="Arial" pitchFamily="34" charset="0"/>
                <a:ea typeface="Arial" pitchFamily="34" charset="0"/>
                <a:cs typeface="Arial" pitchFamily="34" charset="0"/>
              </a:rPr>
              <a:t>pointcuts</a:t>
            </a:r>
            <a:endParaRPr lang="en-GB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lvl="2">
              <a:spcBef>
                <a:spcPts val="600"/>
              </a:spcBef>
            </a:pPr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Equivalent to &lt;</a:t>
            </a:r>
            <a:r>
              <a:rPr lang="en-GB" altLang="en-US" dirty="0" err="1" smtClean="0">
                <a:latin typeface="Arial" pitchFamily="34" charset="0"/>
                <a:ea typeface="Arial" pitchFamily="34" charset="0"/>
                <a:cs typeface="Arial" pitchFamily="34" charset="0"/>
              </a:rPr>
              <a:t>aop:config</a:t>
            </a:r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&gt;</a:t>
            </a:r>
          </a:p>
          <a:p>
            <a:pPr lvl="2">
              <a:spcBef>
                <a:spcPts val="600"/>
              </a:spcBef>
            </a:pPr>
            <a:endParaRPr lang="en-GB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57188" lvl="1" indent="0">
              <a:spcBef>
                <a:spcPts val="600"/>
              </a:spcBef>
              <a:buNone/>
            </a:pPr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@</a:t>
            </a:r>
            <a:r>
              <a:rPr lang="en-GB" altLang="en-US" sz="2000" dirty="0" err="1" smtClean="0">
                <a:latin typeface="Arial" pitchFamily="34" charset="0"/>
                <a:cs typeface="Arial" pitchFamily="34" charset="0"/>
              </a:rPr>
              <a:t>Pointcut</a:t>
            </a:r>
            <a:endParaRPr lang="en-GB" altLang="en-US" sz="2000" dirty="0" smtClean="0">
              <a:latin typeface="Arial" pitchFamily="34" charset="0"/>
              <a:cs typeface="Arial" pitchFamily="34" charset="0"/>
            </a:endParaRPr>
          </a:p>
          <a:p>
            <a:pPr lvl="2">
              <a:spcBef>
                <a:spcPts val="600"/>
              </a:spcBef>
            </a:pPr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Annotates an empty method to use as the identifier of a </a:t>
            </a:r>
            <a:r>
              <a:rPr lang="en-GB" altLang="en-US" dirty="0" err="1" smtClean="0">
                <a:latin typeface="Arial" pitchFamily="34" charset="0"/>
                <a:ea typeface="Arial" pitchFamily="34" charset="0"/>
                <a:cs typeface="Arial" pitchFamily="34" charset="0"/>
              </a:rPr>
              <a:t>pointcut</a:t>
            </a:r>
            <a:endParaRPr lang="en-GB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lvl="2">
              <a:spcBef>
                <a:spcPts val="600"/>
              </a:spcBef>
            </a:pPr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Equivalent to &lt;</a:t>
            </a:r>
            <a:r>
              <a:rPr lang="en-GB" altLang="en-US" dirty="0" err="1" smtClean="0">
                <a:latin typeface="Arial" pitchFamily="34" charset="0"/>
                <a:ea typeface="Arial" pitchFamily="34" charset="0"/>
                <a:cs typeface="Arial" pitchFamily="34" charset="0"/>
              </a:rPr>
              <a:t>aop:pointcut</a:t>
            </a:r>
            <a:r>
              <a:rPr lang="en-GB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&gt;</a:t>
            </a:r>
          </a:p>
          <a:p>
            <a:pPr lvl="2"/>
            <a:endParaRPr lang="en-GB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lvl="2"/>
            <a:endParaRPr lang="en-GB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553200" y="6530975"/>
            <a:ext cx="1905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DED58798-2BBA-45D2-83CC-CD6315733590}" type="slidenum">
              <a:rPr lang="en-US" sz="800">
                <a:latin typeface="+mn-lt"/>
                <a:ea typeface="+mn-ea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en-US" sz="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77838"/>
          </a:xfrm>
        </p:spPr>
        <p:txBody>
          <a:bodyPr/>
          <a:lstStyle/>
          <a:p>
            <a:r>
              <a:rPr lang="en-US" altLang="en-US" dirty="0" smtClean="0">
                <a:latin typeface="Arial" pitchFamily="34" charset="0"/>
              </a:rPr>
              <a:t>Advice Annotations</a:t>
            </a:r>
            <a:endParaRPr lang="en-GB" altLang="en-US" dirty="0" smtClean="0">
              <a:latin typeface="Arial" pitchFamily="34" charset="0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en-US" dirty="0" smtClean="0">
                <a:latin typeface="Arial" pitchFamily="34" charset="0"/>
              </a:rPr>
              <a:t>The following annotations are </a:t>
            </a:r>
            <a:r>
              <a:rPr lang="en-US" altLang="en-US" dirty="0">
                <a:latin typeface="Arial" pitchFamily="34" charset="0"/>
              </a:rPr>
              <a:t>p</a:t>
            </a:r>
            <a:r>
              <a:rPr lang="en-US" altLang="en-US" dirty="0" smtClean="0">
                <a:latin typeface="Arial" pitchFamily="34" charset="0"/>
              </a:rPr>
              <a:t>laced directly above methods containing advice code:</a:t>
            </a:r>
            <a:br>
              <a:rPr lang="en-US" altLang="en-US" dirty="0" smtClean="0">
                <a:latin typeface="Arial" pitchFamily="34" charset="0"/>
              </a:rPr>
            </a:br>
            <a:endParaRPr lang="en-GB" altLang="en-US" dirty="0" smtClean="0">
              <a:latin typeface="Arial" pitchFamily="34" charset="0"/>
            </a:endParaRPr>
          </a:p>
          <a:p>
            <a:pPr lvl="3"/>
            <a:endParaRPr lang="en-GB" altLang="en-US" dirty="0" smtClean="0">
              <a:ea typeface="Arial" pitchFamily="34" charset="0"/>
              <a:cs typeface="Arial" pitchFamily="34" charset="0"/>
            </a:endParaRPr>
          </a:p>
          <a:p>
            <a:endParaRPr lang="en-GB" altLang="en-US" dirty="0" smtClean="0">
              <a:latin typeface="Arial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553200" y="6530975"/>
            <a:ext cx="1905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09DB012E-03AE-4B22-9B69-64743A829079}" type="slidenum">
              <a:rPr lang="en-US" sz="800">
                <a:latin typeface="+mn-lt"/>
                <a:ea typeface="+mn-ea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en-US" sz="800" dirty="0">
              <a:latin typeface="+mn-lt"/>
              <a:ea typeface="+mn-ea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384992"/>
              </p:ext>
            </p:extLst>
          </p:nvPr>
        </p:nvGraphicFramePr>
        <p:xfrm>
          <a:off x="2004290" y="2798329"/>
          <a:ext cx="5116947" cy="32354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67711"/>
                <a:gridCol w="2549236"/>
              </a:tblGrid>
              <a:tr h="549273">
                <a:tc>
                  <a:txBody>
                    <a:bodyPr/>
                    <a:lstStyle/>
                    <a:p>
                      <a:pPr marL="0" lvl="0" indent="-193675">
                        <a:spcBef>
                          <a:spcPts val="600"/>
                        </a:spcBef>
                        <a:buNone/>
                      </a:pPr>
                      <a:r>
                        <a:rPr lang="en-US" dirty="0" smtClean="0"/>
                        <a:t>Annotation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Equivalent</a:t>
                      </a:r>
                      <a:r>
                        <a:rPr lang="en-US" baseline="0" dirty="0" smtClean="0"/>
                        <a:t> to…</a:t>
                      </a:r>
                      <a:endParaRPr lang="en-GB" b="1" dirty="0"/>
                    </a:p>
                  </a:txBody>
                  <a:tcPr/>
                </a:tc>
              </a:tr>
              <a:tr h="520293">
                <a:tc>
                  <a:txBody>
                    <a:bodyPr/>
                    <a:lstStyle/>
                    <a:p>
                      <a:pPr marL="0" lvl="0" indent="-100012">
                        <a:spcBef>
                          <a:spcPts val="600"/>
                        </a:spcBef>
                        <a:buNone/>
                      </a:pPr>
                      <a:r>
                        <a:rPr lang="en-GB" altLang="en-US" dirty="0" smtClean="0"/>
                        <a:t>@Before	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dirty="0" smtClean="0"/>
                        <a:t>&lt;</a:t>
                      </a:r>
                      <a:r>
                        <a:rPr lang="en-GB" altLang="en-US" dirty="0" err="1" smtClean="0"/>
                        <a:t>aop:before</a:t>
                      </a:r>
                      <a:r>
                        <a:rPr lang="en-GB" altLang="en-US" dirty="0" smtClean="0"/>
                        <a:t>&gt;</a:t>
                      </a:r>
                    </a:p>
                  </a:txBody>
                  <a:tcPr/>
                </a:tc>
              </a:tr>
              <a:tr h="511838">
                <a:tc>
                  <a:txBody>
                    <a:bodyPr/>
                    <a:lstStyle/>
                    <a:p>
                      <a:pPr marL="0" lvl="0" indent="-100012">
                        <a:spcBef>
                          <a:spcPts val="600"/>
                        </a:spcBef>
                        <a:buNone/>
                      </a:pPr>
                      <a:r>
                        <a:rPr lang="en-GB" altLang="en-US" dirty="0" smtClean="0"/>
                        <a:t>@After</a:t>
                      </a:r>
                      <a:endParaRPr lang="en-GB" altLang="en-US" b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dirty="0" smtClean="0"/>
                        <a:t>&lt;</a:t>
                      </a:r>
                      <a:r>
                        <a:rPr lang="en-GB" altLang="en-US" dirty="0" err="1" smtClean="0"/>
                        <a:t>aop:after</a:t>
                      </a:r>
                      <a:r>
                        <a:rPr lang="en-GB" altLang="en-US" dirty="0" smtClean="0"/>
                        <a:t>&gt;</a:t>
                      </a:r>
                    </a:p>
                  </a:txBody>
                  <a:tcPr/>
                </a:tc>
              </a:tr>
              <a:tr h="511838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dirty="0" smtClean="0"/>
                        <a:t>@</a:t>
                      </a:r>
                      <a:r>
                        <a:rPr lang="en-GB" altLang="en-US" dirty="0" err="1" smtClean="0"/>
                        <a:t>AfterReturning</a:t>
                      </a:r>
                      <a:endParaRPr lang="en-GB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dirty="0" smtClean="0"/>
                        <a:t>&lt;</a:t>
                      </a:r>
                      <a:r>
                        <a:rPr lang="en-GB" altLang="en-US" dirty="0" err="1" smtClean="0"/>
                        <a:t>aop:after-returning</a:t>
                      </a:r>
                      <a:r>
                        <a:rPr lang="en-GB" altLang="en-US" dirty="0" smtClean="0"/>
                        <a:t>&gt;</a:t>
                      </a:r>
                    </a:p>
                  </a:txBody>
                  <a:tcPr/>
                </a:tc>
              </a:tr>
              <a:tr h="539757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dirty="0" smtClean="0"/>
                        <a:t>@</a:t>
                      </a:r>
                      <a:r>
                        <a:rPr lang="en-GB" altLang="en-US" dirty="0" err="1" smtClean="0"/>
                        <a:t>AfterThrowing</a:t>
                      </a:r>
                      <a:endParaRPr lang="en-GB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dirty="0" smtClean="0"/>
                        <a:t>&lt;</a:t>
                      </a:r>
                      <a:r>
                        <a:rPr lang="en-GB" altLang="en-US" dirty="0" err="1" smtClean="0"/>
                        <a:t>aop:after-throwing</a:t>
                      </a:r>
                      <a:r>
                        <a:rPr lang="en-GB" altLang="en-US" dirty="0" smtClean="0"/>
                        <a:t>&gt;</a:t>
                      </a:r>
                    </a:p>
                  </a:txBody>
                  <a:tcPr/>
                </a:tc>
              </a:tr>
              <a:tr h="602429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@Around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&lt;</a:t>
                      </a:r>
                      <a:r>
                        <a:rPr lang="en-US" altLang="en-US" dirty="0" err="1" smtClean="0"/>
                        <a:t>aop:around</a:t>
                      </a:r>
                      <a:r>
                        <a:rPr lang="en-US" altLang="en-US" dirty="0" smtClean="0"/>
                        <a:t>&gt;</a:t>
                      </a:r>
                      <a:endParaRPr lang="en-GB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77838"/>
          </a:xfrm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Combining Advice and Pointcuts</a:t>
            </a:r>
            <a:endParaRPr lang="en-GB" altLang="en-US" smtClean="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000" dirty="0"/>
              <a:t>We can specify the </a:t>
            </a:r>
            <a:r>
              <a:rPr lang="en-US" sz="2000" dirty="0" err="1"/>
              <a:t>pointcut</a:t>
            </a:r>
            <a:r>
              <a:rPr lang="en-US" sz="2000" dirty="0"/>
              <a:t> as an </a:t>
            </a:r>
            <a:r>
              <a:rPr lang="en-US" sz="2000" dirty="0" smtClean="0"/>
              <a:t>attribute to </a:t>
            </a:r>
            <a:r>
              <a:rPr lang="en-US" sz="2000" dirty="0"/>
              <a:t>an advice </a:t>
            </a:r>
            <a:r>
              <a:rPr lang="en-US" sz="2000" dirty="0" smtClean="0"/>
              <a:t>annotation:</a:t>
            </a:r>
            <a:endParaRPr lang="en-US" sz="2000" dirty="0"/>
          </a:p>
          <a:p>
            <a:pPr>
              <a:buFont typeface="Arial" charset="0"/>
              <a:buChar char="•"/>
              <a:defRPr/>
            </a:pPr>
            <a:endParaRPr lang="en-US" sz="2000" dirty="0" smtClean="0"/>
          </a:p>
          <a:p>
            <a:pPr marL="0" indent="0">
              <a:buFont typeface="Arial" charset="0"/>
              <a:buNone/>
              <a:defRPr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2000" dirty="0" smtClean="0"/>
              <a:t>Alternatively, we can use an empty method as a </a:t>
            </a:r>
            <a:r>
              <a:rPr lang="en-US" sz="2000" dirty="0" err="1" smtClean="0"/>
              <a:t>pointcut</a:t>
            </a:r>
            <a:r>
              <a:rPr lang="en-US" sz="2000" dirty="0" smtClean="0"/>
              <a:t> ID: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0" indent="0">
              <a:buFont typeface="Arial" charset="0"/>
              <a:buNone/>
              <a:defRPr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Now we can identify this </a:t>
            </a:r>
            <a:r>
              <a:rPr lang="en-US" sz="2000" dirty="0" err="1" smtClean="0"/>
              <a:t>pointcut</a:t>
            </a:r>
            <a:r>
              <a:rPr lang="en-US" sz="2000" dirty="0" smtClean="0"/>
              <a:t> with </a:t>
            </a:r>
            <a:r>
              <a:rPr lang="en-US" sz="2000" dirty="0" smtClean="0"/>
              <a:t>“</a:t>
            </a:r>
            <a:r>
              <a:rPr lang="en-US" sz="2000" smtClean="0"/>
              <a:t>an</a:t>
            </a:r>
            <a:r>
              <a:rPr lang="en-US" sz="2000" smtClean="0"/>
              <a:t>EmptyMethod</a:t>
            </a:r>
            <a:r>
              <a:rPr lang="en-US" sz="2000" dirty="0" smtClean="0"/>
              <a:t>()”:</a:t>
            </a:r>
          </a:p>
          <a:p>
            <a:pPr>
              <a:buFont typeface="Arial" charset="0"/>
              <a:buChar char="•"/>
              <a:defRPr/>
            </a:pPr>
            <a:endParaRPr lang="en-US" sz="2000" dirty="0"/>
          </a:p>
          <a:p>
            <a:pPr>
              <a:buFont typeface="Arial" charset="0"/>
              <a:buChar char="•"/>
              <a:defRPr/>
            </a:pPr>
            <a:endParaRPr lang="en-US" sz="2000" dirty="0" smtClean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915988" y="2206769"/>
            <a:ext cx="7178675" cy="665162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lvl="1">
              <a:defRPr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@Before(“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execution(*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com.fdmgroup.MyClass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.*(..))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 </a:t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someAdvice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 … }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915988" y="3972796"/>
            <a:ext cx="7178675" cy="609600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lvl="1">
              <a:defRPr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Pointcut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(“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execution(*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com.fdmgroup.MyClass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.*(..))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 </a:t>
            </a:r>
          </a:p>
          <a:p>
            <a:pPr lvl="1">
              <a:defRPr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anEmptyMethod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 }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915986" y="5498095"/>
            <a:ext cx="7178675" cy="598487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lvl="1">
              <a:defRPr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@Before(“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anEmptyMethod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  <a:b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someAdvice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 … }</a:t>
            </a:r>
          </a:p>
          <a:p>
            <a:pPr lvl="1">
              <a:defRPr/>
            </a:pP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5925"/>
          </a:xfrm>
        </p:spPr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AOP Annotations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927350" y="3152775"/>
            <a:ext cx="3306763" cy="492125"/>
          </a:xfrm>
          <a:solidFill>
            <a:srgbClr val="FFFFCC"/>
          </a:solidFill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en-US" smtClean="0"/>
              <a:t>Example</a:t>
            </a:r>
            <a:endParaRPr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553200" y="6530975"/>
            <a:ext cx="1905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92F76B9F-A47F-487D-9272-45C6ED190860}" type="slidenum">
              <a:rPr lang="en-US" sz="800">
                <a:latin typeface="+mn-lt"/>
                <a:ea typeface="+mn-ea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en-US" sz="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77838"/>
          </a:xfrm>
        </p:spPr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Module Review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What is AOP?</a:t>
            </a:r>
          </a:p>
          <a:p>
            <a:r>
              <a:rPr lang="en-GB" altLang="en-US" dirty="0">
                <a:latin typeface="Arial" pitchFamily="34" charset="0"/>
              </a:rPr>
              <a:t>What are the benefits to using AOP</a:t>
            </a:r>
            <a:r>
              <a:rPr lang="en-GB" altLang="en-US" dirty="0" smtClean="0">
                <a:latin typeface="Arial" pitchFamily="34" charset="0"/>
              </a:rPr>
              <a:t>?</a:t>
            </a:r>
          </a:p>
          <a:p>
            <a:r>
              <a:rPr lang="en-GB" altLang="en-US" dirty="0" smtClean="0">
                <a:latin typeface="Arial" pitchFamily="34" charset="0"/>
              </a:rPr>
              <a:t>How is proxy-based AOP implemented?</a:t>
            </a:r>
          </a:p>
          <a:p>
            <a:r>
              <a:rPr lang="en-GB" altLang="en-US" dirty="0" smtClean="0">
                <a:latin typeface="Arial" pitchFamily="34" charset="0"/>
              </a:rPr>
              <a:t>What are some key XML tags to use for AOP?</a:t>
            </a:r>
          </a:p>
          <a:p>
            <a:r>
              <a:rPr lang="en-GB" altLang="en-US" dirty="0" smtClean="0">
                <a:latin typeface="Arial" pitchFamily="34" charset="0"/>
              </a:rPr>
              <a:t>What are some key annotations to use for AOP?</a:t>
            </a:r>
          </a:p>
          <a:p>
            <a:endParaRPr lang="en-GB" altLang="en-US" dirty="0" smtClean="0">
              <a:latin typeface="Arial" pitchFamily="34" charset="0"/>
            </a:endParaRPr>
          </a:p>
          <a:p>
            <a:endParaRPr lang="en-GB" altLang="en-US" dirty="0" smtClean="0">
              <a:latin typeface="Arial" pitchFamily="34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553200" y="6530975"/>
            <a:ext cx="1905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47418468-EFF5-4BA8-8935-36E2AB9FC842}" type="slidenum">
              <a:rPr lang="en-US" sz="800">
                <a:latin typeface="+mn-lt"/>
                <a:ea typeface="+mn-ea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en-US" sz="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77838"/>
          </a:xfrm>
        </p:spPr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Questions?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553200" y="6530975"/>
            <a:ext cx="1905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4F2D0B75-754C-4B39-AD29-CF88155F8B38}" type="slidenum">
              <a:rPr lang="en-US" sz="800">
                <a:latin typeface="+mn-lt"/>
                <a:ea typeface="+mn-ea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endParaRPr lang="en-US" sz="800" dirty="0">
              <a:latin typeface="+mn-lt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1865724"/>
            <a:ext cx="9144000" cy="39395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5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?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9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5925"/>
          </a:xfrm>
        </p:spPr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Spring AOP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95325" y="1838325"/>
            <a:ext cx="7772400" cy="579438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t>AOP Overview</a:t>
            </a:r>
            <a:endParaRPr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95325" y="2644775"/>
            <a:ext cx="7772400" cy="577850"/>
          </a:xfr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t>AOP Basics</a:t>
            </a:r>
            <a:endParaRPr/>
          </a:p>
        </p:txBody>
      </p:sp>
      <p:sp>
        <p:nvSpPr>
          <p:cNvPr id="5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95325" y="3424238"/>
            <a:ext cx="7772400" cy="579437"/>
          </a:xfr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t>XML-based AOP</a:t>
            </a:r>
            <a:endParaRPr/>
          </a:p>
        </p:txBody>
      </p:sp>
      <p:sp>
        <p:nvSpPr>
          <p:cNvPr id="6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85800" y="4222750"/>
            <a:ext cx="7772400" cy="577850"/>
          </a:xfr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t>Annotation-based AOP</a:t>
            </a:r>
            <a:endParaRPr/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6553200" y="6530975"/>
            <a:ext cx="1905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39F1195D-584F-4B94-96FF-C9F70251203D}" type="slidenum">
              <a:rPr lang="en-US" sz="800">
                <a:latin typeface="+mn-lt"/>
                <a:ea typeface="+mn-ea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sz="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77838"/>
          </a:xfrm>
        </p:spPr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AOP Introduction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Programming paradigm</a:t>
            </a:r>
          </a:p>
          <a:p>
            <a:pPr lvl="1"/>
            <a:r>
              <a:rPr lang="en-GB" altLang="en-US" smtClean="0">
                <a:latin typeface="Arial" pitchFamily="34" charset="0"/>
                <a:cs typeface="Arial" pitchFamily="34" charset="0"/>
              </a:rPr>
              <a:t>Aspect Oriented Programming</a:t>
            </a:r>
          </a:p>
          <a:p>
            <a:pPr lvl="1"/>
            <a:r>
              <a:rPr lang="en-US" altLang="en-US" smtClean="0">
                <a:latin typeface="Arial" pitchFamily="34" charset="0"/>
                <a:cs typeface="Arial" pitchFamily="34" charset="0"/>
              </a:rPr>
              <a:t>Can be used to complement OOP</a:t>
            </a:r>
            <a:endParaRPr lang="en-GB" altLang="en-US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altLang="en-US" smtClean="0">
                <a:latin typeface="Arial" pitchFamily="34" charset="0"/>
                <a:cs typeface="Arial" pitchFamily="34" charset="0"/>
              </a:rPr>
              <a:t>Helps achieve strong decoupling</a:t>
            </a:r>
          </a:p>
          <a:p>
            <a:r>
              <a:rPr lang="en-US" altLang="en-US" smtClean="0">
                <a:latin typeface="Arial" pitchFamily="34" charset="0"/>
              </a:rPr>
              <a:t>Designed to address </a:t>
            </a:r>
            <a:r>
              <a:rPr lang="en-US" altLang="en-US" sz="2400" b="1" u="sng" smtClean="0">
                <a:solidFill>
                  <a:srgbClr val="0070C0"/>
                </a:solidFill>
                <a:latin typeface="Arial" pitchFamily="34" charset="0"/>
              </a:rPr>
              <a:t>cross cutting concerns</a:t>
            </a:r>
          </a:p>
          <a:p>
            <a:pPr lvl="1">
              <a:buFont typeface="Arial" pitchFamily="34" charset="0"/>
              <a:buNone/>
            </a:pPr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553200" y="6530975"/>
            <a:ext cx="1905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5B32BDCA-CA0D-4368-9FD8-9A8B9E346A92}" type="slidenum">
              <a:rPr lang="en-US" sz="800">
                <a:latin typeface="+mn-lt"/>
                <a:ea typeface="+mn-ea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sz="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77838"/>
          </a:xfrm>
        </p:spPr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AOP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/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12788" indent="-355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079500" indent="-358775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527175" indent="-274638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indent="0">
              <a:buNone/>
            </a:pPr>
            <a:r>
              <a:rPr lang="en-GB" altLang="en-US" dirty="0" smtClean="0">
                <a:latin typeface="Arial" pitchFamily="34" charset="0"/>
              </a:rPr>
              <a:t>Key phrase: </a:t>
            </a:r>
            <a:r>
              <a:rPr lang="en-GB" altLang="en-US" b="1" dirty="0" smtClean="0">
                <a:latin typeface="Arial" pitchFamily="34" charset="0"/>
              </a:rPr>
              <a:t>Cross cutting concerns</a:t>
            </a:r>
          </a:p>
          <a:p>
            <a:pPr lvl="1" defTabSz="457200"/>
            <a:r>
              <a:rPr lang="en-GB" altLang="en-US" dirty="0" smtClean="0">
                <a:latin typeface="Arial" pitchFamily="34" charset="0"/>
                <a:cs typeface="Arial" pitchFamily="34" charset="0"/>
              </a:rPr>
              <a:t>Concerns that cut across the entire application</a:t>
            </a:r>
          </a:p>
          <a:p>
            <a:pPr lvl="2"/>
            <a:r>
              <a:rPr lang="en-GB" altLang="en-US" dirty="0" smtClean="0">
                <a:latin typeface="Arial" pitchFamily="34" charset="0"/>
                <a:cs typeface="Arial" pitchFamily="34" charset="0"/>
              </a:rPr>
              <a:t>Security</a:t>
            </a:r>
          </a:p>
          <a:p>
            <a:pPr lvl="2"/>
            <a:r>
              <a:rPr lang="en-GB" altLang="en-US" dirty="0" smtClean="0">
                <a:latin typeface="Arial" pitchFamily="34" charset="0"/>
                <a:cs typeface="Arial" pitchFamily="34" charset="0"/>
              </a:rPr>
              <a:t>Authentication</a:t>
            </a:r>
          </a:p>
          <a:p>
            <a:pPr lvl="2"/>
            <a:r>
              <a:rPr lang="en-GB" altLang="en-US" dirty="0" smtClean="0">
                <a:latin typeface="Arial" pitchFamily="34" charset="0"/>
                <a:cs typeface="Arial" pitchFamily="34" charset="0"/>
              </a:rPr>
              <a:t>Validation</a:t>
            </a:r>
          </a:p>
          <a:p>
            <a:pPr lvl="2"/>
            <a:r>
              <a:rPr lang="en-GB" altLang="en-US" dirty="0" smtClean="0">
                <a:latin typeface="Arial" pitchFamily="34" charset="0"/>
                <a:cs typeface="Arial" pitchFamily="34" charset="0"/>
              </a:rPr>
              <a:t>Persistence</a:t>
            </a:r>
          </a:p>
          <a:p>
            <a:pPr lvl="1" defTabSz="457200"/>
            <a:endParaRPr lang="en-GB" alt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endParaRPr lang="en-US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553200" y="6530975"/>
            <a:ext cx="1905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60C88AB6-A4A1-41B7-A780-E1576437A722}" type="slidenum">
              <a:rPr lang="en-US" sz="800">
                <a:latin typeface="+mn-lt"/>
                <a:ea typeface="+mn-ea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sz="800" dirty="0">
              <a:latin typeface="+mn-lt"/>
              <a:ea typeface="+mn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049338" y="4733925"/>
            <a:ext cx="7045325" cy="6921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defTabSz="914400" eaLnBrk="0" hangingPunct="0">
              <a:defRPr/>
            </a:pPr>
            <a:r>
              <a:rPr lang="en-US" b="1" dirty="0">
                <a:solidFill>
                  <a:schemeClr val="tx1"/>
                </a:solidFill>
                <a:ea typeface="ヒラギノ角ゴ Pro W3" pitchFamily="-112" charset="-128"/>
              </a:rPr>
              <a:t>How do we usually handle such concerns in our application</a:t>
            </a:r>
            <a:r>
              <a:rPr lang="en-US" b="1" dirty="0" smtClean="0">
                <a:solidFill>
                  <a:schemeClr val="tx1"/>
                </a:solidFill>
                <a:ea typeface="ヒラギノ角ゴ Pro W3" pitchFamily="-112" charset="-128"/>
              </a:rPr>
              <a:t>?</a:t>
            </a:r>
            <a:endParaRPr lang="en-US" b="1" dirty="0">
              <a:solidFill>
                <a:schemeClr val="tx1"/>
              </a:solidFill>
              <a:ea typeface="ヒラギノ角ゴ Pro W3" pitchFamily="-112" charset="-128"/>
            </a:endParaRPr>
          </a:p>
          <a:p>
            <a:pPr algn="ctr" defTabSz="914400" eaLnBrk="0" hangingPunct="0">
              <a:defRPr/>
            </a:pPr>
            <a:r>
              <a:rPr lang="en-US" b="1" dirty="0">
                <a:solidFill>
                  <a:schemeClr val="tx1"/>
                </a:solidFill>
                <a:ea typeface="ヒラギノ角ゴ Pro W3" pitchFamily="-112" charset="-128"/>
              </a:rPr>
              <a:t>Are there any problems with this approach?</a:t>
            </a:r>
            <a:endParaRPr lang="en-GB" b="1" dirty="0">
              <a:solidFill>
                <a:schemeClr val="tx1"/>
              </a:solidFill>
              <a:ea typeface="ヒラギノ角ゴ Pro W3" pitchFamily="-112" charset="-128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77838"/>
          </a:xfrm>
        </p:spPr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AOP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/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12788" indent="-355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079500" indent="-358775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527175" indent="-274638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endParaRPr lang="en-GB" altLang="en-US" dirty="0" smtClean="0">
              <a:latin typeface="Arial" pitchFamily="34" charset="0"/>
            </a:endParaRPr>
          </a:p>
          <a:p>
            <a:endParaRPr lang="en-GB" altLang="en-US" dirty="0" smtClean="0">
              <a:latin typeface="Arial" pitchFamily="34" charset="0"/>
            </a:endParaRPr>
          </a:p>
          <a:p>
            <a:pPr marL="0" indent="0">
              <a:buNone/>
            </a:pPr>
            <a:endParaRPr lang="en-US" altLang="en-US" sz="2000" dirty="0">
              <a:latin typeface="Arial" pitchFamily="34" charset="0"/>
            </a:endParaRPr>
          </a:p>
          <a:p>
            <a:pPr marL="0" indent="0">
              <a:buNone/>
            </a:pPr>
            <a:endParaRPr lang="en-GB" altLang="en-US" sz="2000" dirty="0" smtClean="0">
              <a:latin typeface="Arial" pitchFamily="34" charset="0"/>
            </a:endParaRPr>
          </a:p>
          <a:p>
            <a:r>
              <a:rPr lang="en-GB" altLang="en-US" sz="2000" dirty="0" smtClean="0">
                <a:latin typeface="Arial" pitchFamily="34" charset="0"/>
              </a:rPr>
              <a:t>Analogous to the Observer pattern</a:t>
            </a:r>
          </a:p>
          <a:p>
            <a:pPr lvl="1" defTabSz="457200"/>
            <a:r>
              <a:rPr lang="en-GB" altLang="en-US" sz="1600" dirty="0" smtClean="0">
                <a:latin typeface="Arial" pitchFamily="34" charset="0"/>
                <a:cs typeface="Arial" pitchFamily="34" charset="0"/>
              </a:rPr>
              <a:t>Observer and observed do not know they are being used in the observer pattern</a:t>
            </a:r>
            <a:br>
              <a:rPr lang="en-GB" altLang="en-US" sz="1600" dirty="0" smtClean="0">
                <a:latin typeface="Arial" pitchFamily="34" charset="0"/>
                <a:cs typeface="Arial" pitchFamily="34" charset="0"/>
              </a:rPr>
            </a:br>
            <a:endParaRPr lang="en-GB" alt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en-US" sz="2000" dirty="0" smtClean="0">
                <a:latin typeface="Arial" pitchFamily="34" charset="0"/>
              </a:rPr>
              <a:t>Non-invasive way to add functionality throughout your application</a:t>
            </a:r>
          </a:p>
          <a:p>
            <a:endParaRPr lang="en-US" altLang="en-US" dirty="0" smtClean="0">
              <a:latin typeface="Arial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553200" y="6530975"/>
            <a:ext cx="1905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8FD48C33-0741-4F81-8B77-61F7D70C14EB}" type="slidenum">
              <a:rPr lang="en-US" sz="800">
                <a:latin typeface="+mn-lt"/>
                <a:ea typeface="+mn-ea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 sz="800" dirty="0">
              <a:latin typeface="+mn-lt"/>
              <a:ea typeface="+mn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982663" y="1965325"/>
            <a:ext cx="7045325" cy="7731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AOP decouples code that handles cross cutting issues from code that handles business logic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lang="en-GB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5925"/>
          </a:xfrm>
        </p:spPr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AOP Benefits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109913" y="2000250"/>
            <a:ext cx="2322512" cy="492125"/>
          </a:xfrm>
          <a:solidFill>
            <a:srgbClr val="CCFF99"/>
          </a:solidFill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smtClean="0"/>
              <a:t>Simplicity</a:t>
            </a:r>
            <a:endParaRPr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717550" y="3584575"/>
            <a:ext cx="3517900" cy="492125"/>
          </a:xfrm>
          <a:prstGeom prst="roundRect">
            <a:avLst>
              <a:gd name="adj" fmla="val 10982"/>
            </a:avLst>
          </a:prstGeom>
          <a:solidFill>
            <a:schemeClr val="accent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defTabSz="914400"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GB" sz="2400" b="1" dirty="0">
                <a:latin typeface="Arial" charset="0"/>
                <a:ea typeface="ヒラギノ角ゴ Pro W3" pitchFamily="-112" charset="-128"/>
              </a:rPr>
              <a:t>Single Responsibility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702300" y="4221163"/>
            <a:ext cx="2330450" cy="492125"/>
          </a:xfrm>
          <a:prstGeom prst="roundRect">
            <a:avLst>
              <a:gd name="adj" fmla="val 10982"/>
            </a:avLst>
          </a:prstGeom>
          <a:solidFill>
            <a:srgbClr val="CC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defTabSz="914400"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GB" sz="2400" b="1" dirty="0">
                <a:latin typeface="Arial" charset="0"/>
                <a:ea typeface="ヒラギノ角ゴ Pro W3" pitchFamily="-112" charset="-128"/>
              </a:rPr>
              <a:t>Decoupling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979613" y="5229225"/>
            <a:ext cx="3792537" cy="492125"/>
          </a:xfrm>
          <a:prstGeom prst="roundRect">
            <a:avLst>
              <a:gd name="adj" fmla="val 10982"/>
            </a:avLst>
          </a:prstGeom>
          <a:solidFill>
            <a:srgbClr val="FFCC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defTabSz="914400"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GB" sz="2400" b="1" dirty="0">
                <a:latin typeface="Arial" charset="0"/>
                <a:ea typeface="ヒラギノ角ゴ Pro W3" pitchFamily="-112" charset="-128"/>
              </a:rPr>
              <a:t>Separation of Concerns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6234113" y="2781300"/>
            <a:ext cx="2197100" cy="492125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defTabSz="914400"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GB" sz="2400" b="1" dirty="0">
                <a:latin typeface="Arial" charset="0"/>
                <a:ea typeface="ヒラギノ角ゴ Pro W3" pitchFamily="-112" charset="-128"/>
              </a:rPr>
              <a:t>Abstraction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6553200" y="6530975"/>
            <a:ext cx="1905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71C68843-6A2A-4828-AF5F-C5138E5F46E3}" type="slidenum">
              <a:rPr lang="en-US" sz="800">
                <a:latin typeface="+mn-lt"/>
                <a:ea typeface="+mn-ea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sz="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9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5925"/>
          </a:xfrm>
        </p:spPr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Spring AOP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95325" y="1838325"/>
            <a:ext cx="7772400" cy="579438"/>
          </a:xfrm>
          <a:solidFill>
            <a:srgbClr val="BCE4F6"/>
          </a:solidFill>
          <a:ln>
            <a:solidFill>
              <a:srgbClr val="7F7F7F"/>
            </a:solidFill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>
                <a:solidFill>
                  <a:schemeClr val="tx1">
                    <a:lumMod val="50000"/>
                    <a:lumOff val="50000"/>
                  </a:schemeClr>
                </a:solidFill>
              </a:rPr>
              <a:t>AOP Overview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95325" y="2644775"/>
            <a:ext cx="7772400" cy="577850"/>
          </a:xfrm>
          <a:solidFill>
            <a:srgbClr val="2EABE2"/>
          </a:solidFill>
          <a:ln>
            <a:solidFill>
              <a:srgbClr val="333399"/>
            </a:solidFill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>
                <a:solidFill>
                  <a:srgbClr val="333399"/>
                </a:solidFill>
              </a:rPr>
              <a:t>AOP Basics</a:t>
            </a:r>
          </a:p>
        </p:txBody>
      </p:sp>
      <p:sp>
        <p:nvSpPr>
          <p:cNvPr id="5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95325" y="3424238"/>
            <a:ext cx="7772400" cy="579437"/>
          </a:xfr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t>XML-based AOP</a:t>
            </a:r>
            <a:endParaRPr/>
          </a:p>
        </p:txBody>
      </p:sp>
      <p:sp>
        <p:nvSpPr>
          <p:cNvPr id="6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85800" y="4222750"/>
            <a:ext cx="7772400" cy="577850"/>
          </a:xfr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t>Annotation-based AOP</a:t>
            </a:r>
            <a:endParaRPr/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6553200" y="6530975"/>
            <a:ext cx="1905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80C3E534-0A61-49CB-90A0-CDB6396697B4}" type="slidenum">
              <a:rPr lang="en-US" sz="800">
                <a:latin typeface="+mn-lt"/>
                <a:ea typeface="+mn-ea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sz="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77838"/>
          </a:xfrm>
        </p:spPr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Types of AOP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smtClean="0">
                <a:latin typeface="Arial" pitchFamily="34" charset="0"/>
              </a:rPr>
              <a:t>AOP works by “weaving” in code that deals with cross cutting issues</a:t>
            </a:r>
          </a:p>
          <a:p>
            <a:pPr>
              <a:spcBef>
                <a:spcPts val="600"/>
              </a:spcBef>
            </a:pPr>
            <a:endParaRPr lang="en-US" altLang="en-US" smtClean="0">
              <a:latin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GB" altLang="en-US" smtClean="0">
                <a:latin typeface="Arial" pitchFamily="34" charset="0"/>
              </a:rPr>
              <a:t>Three main types:</a:t>
            </a:r>
          </a:p>
          <a:p>
            <a:pPr lvl="1">
              <a:spcBef>
                <a:spcPts val="600"/>
              </a:spcBef>
            </a:pPr>
            <a:r>
              <a:rPr lang="en-GB" altLang="en-US" smtClean="0">
                <a:latin typeface="Arial" pitchFamily="34" charset="0"/>
                <a:cs typeface="Arial" pitchFamily="34" charset="0"/>
              </a:rPr>
              <a:t>Compile time</a:t>
            </a:r>
          </a:p>
          <a:p>
            <a:pPr lvl="2">
              <a:spcBef>
                <a:spcPts val="600"/>
              </a:spcBef>
            </a:pPr>
            <a:r>
              <a:rPr lang="en-US" altLang="en-US" smtClean="0">
                <a:latin typeface="Arial" pitchFamily="34" charset="0"/>
                <a:ea typeface="Arial" pitchFamily="34" charset="0"/>
                <a:cs typeface="Arial" pitchFamily="34" charset="0"/>
              </a:rPr>
              <a:t>The compiler rearranges source code</a:t>
            </a:r>
            <a:endParaRPr lang="en-GB" altLang="en-US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GB" altLang="en-US" smtClean="0">
                <a:latin typeface="Arial" pitchFamily="34" charset="0"/>
                <a:cs typeface="Arial" pitchFamily="34" charset="0"/>
              </a:rPr>
              <a:t>Class load time</a:t>
            </a:r>
          </a:p>
          <a:p>
            <a:pPr lvl="2">
              <a:spcBef>
                <a:spcPts val="600"/>
              </a:spcBef>
            </a:pPr>
            <a:r>
              <a:rPr lang="en-US" altLang="en-US" smtClean="0">
                <a:latin typeface="Arial" pitchFamily="34" charset="0"/>
                <a:ea typeface="Arial" pitchFamily="34" charset="0"/>
                <a:cs typeface="Arial" pitchFamily="34" charset="0"/>
              </a:rPr>
              <a:t>Bytecode is modified when the class is loaded</a:t>
            </a:r>
            <a:endParaRPr lang="en-GB" altLang="en-US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GB" altLang="en-US" smtClean="0">
                <a:latin typeface="Arial" pitchFamily="34" charset="0"/>
                <a:cs typeface="Arial" pitchFamily="34" charset="0"/>
              </a:rPr>
              <a:t>Runtime – Proxy based</a:t>
            </a:r>
          </a:p>
          <a:p>
            <a:pPr lvl="2">
              <a:spcBef>
                <a:spcPts val="600"/>
              </a:spcBef>
            </a:pPr>
            <a:r>
              <a:rPr lang="en-US" altLang="en-US" smtClean="0">
                <a:latin typeface="Arial" pitchFamily="34" charset="0"/>
                <a:ea typeface="Arial" pitchFamily="34" charset="0"/>
                <a:cs typeface="Arial" pitchFamily="34" charset="0"/>
              </a:rPr>
              <a:t>(Spring AOP)</a:t>
            </a:r>
            <a:endParaRPr lang="en-GB" altLang="en-US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lvl="2">
              <a:spcBef>
                <a:spcPts val="600"/>
              </a:spcBef>
            </a:pPr>
            <a:r>
              <a:rPr lang="en-US" altLang="en-US" smtClean="0">
                <a:latin typeface="Arial" pitchFamily="34" charset="0"/>
                <a:ea typeface="Arial" pitchFamily="34" charset="0"/>
                <a:cs typeface="Arial" pitchFamily="34" charset="0"/>
              </a:rPr>
              <a:t>An object is created to link together pieces of functionality at runtime</a:t>
            </a:r>
          </a:p>
          <a:p>
            <a:pPr lvl="2">
              <a:spcBef>
                <a:spcPts val="600"/>
              </a:spcBef>
            </a:pPr>
            <a:endParaRPr lang="en-GB" altLang="en-US" smtClean="0"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553200" y="6530975"/>
            <a:ext cx="1905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5B2D2F10-A69B-4E3C-B22E-AB3D10391B06}" type="slidenum">
              <a:rPr lang="en-US" sz="800">
                <a:latin typeface="+mn-lt"/>
                <a:ea typeface="+mn-ea"/>
              </a:rPr>
              <a:pPr algn="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sz="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buFont typeface="Arial" panose="020B0604020202020204" pitchFamily="34" charset="0"/>
          <a:buChar char="•"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DLCPolicyLabelClientValue xmlns="bfd764bc-3f2d-47fb-8d29-dd4eb39822ed">Version Number: {_UIVersionString}</DLCPolicyLabelClientValue>
    <DLCPolicyLabelLock xmlns="bfd764bc-3f2d-47fb-8d29-dd4eb39822ed" xsi:nil="true"/>
  </documentManagement>
</p:properties>
</file>

<file path=customXml/item4.xml><?xml version="1.0" encoding="utf-8"?><ct:contentTypeSchema ct:_="" ma:_="" ma:contentTypeName="Document" ma:contentTypeID="0x0101009DCCA408AB5E6849BB9F83471C53B2D9" ma:contentTypeVersion="3" ma:contentTypeDescription="Create a new document." ma:contentTypeScope="" ma:versionID="bd08f145160f4df7e59954828c9cf513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c287950eb232ac25755e78e184ac82c" ns2:_="" ns3:_="" xmlns:xsd="http://www.w3.org/2001/XMLSchema" xmlns:xs="http://www.w3.org/2001/XMLSchema" xmlns:p="http://schemas.microsoft.com/office/2006/metadata/properties" xmlns:ns2="$ListId:Shared Documents;" xmlns:ns3="http://schemas.microsoft.com/sharepoint/v4">
<xsd:import namespace="$ListId:Shared Documents;"/>
<xsd:import namespace="http://schemas.microsoft.com/sharepoint/v4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IconOverlay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Week" ma:format="Dropdown" ma:indexed="true" ma:internalName="Week">
<xsd:simpleType>
<xsd:restriction base="dms:Choice">
<xsd:enumeration value="00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xsd:enumeration value="11+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Planning"/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J0 - General"/>
<xsd:enumeration value="J1 - Data Access"/>
<xsd:enumeration value="J2 - Java Web"/>
<xsd:enumeration value="J3 - Spring Framework"/>
<xsd:enumeration value="J4-J5 - Group Project"/>
<xsd:enumeration value="J6 - Sign Off"/>
<xsd:enumeration value="99 - Archived"/>
</xsd:restriction>
</xsd:simpleType>
</xsd:element>
</xsd:schema>
<xsd:schema targetNamespace="http://schemas.microsoft.com/sharepoint/v4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IconOverlay" ma:index="12" nillable="true" ma:displayName="IconOverlay" ma:hidden="true" ma:internalName="IconOverlay">
<xsd:simpleType>
<xsd:restriction base="dms:Text"/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5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>03</Week><Module xmlns="$ListId:Shared Documents;">99 - Archived</Module><IconOverlay xmlns="http://schemas.microsoft.com/sharepoint/v4" xsi:nil="true"/><RestrictedToTheseUsers xmlns="$ListId:Shared Documents;"><UserInfo><DisplayName></DisplayName><AccountId xsi:nil="true"></AccountId><AccountType/></UserInfo></RestrictedToTheseUsers></documentManagement></p:properties>
</file>

<file path=customXml/itemProps1.xml><?xml version="1.0" encoding="utf-8"?>
<ds:datastoreItem xmlns:ds="http://schemas.openxmlformats.org/officeDocument/2006/customXml" ds:itemID="{92E87B92-C7B0-4DA7-A1DC-2A5B1495A1E5}"/>
</file>

<file path=customXml/itemProps2.xml><?xml version="1.0" encoding="utf-8"?>
<ds:datastoreItem xmlns:ds="http://schemas.openxmlformats.org/officeDocument/2006/customXml" ds:itemID="{8D40018F-744F-405C-AD19-6BBCBAF85DDA}"/>
</file>

<file path=customXml/itemProps3.xml><?xml version="1.0" encoding="utf-8"?>
<ds:datastoreItem xmlns:ds="http://schemas.openxmlformats.org/officeDocument/2006/customXml" ds:itemID="{6E595E60-A0B2-4C8E-AB8C-2E62C30D9422}">
  <ds:schemaRefs>
    <ds:schemaRef ds:uri="http://www.w3.org/XML/1998/namespace"/>
    <ds:schemaRef ds:uri="http://schemas.microsoft.com/office/2006/metadata/properties"/>
    <ds:schemaRef ds:uri="http://purl.org/dc/elements/1.1/"/>
    <ds:schemaRef ds:uri="http://schemas.microsoft.com/sharepoint/v3"/>
    <ds:schemaRef ds:uri="http://schemas.microsoft.com/office/infopath/2007/PartnerControls"/>
    <ds:schemaRef ds:uri="bfd764bc-3f2d-47fb-8d29-dd4eb39822ed"/>
    <ds:schemaRef ds:uri="http://schemas.microsoft.com/office/2006/documentManagement/types"/>
    <ds:schemaRef ds:uri="http://purl.org/dc/terms/"/>
    <ds:schemaRef ds:uri="http://schemas.microsoft.com/sharepoint/v4"/>
    <ds:schemaRef ds:uri="http://schemas.openxmlformats.org/package/2006/metadata/core-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EAB5E06C-883E-4DD8-8DDF-CF9D00566D3E}"/>
</file>

<file path=customXml/itemProps5.xml><?xml version="1.0" encoding="utf-8"?>
<ds:datastoreItem xmlns:ds="http://schemas.openxmlformats.org/officeDocument/2006/customXml" ds:itemID="{6E595E60-A0B2-4C8E-AB8C-2E62C30D942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1664</TotalTime>
  <Words>717</Words>
  <Application>Microsoft Office PowerPoint</Application>
  <PresentationFormat>On-screen Show (4:3)</PresentationFormat>
  <Paragraphs>260</Paragraphs>
  <Slides>29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Module objectives</vt:lpstr>
      <vt:lpstr>Spring AOP</vt:lpstr>
      <vt:lpstr>AOP Introduction</vt:lpstr>
      <vt:lpstr>AOP Introduction</vt:lpstr>
      <vt:lpstr>AOP Introduction</vt:lpstr>
      <vt:lpstr>AOP Benefits</vt:lpstr>
      <vt:lpstr>Spring AOP</vt:lpstr>
      <vt:lpstr>Types of AOP</vt:lpstr>
      <vt:lpstr>Proxy-based AOP</vt:lpstr>
      <vt:lpstr>Proxy-based AOP</vt:lpstr>
      <vt:lpstr>Proxy-based AOP</vt:lpstr>
      <vt:lpstr>Proxy-based AOP</vt:lpstr>
      <vt:lpstr>Key Terminology</vt:lpstr>
      <vt:lpstr>Key Terminology</vt:lpstr>
      <vt:lpstr>Spring AOP</vt:lpstr>
      <vt:lpstr>Maven Dependencies</vt:lpstr>
      <vt:lpstr>Key Tags</vt:lpstr>
      <vt:lpstr>Advice Tags</vt:lpstr>
      <vt:lpstr>Pointcut Tag Example</vt:lpstr>
      <vt:lpstr>Advice Tag Example</vt:lpstr>
      <vt:lpstr>XML-based AOP</vt:lpstr>
      <vt:lpstr>Spring AOP</vt:lpstr>
      <vt:lpstr>AOP Annotations</vt:lpstr>
      <vt:lpstr>Advice Annotations</vt:lpstr>
      <vt:lpstr>Combining Advice and Pointcuts</vt:lpstr>
      <vt:lpstr>AOP Annotations</vt:lpstr>
      <vt:lpstr>Module Review</vt:lpstr>
      <vt:lpstr>Questions?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AOP</dc:title>
  <dc:creator>Glen Saunders</dc:creator>
  <cp:lastModifiedBy>Tatyana Tsymbalenko</cp:lastModifiedBy>
  <cp:revision>231</cp:revision>
  <dcterms:created xsi:type="dcterms:W3CDTF">2014-05-28T13:17:46Z</dcterms:created>
  <dcterms:modified xsi:type="dcterms:W3CDTF">2015-07-07T14:24:26Z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temRetentionFormula">
    <vt:lpwstr/>
  </property>
  <property fmtid="{D5CDD505-2E9C-101B-9397-08002B2CF9AE}" pid="3" name="_dlc_policyId">
    <vt:lpwstr/>
  </property>
  <property fmtid="{D5CDD505-2E9C-101B-9397-08002B2CF9AE}" pid="4" name="DLCPolicyLabelValue">
    <vt:lpwstr>Version Number: {_UIVersionString}</vt:lpwstr>
  </property>
  <property fmtid="{D5CDD505-2E9C-101B-9397-08002B2CF9AE}" pid="5" name="ContentTypeId">
    <vt:lpwstr>0x0101009DCCA408AB5E6849BB9F83471C53B2D9</vt:lpwstr>
  </property>
</Properties>
</file>