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40"/>
  </p:notesMasterIdLst>
  <p:sldIdLst>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16" clrIdx="0"/>
  <p:cmAuthor id="2" name="Billy McCarthy" initials="BM" lastIdx="1" clrIdx="1"/>
  <p:cmAuthor id="3" name="Craig Dolan" initials="CD" lastIdx="9" clrIdx="2"/>
  <p:cmAuthor id="4" name="Cullen Grover" initials="CG" lastIdx="8" clrIdx="3">
    <p:extLst>
      <p:ext uri="{19B8F6BF-5375-455C-9EA6-DF929625EA0E}">
        <p15:presenceInfo xmlns:p15="http://schemas.microsoft.com/office/powerpoint/2012/main" userId="S::cullen.grover@fdmgroup.com::db501506-136d-412a-a424-6f71bc61cf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9FE3"/>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25" autoAdjust="0"/>
  </p:normalViewPr>
  <p:slideViewPr>
    <p:cSldViewPr snapToGrid="0">
      <p:cViewPr varScale="1">
        <p:scale>
          <a:sx n="72" d="100"/>
          <a:sy n="72" d="100"/>
        </p:scale>
        <p:origin x="1075" y="53"/>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y Boutin" userId="S::scotty.boutin@fdmgroup.com::96bd3e8f-2d0f-431c-bc74-a70937882631" providerId="AD" clId="Web-{3195DC6F-88D7-2034-2B9C-5B1861DAE45E}"/>
    <pc:docChg chg="">
      <pc:chgData name="Scotty Boutin" userId="S::scotty.boutin@fdmgroup.com::96bd3e8f-2d0f-431c-bc74-a70937882631" providerId="AD" clId="Web-{3195DC6F-88D7-2034-2B9C-5B1861DAE45E}" dt="2019-07-12T14:48:07.201" v="5"/>
      <pc:docMkLst>
        <pc:docMk/>
      </pc:docMkLst>
      <pc:sldChg chg="addCm">
        <pc:chgData name="Scotty Boutin" userId="S::scotty.boutin@fdmgroup.com::96bd3e8f-2d0f-431c-bc74-a70937882631" providerId="AD" clId="Web-{3195DC6F-88D7-2034-2B9C-5B1861DAE45E}" dt="2019-07-12T14:48:07.201" v="5"/>
        <pc:sldMkLst>
          <pc:docMk/>
          <pc:sldMk cId="1008071460" sldId="269"/>
        </pc:sldMkLst>
      </pc:sldChg>
      <pc:sldChg chg="addCm">
        <pc:chgData name="Scotty Boutin" userId="S::scotty.boutin@fdmgroup.com::96bd3e8f-2d0f-431c-bc74-a70937882631" providerId="AD" clId="Web-{3195DC6F-88D7-2034-2B9C-5B1861DAE45E}" dt="2019-07-12T14:42:57.766" v="1"/>
        <pc:sldMkLst>
          <pc:docMk/>
          <pc:sldMk cId="3745782258" sldId="310"/>
        </pc:sldMkLst>
      </pc:sldChg>
      <pc:sldChg chg="addCm modCm">
        <pc:chgData name="Scotty Boutin" userId="S::scotty.boutin@fdmgroup.com::96bd3e8f-2d0f-431c-bc74-a70937882631" providerId="AD" clId="Web-{3195DC6F-88D7-2034-2B9C-5B1861DAE45E}" dt="2019-07-12T14:46:12.405" v="4"/>
        <pc:sldMkLst>
          <pc:docMk/>
          <pc:sldMk cId="1437946909" sldId="312"/>
        </pc:sldMkLst>
      </pc:sldChg>
    </pc:docChg>
  </pc:docChgLst>
  <pc:docChgLst>
    <pc:chgData name="Cullen Grover" userId="S::cullen.grover@fdmgroup.com::db501506-136d-412a-a424-6f71bc61cfba" providerId="AD" clId="Web-{4796A6F0-E298-45D2-8A20-61266EC174C5}"/>
    <pc:docChg chg="">
      <pc:chgData name="Cullen Grover" userId="S::cullen.grover@fdmgroup.com::db501506-136d-412a-a424-6f71bc61cfba" providerId="AD" clId="Web-{4796A6F0-E298-45D2-8A20-61266EC174C5}" dt="2019-08-06T14:55:08.656" v="5"/>
      <pc:docMkLst>
        <pc:docMk/>
      </pc:docMkLst>
      <pc:sldChg chg="addCm">
        <pc:chgData name="Cullen Grover" userId="S::cullen.grover@fdmgroup.com::db501506-136d-412a-a424-6f71bc61cfba" providerId="AD" clId="Web-{4796A6F0-E298-45D2-8A20-61266EC174C5}" dt="2019-08-06T14:32:00.155" v="0"/>
        <pc:sldMkLst>
          <pc:docMk/>
          <pc:sldMk cId="2595467257" sldId="258"/>
        </pc:sldMkLst>
      </pc:sldChg>
      <pc:sldChg chg="addCm">
        <pc:chgData name="Cullen Grover" userId="S::cullen.grover@fdmgroup.com::db501506-136d-412a-a424-6f71bc61cfba" providerId="AD" clId="Web-{4796A6F0-E298-45D2-8A20-61266EC174C5}" dt="2019-08-06T14:55:08.656" v="5"/>
        <pc:sldMkLst>
          <pc:docMk/>
          <pc:sldMk cId="1003820607" sldId="303"/>
        </pc:sldMkLst>
      </pc:sldChg>
      <pc:sldChg chg="addCm modCm">
        <pc:chgData name="Cullen Grover" userId="S::cullen.grover@fdmgroup.com::db501506-136d-412a-a424-6f71bc61cfba" providerId="AD" clId="Web-{4796A6F0-E298-45D2-8A20-61266EC174C5}" dt="2019-08-06T14:37:10.358" v="2"/>
        <pc:sldMkLst>
          <pc:docMk/>
          <pc:sldMk cId="4062239638" sldId="320"/>
        </pc:sldMkLst>
      </pc:sldChg>
    </pc:docChg>
  </pc:docChgLst>
  <pc:docChgLst>
    <pc:chgData name="Scotty Boutin" userId="S::scotty.boutin@fdmgroup.com::96bd3e8f-2d0f-431c-bc74-a70937882631" providerId="AD" clId="Web-{5060A692-3A15-E64A-D896-077E936ADEDC}"/>
    <pc:docChg chg="modSld">
      <pc:chgData name="Scotty Boutin" userId="S::scotty.boutin@fdmgroup.com::96bd3e8f-2d0f-431c-bc74-a70937882631" providerId="AD" clId="Web-{5060A692-3A15-E64A-D896-077E936ADEDC}" dt="2019-08-06T14:28:33.383" v="8"/>
      <pc:docMkLst>
        <pc:docMk/>
      </pc:docMkLst>
      <pc:sldChg chg="addCm">
        <pc:chgData name="Scotty Boutin" userId="S::scotty.boutin@fdmgroup.com::96bd3e8f-2d0f-431c-bc74-a70937882631" providerId="AD" clId="Web-{5060A692-3A15-E64A-D896-077E936ADEDC}" dt="2019-08-06T14:28:33.383" v="8"/>
        <pc:sldMkLst>
          <pc:docMk/>
          <pc:sldMk cId="2595467257" sldId="258"/>
        </pc:sldMkLst>
      </pc:sldChg>
      <pc:sldChg chg="addCm">
        <pc:chgData name="Scotty Boutin" userId="S::scotty.boutin@fdmgroup.com::96bd3e8f-2d0f-431c-bc74-a70937882631" providerId="AD" clId="Web-{5060A692-3A15-E64A-D896-077E936ADEDC}" dt="2019-08-06T14:24:38.710" v="0"/>
        <pc:sldMkLst>
          <pc:docMk/>
          <pc:sldMk cId="4253225649" sldId="316"/>
        </pc:sldMkLst>
      </pc:sldChg>
      <pc:sldChg chg="addCm">
        <pc:chgData name="Scotty Boutin" userId="S::scotty.boutin@fdmgroup.com::96bd3e8f-2d0f-431c-bc74-a70937882631" providerId="AD" clId="Web-{5060A692-3A15-E64A-D896-077E936ADEDC}" dt="2019-08-06T14:27:00.882" v="7"/>
        <pc:sldMkLst>
          <pc:docMk/>
          <pc:sldMk cId="4062239638" sldId="320"/>
        </pc:sldMkLst>
      </pc:sldChg>
      <pc:sldChg chg="modSp">
        <pc:chgData name="Scotty Boutin" userId="S::scotty.boutin@fdmgroup.com::96bd3e8f-2d0f-431c-bc74-a70937882631" providerId="AD" clId="Web-{5060A692-3A15-E64A-D896-077E936ADEDC}" dt="2019-08-06T14:26:34.820" v="5" actId="20577"/>
        <pc:sldMkLst>
          <pc:docMk/>
          <pc:sldMk cId="14481846" sldId="321"/>
        </pc:sldMkLst>
        <pc:spChg chg="mod">
          <ac:chgData name="Scotty Boutin" userId="S::scotty.boutin@fdmgroup.com::96bd3e8f-2d0f-431c-bc74-a70937882631" providerId="AD" clId="Web-{5060A692-3A15-E64A-D896-077E936ADEDC}" dt="2019-08-06T14:26:21.226" v="1" actId="1076"/>
          <ac:spMkLst>
            <pc:docMk/>
            <pc:sldMk cId="14481846" sldId="321"/>
            <ac:spMk id="4" creationId="{00000000-0000-0000-0000-000000000000}"/>
          </ac:spMkLst>
        </pc:spChg>
        <pc:spChg chg="mod">
          <ac:chgData name="Scotty Boutin" userId="S::scotty.boutin@fdmgroup.com::96bd3e8f-2d0f-431c-bc74-a70937882631" providerId="AD" clId="Web-{5060A692-3A15-E64A-D896-077E936ADEDC}" dt="2019-08-06T14:26:26.195" v="2" actId="1076"/>
          <ac:spMkLst>
            <pc:docMk/>
            <pc:sldMk cId="14481846" sldId="321"/>
            <ac:spMk id="6" creationId="{00000000-0000-0000-0000-000000000000}"/>
          </ac:spMkLst>
        </pc:spChg>
        <pc:spChg chg="mod">
          <ac:chgData name="Scotty Boutin" userId="S::scotty.boutin@fdmgroup.com::96bd3e8f-2d0f-431c-bc74-a70937882631" providerId="AD" clId="Web-{5060A692-3A15-E64A-D896-077E936ADEDC}" dt="2019-08-06T14:26:34.820" v="5" actId="20577"/>
          <ac:spMkLst>
            <pc:docMk/>
            <pc:sldMk cId="14481846" sldId="321"/>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15/04/2020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ocs.oracle.com/cd/E19798-01/821-1841/bnbrj/index.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fdmgroup.com/snippets/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a:t>
            </a:fld>
            <a:endParaRPr lang="en-GB"/>
          </a:p>
        </p:txBody>
      </p:sp>
    </p:spTree>
    <p:extLst>
      <p:ext uri="{BB962C8B-B14F-4D97-AF65-F5344CB8AC3E}">
        <p14:creationId xmlns:p14="http://schemas.microsoft.com/office/powerpoint/2010/main" val="2300319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DECAF7F7-481D-4FBB-872B-CAD62DA8C4BA}" type="slidenum">
              <a:rPr lang="en-GB" smtClean="0"/>
              <a:t>11</a:t>
            </a:fld>
            <a:endParaRPr lang="en-GB"/>
          </a:p>
        </p:txBody>
      </p:sp>
    </p:spTree>
    <p:extLst>
      <p:ext uri="{BB962C8B-B14F-4D97-AF65-F5344CB8AC3E}">
        <p14:creationId xmlns:p14="http://schemas.microsoft.com/office/powerpoint/2010/main" val="2745960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DECAF7F7-481D-4FBB-872B-CAD62DA8C4BA}" type="slidenum">
              <a:rPr lang="en-GB" smtClean="0"/>
              <a:t>12</a:t>
            </a:fld>
            <a:endParaRPr lang="en-GB"/>
          </a:p>
        </p:txBody>
      </p:sp>
    </p:spTree>
    <p:extLst>
      <p:ext uri="{BB962C8B-B14F-4D97-AF65-F5344CB8AC3E}">
        <p14:creationId xmlns:p14="http://schemas.microsoft.com/office/powerpoint/2010/main" val="1949290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1" dirty="0"/>
              <a:t>The</a:t>
            </a:r>
            <a:r>
              <a:rPr lang="en-GB" b="1" baseline="0" dirty="0"/>
              <a:t> class Persistence is the only concrete implementation, the rest are interfaces (apart from Entity which is a annotation)</a:t>
            </a:r>
          </a:p>
          <a:p>
            <a:pPr marL="0" marR="0" indent="0" algn="l" defTabSz="914400" rtl="0" eaLnBrk="1" fontAlgn="base" latinLnBrk="0" hangingPunct="1">
              <a:lnSpc>
                <a:spcPct val="100000"/>
              </a:lnSpc>
              <a:spcBef>
                <a:spcPct val="30000"/>
              </a:spcBef>
              <a:spcAft>
                <a:spcPct val="0"/>
              </a:spcAft>
              <a:buClrTx/>
              <a:buSzTx/>
              <a:buFontTx/>
              <a:buNone/>
              <a:tabLst/>
              <a:defRPr/>
            </a:pPr>
            <a:r>
              <a:rPr lang="en-GB" b="1" baseline="0" dirty="0"/>
              <a:t>See Oracle tutorials at: http://docs.oracle.com/javaee/5/tutorial/doc/bnbpz.html</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14</a:t>
            </a:fld>
            <a:endParaRPr lang="en-GB"/>
          </a:p>
        </p:txBody>
      </p:sp>
    </p:spTree>
    <p:extLst>
      <p:ext uri="{BB962C8B-B14F-4D97-AF65-F5344CB8AC3E}">
        <p14:creationId xmlns:p14="http://schemas.microsoft.com/office/powerpoint/2010/main" val="654127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a:p>
        </p:txBody>
      </p:sp>
    </p:spTree>
    <p:extLst>
      <p:ext uri="{BB962C8B-B14F-4D97-AF65-F5344CB8AC3E}">
        <p14:creationId xmlns:p14="http://schemas.microsoft.com/office/powerpoint/2010/main" val="692997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http://www.datadisk.co.uk/html_docs/ejb/ejb3_manipulating.htm</a:t>
            </a:r>
          </a:p>
          <a:p>
            <a:pPr marL="0" marR="0" indent="0" algn="l" defTabSz="914400" rtl="0" eaLnBrk="1" fontAlgn="base" latinLnBrk="0" hangingPunct="1">
              <a:lnSpc>
                <a:spcPct val="100000"/>
              </a:lnSpc>
              <a:spcBef>
                <a:spcPct val="30000"/>
              </a:spcBef>
              <a:spcAft>
                <a:spcPct val="0"/>
              </a:spcAft>
              <a:buClrTx/>
              <a:buSzTx/>
              <a:buFontTx/>
              <a:buNone/>
              <a:tabLst/>
              <a:defRPr/>
            </a:pPr>
            <a:r>
              <a:rPr lang="en-GB" b="1" dirty="0"/>
              <a:t>The above talks</a:t>
            </a:r>
            <a:r>
              <a:rPr lang="en-GB" b="1" baseline="0" dirty="0"/>
              <a:t> about the </a:t>
            </a:r>
            <a:r>
              <a:rPr lang="en-GB" b="1" baseline="0" dirty="0" err="1"/>
              <a:t>entityManager</a:t>
            </a:r>
            <a:r>
              <a:rPr lang="en-GB" b="1" baseline="0" dirty="0"/>
              <a:t> in details!</a:t>
            </a:r>
            <a:endParaRPr lang="en-GB" b="1"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16</a:t>
            </a:fld>
            <a:endParaRPr lang="en-GB"/>
          </a:p>
        </p:txBody>
      </p:sp>
    </p:spTree>
    <p:extLst>
      <p:ext uri="{BB962C8B-B14F-4D97-AF65-F5344CB8AC3E}">
        <p14:creationId xmlns:p14="http://schemas.microsoft.com/office/powerpoint/2010/main" val="326136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17</a:t>
            </a:fld>
            <a:endParaRPr lang="en-GB"/>
          </a:p>
        </p:txBody>
      </p:sp>
    </p:spTree>
    <p:extLst>
      <p:ext uri="{BB962C8B-B14F-4D97-AF65-F5344CB8AC3E}">
        <p14:creationId xmlns:p14="http://schemas.microsoft.com/office/powerpoint/2010/main" val="126781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18</a:t>
            </a:fld>
            <a:endParaRPr lang="en-GB"/>
          </a:p>
        </p:txBody>
      </p:sp>
    </p:spTree>
    <p:extLst>
      <p:ext uri="{BB962C8B-B14F-4D97-AF65-F5344CB8AC3E}">
        <p14:creationId xmlns:p14="http://schemas.microsoft.com/office/powerpoint/2010/main" val="1874926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20</a:t>
            </a:fld>
            <a:endParaRPr lang="en-GB"/>
          </a:p>
        </p:txBody>
      </p:sp>
    </p:spTree>
    <p:extLst>
      <p:ext uri="{BB962C8B-B14F-4D97-AF65-F5344CB8AC3E}">
        <p14:creationId xmlns:p14="http://schemas.microsoft.com/office/powerpoint/2010/main" val="1395715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latin typeface="Arial" charset="0"/>
                <a:ea typeface="ヒラギノ角ゴ Pro W3" pitchFamily="-112" charset="-128"/>
                <a:cs typeface="+mn-cs"/>
              </a:rPr>
              <a:t>On </a:t>
            </a:r>
            <a:r>
              <a:rPr lang="en-GB" sz="1200" b="0" i="0" kern="1200" dirty="0" err="1">
                <a:solidFill>
                  <a:schemeClr val="tx1"/>
                </a:solidFill>
                <a:latin typeface="Arial" charset="0"/>
                <a:ea typeface="ヒラギノ角ゴ Pro W3" pitchFamily="-112" charset="-128"/>
                <a:cs typeface="+mn-cs"/>
              </a:rPr>
              <a:t>startup</a:t>
            </a:r>
            <a:r>
              <a:rPr lang="en-GB" sz="1200" b="0" i="0" kern="1200" dirty="0">
                <a:solidFill>
                  <a:schemeClr val="tx1"/>
                </a:solidFill>
                <a:latin typeface="Arial" charset="0"/>
                <a:ea typeface="ヒラギノ角ゴ Pro W3" pitchFamily="-112" charset="-128"/>
                <a:cs typeface="+mn-cs"/>
              </a:rPr>
              <a:t>, the </a:t>
            </a:r>
            <a:r>
              <a:rPr lang="en-GB" sz="1200" b="0" i="0" kern="1200" dirty="0" err="1">
                <a:solidFill>
                  <a:schemeClr val="tx1"/>
                </a:solidFill>
                <a:latin typeface="Arial" charset="0"/>
                <a:ea typeface="ヒラギノ角ゴ Pro W3" pitchFamily="-112" charset="-128"/>
                <a:cs typeface="+mn-cs"/>
              </a:rPr>
              <a:t>Persistence.createEntityManagerFactory</a:t>
            </a:r>
            <a:r>
              <a:rPr lang="en-GB" sz="1200" b="0" i="0" kern="1200" dirty="0">
                <a:solidFill>
                  <a:schemeClr val="tx1"/>
                </a:solidFill>
                <a:latin typeface="Arial" charset="0"/>
                <a:ea typeface="ヒラギノ角ゴ Pro W3" pitchFamily="-112" charset="-128"/>
                <a:cs typeface="+mn-cs"/>
              </a:rPr>
              <a:t>() method tries to locate the persistence unit named </a:t>
            </a:r>
            <a:r>
              <a:rPr lang="en-GB" sz="1200" b="0" i="0" kern="1200" dirty="0" err="1">
                <a:solidFill>
                  <a:schemeClr val="tx1"/>
                </a:solidFill>
                <a:latin typeface="Arial" charset="0"/>
                <a:ea typeface="ヒラギノ角ゴ Pro W3" pitchFamily="-112" charset="-128"/>
                <a:cs typeface="+mn-cs"/>
              </a:rPr>
              <a:t>helloworld</a:t>
            </a:r>
            <a:r>
              <a:rPr lang="en-GB" sz="1200" b="0" i="0" kern="1200" dirty="0">
                <a:solidFill>
                  <a:schemeClr val="tx1"/>
                </a:solidFill>
                <a:latin typeface="Arial" charset="0"/>
                <a:ea typeface="ヒラギノ角ゴ Pro W3" pitchFamily="-112" charset="-128"/>
                <a:cs typeface="+mn-cs"/>
              </a:rPr>
              <a:t>. It searches the </a:t>
            </a:r>
            <a:r>
              <a:rPr lang="en-GB" sz="1200" b="0" i="0" kern="1200" dirty="0" err="1">
                <a:solidFill>
                  <a:schemeClr val="tx1"/>
                </a:solidFill>
                <a:latin typeface="Arial" charset="0"/>
                <a:ea typeface="ヒラギノ角ゴ Pro W3" pitchFamily="-112" charset="-128"/>
                <a:cs typeface="+mn-cs"/>
              </a:rPr>
              <a:t>classpath</a:t>
            </a:r>
            <a:r>
              <a:rPr lang="en-GB" sz="1200" b="0" i="0" kern="1200" dirty="0">
                <a:solidFill>
                  <a:schemeClr val="tx1"/>
                </a:solidFill>
                <a:latin typeface="Arial" charset="0"/>
                <a:ea typeface="ヒラギノ角ゴ Pro W3" pitchFamily="-112" charset="-128"/>
                <a:cs typeface="+mn-cs"/>
              </a:rPr>
              <a:t> for all </a:t>
            </a:r>
            <a:r>
              <a:rPr lang="en-GB" sz="1200" b="1" i="0" kern="1200" dirty="0">
                <a:solidFill>
                  <a:schemeClr val="tx1"/>
                </a:solidFill>
                <a:latin typeface="Arial" charset="0"/>
                <a:ea typeface="ヒラギノ角ゴ Pro W3" pitchFamily="-112" charset="-128"/>
                <a:cs typeface="+mn-cs"/>
              </a:rPr>
              <a:t>META-INF/persistence.xml </a:t>
            </a:r>
            <a:r>
              <a:rPr lang="en-GB" sz="1200" b="0" i="0" kern="1200" dirty="0">
                <a:solidFill>
                  <a:schemeClr val="tx1"/>
                </a:solidFill>
                <a:latin typeface="Arial" charset="0"/>
                <a:ea typeface="ヒラギノ角ゴ Pro W3" pitchFamily="-112" charset="-128"/>
                <a:cs typeface="+mn-cs"/>
              </a:rPr>
              <a:t>files and then configures the EMF if a match is found.</a:t>
            </a:r>
          </a:p>
          <a:p>
            <a:endParaRPr lang="en-GB" sz="1200" b="0" i="0" kern="1200" dirty="0">
              <a:solidFill>
                <a:schemeClr val="tx1"/>
              </a:solidFill>
              <a:latin typeface="Arial" charset="0"/>
              <a:ea typeface="ヒラギノ角ゴ Pro W3" pitchFamily="-112" charset="-128"/>
              <a:cs typeface="+mn-cs"/>
            </a:endParaRPr>
          </a:p>
          <a:p>
            <a:r>
              <a:rPr lang="en-GB" sz="1200" b="0" i="0" kern="1200" dirty="0">
                <a:solidFill>
                  <a:schemeClr val="tx1"/>
                </a:solidFill>
                <a:latin typeface="Arial" charset="0"/>
                <a:ea typeface="ヒラギノ角ゴ Pro W3" pitchFamily="-112" charset="-128"/>
                <a:cs typeface="+mn-cs"/>
              </a:rPr>
              <a:t>Resources:</a:t>
            </a:r>
          </a:p>
          <a:p>
            <a:endParaRPr lang="en-US" sz="1200" b="0" i="0" kern="1200" dirty="0">
              <a:solidFill>
                <a:schemeClr val="tx1"/>
              </a:solidFill>
              <a:latin typeface="Arial" charset="0"/>
              <a:ea typeface="ヒラギノ角ゴ Pro W3" pitchFamily="-112" charset="-128"/>
              <a:cs typeface="+mn-cs"/>
            </a:endParaRPr>
          </a:p>
          <a:p>
            <a:r>
              <a:rPr lang="en-US" sz="1200" b="0" i="0" kern="1200" dirty="0">
                <a:solidFill>
                  <a:schemeClr val="tx1"/>
                </a:solidFill>
                <a:latin typeface="Arial" charset="0"/>
                <a:ea typeface="ヒラギノ角ゴ Pro W3" pitchFamily="-112" charset="-128"/>
                <a:cs typeface="+mn-cs"/>
              </a:rPr>
              <a:t>Persistence</a:t>
            </a:r>
            <a:r>
              <a:rPr lang="en-US" sz="1200" b="0" i="0" kern="1200" baseline="0" dirty="0">
                <a:solidFill>
                  <a:schemeClr val="tx1"/>
                </a:solidFill>
                <a:latin typeface="Arial" charset="0"/>
                <a:ea typeface="ヒラギノ角ゴ Pro W3" pitchFamily="-112" charset="-128"/>
                <a:cs typeface="+mn-cs"/>
              </a:rPr>
              <a:t> Units:</a:t>
            </a:r>
            <a:endParaRPr lang="en-US" sz="1200" b="0" i="0" kern="1200" dirty="0">
              <a:solidFill>
                <a:schemeClr val="tx1"/>
              </a:solidFill>
              <a:latin typeface="Arial" charset="0"/>
              <a:ea typeface="ヒラギノ角ゴ Pro W3" pitchFamily="-112" charset="-128"/>
              <a:cs typeface="+mn-cs"/>
            </a:endParaRPr>
          </a:p>
          <a:p>
            <a:r>
              <a:rPr lang="en-GB" dirty="0">
                <a:hlinkClick r:id="rId3"/>
              </a:rPr>
              <a:t>http://docs.oracle.com/cd/E19798-01/821-1841/bnbrj/index.html</a:t>
            </a:r>
            <a:endParaRPr lang="en-US" sz="1200" b="0" i="0" kern="1200" dirty="0">
              <a:solidFill>
                <a:schemeClr val="tx1"/>
              </a:solidFill>
              <a:latin typeface="Arial" charset="0"/>
              <a:ea typeface="ヒラギノ角ゴ Pro W3" pitchFamily="-112" charset="-128"/>
              <a:cs typeface="+mn-cs"/>
            </a:endParaRPr>
          </a:p>
          <a:p>
            <a:endParaRPr lang="en-GB" sz="1200" b="0" i="0" kern="1200" dirty="0">
              <a:solidFill>
                <a:schemeClr val="tx1"/>
              </a:solidFill>
              <a:latin typeface="Arial" charset="0"/>
              <a:ea typeface="ヒラギノ角ゴ Pro W3" pitchFamily="-112" charset="-128"/>
              <a:cs typeface="+mn-cs"/>
            </a:endParaRPr>
          </a:p>
          <a:p>
            <a:r>
              <a:rPr lang="en-GB" sz="1200" kern="1200" dirty="0">
                <a:solidFill>
                  <a:schemeClr val="tx1"/>
                </a:solidFill>
                <a:latin typeface="Arial" charset="0"/>
                <a:ea typeface="ヒラギノ角ゴ Pro W3" pitchFamily="-112" charset="-128"/>
                <a:cs typeface="+mn-cs"/>
              </a:rPr>
              <a:t>Hibernate </a:t>
            </a:r>
            <a:r>
              <a:rPr lang="en-GB" sz="1200" kern="1200" dirty="0" err="1">
                <a:solidFill>
                  <a:schemeClr val="tx1"/>
                </a:solidFill>
                <a:latin typeface="Arial" charset="0"/>
                <a:ea typeface="ヒラギノ角ゴ Pro W3" pitchFamily="-112" charset="-128"/>
                <a:cs typeface="+mn-cs"/>
              </a:rPr>
              <a:t>config</a:t>
            </a:r>
            <a:r>
              <a:rPr lang="en-GB" sz="1200" kern="1200" dirty="0">
                <a:solidFill>
                  <a:schemeClr val="tx1"/>
                </a:solidFill>
                <a:latin typeface="Arial" charset="0"/>
                <a:ea typeface="ヒラギノ角ゴ Pro W3" pitchFamily="-112" charset="-128"/>
                <a:cs typeface="+mn-cs"/>
              </a:rPr>
              <a:t>:</a:t>
            </a:r>
          </a:p>
          <a:p>
            <a:r>
              <a:rPr lang="en-GB" sz="1200" kern="1200" dirty="0">
                <a:solidFill>
                  <a:schemeClr val="tx1"/>
                </a:solidFill>
                <a:latin typeface="Arial" charset="0"/>
                <a:ea typeface="ヒラギノ角ゴ Pro W3" pitchFamily="-112" charset="-128"/>
                <a:cs typeface="+mn-cs"/>
              </a:rPr>
              <a:t>http://docs.jboss.org/hibernate/core/3.3/reference/en/html/session-configuration.html</a:t>
            </a:r>
          </a:p>
          <a:p>
            <a:endParaRPr lang="en-GB" sz="1200" u="sng" kern="1200" dirty="0">
              <a:solidFill>
                <a:schemeClr val="tx1"/>
              </a:solidFill>
              <a:latin typeface="Arial" charset="0"/>
              <a:ea typeface="ヒラギノ角ゴ Pro W3" pitchFamily="-112" charset="-128"/>
              <a:cs typeface="+mn-cs"/>
            </a:endParaRPr>
          </a:p>
          <a:p>
            <a:r>
              <a:rPr lang="en-GB" sz="1200" kern="1200" dirty="0">
                <a:solidFill>
                  <a:schemeClr val="tx1"/>
                </a:solidFill>
                <a:latin typeface="Arial" charset="0"/>
                <a:ea typeface="ヒラギノ角ゴ Pro W3" pitchFamily="-112" charset="-128"/>
                <a:cs typeface="+mn-cs"/>
              </a:rPr>
              <a:t>Configuring C3P0 Connection Pooling from Hibernate</a:t>
            </a:r>
            <a:r>
              <a:rPr lang="en-GB" sz="1200" kern="1200" baseline="0" dirty="0">
                <a:solidFill>
                  <a:schemeClr val="tx1"/>
                </a:solidFill>
                <a:latin typeface="Arial" charset="0"/>
                <a:ea typeface="ヒラギノ角ゴ Pro W3" pitchFamily="-112" charset="-128"/>
                <a:cs typeface="+mn-cs"/>
              </a:rPr>
              <a:t> </a:t>
            </a:r>
            <a:r>
              <a:rPr lang="en-GB" sz="1200" kern="1200" baseline="0" dirty="0" err="1">
                <a:solidFill>
                  <a:schemeClr val="tx1"/>
                </a:solidFill>
                <a:latin typeface="Arial" charset="0"/>
                <a:ea typeface="ヒラギノ角ゴ Pro W3" pitchFamily="-112" charset="-128"/>
                <a:cs typeface="+mn-cs"/>
              </a:rPr>
              <a:t>config</a:t>
            </a:r>
            <a:r>
              <a:rPr lang="en-GB" sz="1200" kern="1200" dirty="0">
                <a:solidFill>
                  <a:schemeClr val="tx1"/>
                </a:solidFill>
                <a:latin typeface="Arial" charset="0"/>
                <a:ea typeface="ヒラギノ角ゴ Pro W3" pitchFamily="-112" charset="-128"/>
                <a:cs typeface="+mn-cs"/>
              </a:rPr>
              <a:t>:</a:t>
            </a:r>
          </a:p>
          <a:p>
            <a:r>
              <a:rPr lang="en-GB" sz="1200" kern="1200" dirty="0">
                <a:solidFill>
                  <a:schemeClr val="tx1"/>
                </a:solidFill>
                <a:latin typeface="Arial" charset="0"/>
                <a:ea typeface="ヒラギノ角ゴ Pro W3" pitchFamily="-112" charset="-128"/>
                <a:cs typeface="+mn-cs"/>
              </a:rPr>
              <a:t>http://www.mchange.com/projects/c3p0/index.html#hibernate-specific</a:t>
            </a:r>
          </a:p>
          <a:p>
            <a:endParaRPr lang="en-GB" sz="1200" kern="1200" dirty="0">
              <a:solidFill>
                <a:schemeClr val="tx1"/>
              </a:solidFill>
              <a:latin typeface="Arial" charset="0"/>
              <a:ea typeface="ヒラギノ角ゴ Pro W3" pitchFamily="-112" charset="-128"/>
              <a:cs typeface="+mn-cs"/>
            </a:endParaRPr>
          </a:p>
          <a:p>
            <a:r>
              <a:rPr lang="en-GB" sz="1200" kern="1200" dirty="0">
                <a:solidFill>
                  <a:schemeClr val="tx1"/>
                </a:solidFill>
                <a:latin typeface="Arial" charset="0"/>
                <a:ea typeface="ヒラギノ角ゴ Pro W3" pitchFamily="-112" charset="-128"/>
                <a:cs typeface="+mn-cs"/>
              </a:rPr>
              <a:t>Properties explained:</a:t>
            </a:r>
          </a:p>
          <a:p>
            <a:r>
              <a:rPr lang="en-GB" sz="1200" kern="1200" dirty="0">
                <a:solidFill>
                  <a:schemeClr val="tx1"/>
                </a:solidFill>
                <a:latin typeface="Arial" charset="0"/>
                <a:ea typeface="ヒラギノ角ゴ Pro W3" pitchFamily="-112" charset="-128"/>
                <a:cs typeface="+mn-cs"/>
              </a:rPr>
              <a:t>http://www.mchange.com/projects/c3p0/index.html#configuration_properties</a:t>
            </a:r>
          </a:p>
          <a:p>
            <a:endParaRPr lang="en-GB" sz="1200" b="0" i="0" kern="1200" dirty="0">
              <a:solidFill>
                <a:schemeClr val="tx1"/>
              </a:solidFill>
              <a:latin typeface="Arial" charset="0"/>
              <a:ea typeface="ヒラギノ角ゴ Pro W3" pitchFamily="-112" charset="-128"/>
              <a:cs typeface="+mn-cs"/>
            </a:endParaRP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21</a:t>
            </a:fld>
            <a:endParaRPr lang="en-GB"/>
          </a:p>
        </p:txBody>
      </p:sp>
    </p:spTree>
    <p:extLst>
      <p:ext uri="{BB962C8B-B14F-4D97-AF65-F5344CB8AC3E}">
        <p14:creationId xmlns:p14="http://schemas.microsoft.com/office/powerpoint/2010/main" val="4060009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https://git.fdmgroup.com/snippets/1</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22</a:t>
            </a:fld>
            <a:endParaRPr lang="en-GB"/>
          </a:p>
        </p:txBody>
      </p:sp>
    </p:spTree>
    <p:extLst>
      <p:ext uri="{BB962C8B-B14F-4D97-AF65-F5344CB8AC3E}">
        <p14:creationId xmlns:p14="http://schemas.microsoft.com/office/powerpoint/2010/main" val="270621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815452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latin typeface="Arial" charset="0"/>
                <a:ea typeface="ヒラギノ角ゴ Pro W3" pitchFamily="-112" charset="-128"/>
                <a:cs typeface="+mn-cs"/>
              </a:rPr>
              <a:t>The name of the specified persistence unit “</a:t>
            </a:r>
            <a:r>
              <a:rPr lang="en-GB" sz="1200" b="1" i="1" dirty="0" err="1">
                <a:solidFill>
                  <a:srgbClr val="333399"/>
                </a:solidFill>
              </a:rPr>
              <a:t>persistenceUnitName</a:t>
            </a:r>
            <a:r>
              <a:rPr lang="en-GB" sz="1200" b="0" i="0" kern="1200" dirty="0">
                <a:solidFill>
                  <a:schemeClr val="tx1"/>
                </a:solidFill>
                <a:latin typeface="Arial" charset="0"/>
                <a:ea typeface="ヒラギノ角ゴ Pro W3" pitchFamily="-112" charset="-128"/>
                <a:cs typeface="+mn-cs"/>
              </a:rPr>
              <a:t>” passed into the </a:t>
            </a:r>
            <a:r>
              <a:rPr lang="en-GB" sz="1200" b="0" i="0" kern="1200" dirty="0" err="1">
                <a:solidFill>
                  <a:schemeClr val="tx1"/>
                </a:solidFill>
                <a:latin typeface="Arial" charset="0"/>
                <a:ea typeface="ヒラギノ角ゴ Pro W3" pitchFamily="-112" charset="-128"/>
                <a:cs typeface="+mn-cs"/>
              </a:rPr>
              <a:t>createEntityManagerFactory</a:t>
            </a:r>
            <a:r>
              <a:rPr lang="en-GB" sz="1200" b="0" i="0" kern="1200" dirty="0">
                <a:solidFill>
                  <a:schemeClr val="tx1"/>
                </a:solidFill>
                <a:latin typeface="Arial" charset="0"/>
                <a:ea typeface="ヒラギノ角ゴ Pro W3" pitchFamily="-112" charset="-128"/>
                <a:cs typeface="+mn-cs"/>
              </a:rPr>
              <a:t>() method identifies the given persistence unit configuration that determines such things as the connection parameters that entity managers generated from this </a:t>
            </a:r>
          </a:p>
          <a:p>
            <a:r>
              <a:rPr lang="en-GB" sz="1200" b="0" i="0" kern="1200" dirty="0">
                <a:solidFill>
                  <a:schemeClr val="tx1"/>
                </a:solidFill>
                <a:latin typeface="Arial" charset="0"/>
                <a:ea typeface="ヒラギノ角ゴ Pro W3" pitchFamily="-112" charset="-128"/>
                <a:cs typeface="+mn-cs"/>
              </a:rPr>
              <a:t>factory will use when connecting to the database.</a:t>
            </a:r>
          </a:p>
          <a:p>
            <a:r>
              <a:rPr lang="en-GB" sz="1200" b="0" i="0" kern="1200" dirty="0">
                <a:solidFill>
                  <a:schemeClr val="tx1"/>
                </a:solidFill>
                <a:latin typeface="Arial" charset="0"/>
                <a:ea typeface="ヒラギノ角ゴ Pro W3" pitchFamily="-112" charset="-128"/>
                <a:cs typeface="+mn-cs"/>
              </a:rPr>
              <a:t/>
            </a:r>
            <a:br>
              <a:rPr lang="en-GB" sz="1200" b="0" i="0" kern="1200" dirty="0">
                <a:solidFill>
                  <a:schemeClr val="tx1"/>
                </a:solidFill>
                <a:latin typeface="Arial" charset="0"/>
                <a:ea typeface="ヒラギノ角ゴ Pro W3" pitchFamily="-112" charset="-128"/>
                <a:cs typeface="+mn-cs"/>
              </a:rPr>
            </a:br>
            <a:r>
              <a:rPr lang="en-GB" sz="1200" b="0" i="0" kern="1200" dirty="0">
                <a:solidFill>
                  <a:schemeClr val="tx1"/>
                </a:solidFill>
                <a:latin typeface="Arial" charset="0"/>
                <a:ea typeface="ヒラギノ角ゴ Pro W3" pitchFamily="-112" charset="-128"/>
                <a:cs typeface="+mn-cs"/>
              </a:rPr>
              <a:t>Be sure to close the </a:t>
            </a:r>
            <a:r>
              <a:rPr lang="en-GB" sz="1200" b="0" i="0" kern="1200" dirty="0" err="1">
                <a:solidFill>
                  <a:schemeClr val="tx1"/>
                </a:solidFill>
                <a:latin typeface="Arial" charset="0"/>
                <a:ea typeface="ヒラギノ角ゴ Pro W3" pitchFamily="-112" charset="-128"/>
                <a:cs typeface="+mn-cs"/>
              </a:rPr>
              <a:t>EntityManager</a:t>
            </a:r>
            <a:r>
              <a:rPr lang="en-GB" sz="1200" b="0" i="0" kern="1200" dirty="0">
                <a:solidFill>
                  <a:schemeClr val="tx1"/>
                </a:solidFill>
                <a:latin typeface="Arial" charset="0"/>
                <a:ea typeface="ヒラギノ角ゴ Pro W3" pitchFamily="-112" charset="-128"/>
                <a:cs typeface="+mn-cs"/>
              </a:rPr>
              <a:t> when you are done</a:t>
            </a:r>
            <a:r>
              <a:rPr lang="en-GB" sz="1200" b="0" i="0" kern="1200" baseline="0" dirty="0">
                <a:solidFill>
                  <a:schemeClr val="tx1"/>
                </a:solidFill>
                <a:latin typeface="Arial" charset="0"/>
                <a:ea typeface="ヒラギノ角ゴ Pro W3" pitchFamily="-112" charset="-128"/>
                <a:cs typeface="+mn-cs"/>
              </a:rPr>
              <a:t> with it. When that is, depends on your design for the application. </a:t>
            </a:r>
            <a:endParaRPr lang="en-GB" sz="1200" b="0" i="0" kern="1200" dirty="0">
              <a:solidFill>
                <a:schemeClr val="tx1"/>
              </a:solidFill>
              <a:latin typeface="Arial" charset="0"/>
              <a:ea typeface="ヒラギノ角ゴ Pro W3" pitchFamily="-112" charset="-128"/>
              <a:cs typeface="+mn-cs"/>
            </a:endParaRP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23</a:t>
            </a:fld>
            <a:endParaRPr lang="en-GB"/>
          </a:p>
        </p:txBody>
      </p:sp>
    </p:spTree>
    <p:extLst>
      <p:ext uri="{BB962C8B-B14F-4D97-AF65-F5344CB8AC3E}">
        <p14:creationId xmlns:p14="http://schemas.microsoft.com/office/powerpoint/2010/main" val="1814475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latin typeface="Arial" charset="0"/>
                <a:ea typeface="ヒラギノ角ゴ Pro W3" pitchFamily="-112" charset="-128"/>
                <a:cs typeface="+mn-cs"/>
              </a:rPr>
              <a:t>Before you</a:t>
            </a:r>
            <a:r>
              <a:rPr lang="en-GB" sz="1200" b="0" i="0" kern="1200" baseline="0" dirty="0">
                <a:solidFill>
                  <a:schemeClr val="tx1"/>
                </a:solidFill>
                <a:latin typeface="Arial" charset="0"/>
                <a:ea typeface="ヒラギノ角ゴ Pro W3" pitchFamily="-112" charset="-128"/>
                <a:cs typeface="+mn-cs"/>
              </a:rPr>
              <a:t> try to persist, remove or update an entity in the database you will need to begin a transaction, and then commit this transaction.</a:t>
            </a:r>
          </a:p>
          <a:p>
            <a:endParaRPr lang="en-GB" sz="1200" b="0" i="0" kern="1200" baseline="0" dirty="0">
              <a:solidFill>
                <a:schemeClr val="tx1"/>
              </a:solidFill>
              <a:latin typeface="Arial" charset="0"/>
              <a:ea typeface="ヒラギノ角ゴ Pro W3" pitchFamily="-112" charset="-128"/>
              <a:cs typeface="+mn-cs"/>
            </a:endParaRPr>
          </a:p>
          <a:p>
            <a:r>
              <a:rPr lang="en-GB" sz="1200" b="0" i="0" kern="1200" dirty="0">
                <a:solidFill>
                  <a:schemeClr val="tx1"/>
                </a:solidFill>
                <a:latin typeface="Arial" charset="0"/>
                <a:ea typeface="ヒラギノ角ゴ Pro W3" pitchFamily="-112" charset="-128"/>
                <a:cs typeface="+mn-cs"/>
              </a:rPr>
              <a:t>Merge</a:t>
            </a:r>
            <a:r>
              <a:rPr lang="en-GB" sz="1200" b="0" i="0" kern="1200" baseline="0" dirty="0">
                <a:solidFill>
                  <a:schemeClr val="tx1"/>
                </a:solidFill>
                <a:latin typeface="Arial" charset="0"/>
                <a:ea typeface="ヒラギノ角ゴ Pro W3" pitchFamily="-112" charset="-128"/>
                <a:cs typeface="+mn-cs"/>
              </a:rPr>
              <a:t> (UPDATE) can also be used in order to update entity but usually by using setters will apply the changed of the object state and sync the with the DB.</a:t>
            </a:r>
            <a:endParaRPr lang="en-GB" sz="1200" b="0" i="0" kern="1200" dirty="0">
              <a:solidFill>
                <a:schemeClr val="tx1"/>
              </a:solidFill>
              <a:latin typeface="Arial" charset="0"/>
              <a:ea typeface="ヒラギノ角ゴ Pro W3" pitchFamily="-112" charset="-128"/>
              <a:cs typeface="+mn-cs"/>
            </a:endParaRP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24</a:t>
            </a:fld>
            <a:endParaRPr lang="en-GB"/>
          </a:p>
        </p:txBody>
      </p:sp>
    </p:spTree>
    <p:extLst>
      <p:ext uri="{BB962C8B-B14F-4D97-AF65-F5344CB8AC3E}">
        <p14:creationId xmlns:p14="http://schemas.microsoft.com/office/powerpoint/2010/main" val="2061982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latin typeface="Arial" charset="0"/>
                <a:ea typeface="ヒラギノ角ゴ Pro W3" pitchFamily="-112" charset="-128"/>
                <a:cs typeface="+mn-cs"/>
              </a:rPr>
              <a:t>Before you</a:t>
            </a:r>
            <a:r>
              <a:rPr lang="en-GB" sz="1200" b="0" i="0" kern="1200" baseline="0" dirty="0">
                <a:solidFill>
                  <a:schemeClr val="tx1"/>
                </a:solidFill>
                <a:latin typeface="Arial" charset="0"/>
                <a:ea typeface="ヒラギノ角ゴ Pro W3" pitchFamily="-112" charset="-128"/>
                <a:cs typeface="+mn-cs"/>
              </a:rPr>
              <a:t> try to persist, remove or update an entity in the database you will need to begin a transaction, and then commit this transaction.</a:t>
            </a:r>
          </a:p>
          <a:p>
            <a:endParaRPr lang="en-GB" sz="1200" b="0" i="0" kern="1200" baseline="0" dirty="0">
              <a:solidFill>
                <a:schemeClr val="tx1"/>
              </a:solidFill>
              <a:latin typeface="Arial" charset="0"/>
              <a:ea typeface="ヒラギノ角ゴ Pro W3" pitchFamily="-112" charset="-128"/>
              <a:cs typeface="+mn-cs"/>
            </a:endParaRPr>
          </a:p>
          <a:p>
            <a:r>
              <a:rPr lang="en-GB" sz="1200" b="0" i="0" kern="1200" dirty="0">
                <a:solidFill>
                  <a:schemeClr val="tx1"/>
                </a:solidFill>
                <a:latin typeface="Arial" charset="0"/>
                <a:ea typeface="ヒラギノ角ゴ Pro W3" pitchFamily="-112" charset="-128"/>
                <a:cs typeface="+mn-cs"/>
              </a:rPr>
              <a:t>Merge</a:t>
            </a:r>
            <a:r>
              <a:rPr lang="en-GB" sz="1200" b="0" i="0" kern="1200" baseline="0" dirty="0">
                <a:solidFill>
                  <a:schemeClr val="tx1"/>
                </a:solidFill>
                <a:latin typeface="Arial" charset="0"/>
                <a:ea typeface="ヒラギノ角ゴ Pro W3" pitchFamily="-112" charset="-128"/>
                <a:cs typeface="+mn-cs"/>
              </a:rPr>
              <a:t> (UPDATE) can also be used in order to update entity but usually by using setters will apply the </a:t>
            </a:r>
            <a:r>
              <a:rPr lang="en-GB" sz="1200" b="0" i="0" kern="1200" baseline="0" dirty="0" err="1">
                <a:solidFill>
                  <a:schemeClr val="tx1"/>
                </a:solidFill>
                <a:latin typeface="Arial" charset="0"/>
                <a:ea typeface="ヒラギノ角ゴ Pro W3" pitchFamily="-112" charset="-128"/>
                <a:cs typeface="+mn-cs"/>
              </a:rPr>
              <a:t>the</a:t>
            </a:r>
            <a:r>
              <a:rPr lang="en-GB" sz="1200" b="0" i="0" kern="1200" baseline="0" dirty="0">
                <a:solidFill>
                  <a:schemeClr val="tx1"/>
                </a:solidFill>
                <a:latin typeface="Arial" charset="0"/>
                <a:ea typeface="ヒラギノ角ゴ Pro W3" pitchFamily="-112" charset="-128"/>
                <a:cs typeface="+mn-cs"/>
              </a:rPr>
              <a:t> changed of the object state and synch the with the DB.</a:t>
            </a:r>
            <a:endParaRPr lang="en-GB" sz="1200" b="0" i="0" kern="1200" dirty="0">
              <a:solidFill>
                <a:schemeClr val="tx1"/>
              </a:solidFill>
              <a:latin typeface="Arial" charset="0"/>
              <a:ea typeface="ヒラギノ角ゴ Pro W3" pitchFamily="-112" charset="-128"/>
              <a:cs typeface="+mn-cs"/>
            </a:endParaRP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25</a:t>
            </a:fld>
            <a:endParaRPr lang="en-GB"/>
          </a:p>
        </p:txBody>
      </p:sp>
    </p:spTree>
    <p:extLst>
      <p:ext uri="{BB962C8B-B14F-4D97-AF65-F5344CB8AC3E}">
        <p14:creationId xmlns:p14="http://schemas.microsoft.com/office/powerpoint/2010/main" val="3680945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26</a:t>
            </a:fld>
            <a:endParaRPr lang="en-GB"/>
          </a:p>
        </p:txBody>
      </p:sp>
    </p:spTree>
    <p:extLst>
      <p:ext uri="{BB962C8B-B14F-4D97-AF65-F5344CB8AC3E}">
        <p14:creationId xmlns:p14="http://schemas.microsoft.com/office/powerpoint/2010/main" val="864769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latin typeface="Arial" charset="0"/>
                <a:ea typeface="ヒラギノ角ゴ Pro W3" pitchFamily="-112" charset="-128"/>
                <a:cs typeface="+mn-cs"/>
              </a:rPr>
              <a:t>Before you</a:t>
            </a:r>
            <a:r>
              <a:rPr lang="en-GB" sz="1200" b="0" i="0" kern="1200" baseline="0" dirty="0">
                <a:solidFill>
                  <a:schemeClr val="tx1"/>
                </a:solidFill>
                <a:latin typeface="Arial" charset="0"/>
                <a:ea typeface="ヒラギノ角ゴ Pro W3" pitchFamily="-112" charset="-128"/>
                <a:cs typeface="+mn-cs"/>
              </a:rPr>
              <a:t> try to persist, remove or update an entity in the database you will need to begin a transaction, and then commit this transaction.</a:t>
            </a:r>
          </a:p>
          <a:p>
            <a:endParaRPr lang="en-GB" sz="1200" b="0" i="0" kern="1200" baseline="0" dirty="0">
              <a:solidFill>
                <a:schemeClr val="tx1"/>
              </a:solidFill>
              <a:latin typeface="Arial" charset="0"/>
              <a:ea typeface="ヒラギノ角ゴ Pro W3" pitchFamily="-112" charset="-128"/>
              <a:cs typeface="+mn-cs"/>
            </a:endParaRPr>
          </a:p>
          <a:p>
            <a:r>
              <a:rPr lang="en-GB" sz="1200" b="0" i="0" kern="1200" dirty="0">
                <a:solidFill>
                  <a:schemeClr val="tx1"/>
                </a:solidFill>
                <a:latin typeface="Arial" charset="0"/>
                <a:ea typeface="ヒラギノ角ゴ Pro W3" pitchFamily="-112" charset="-128"/>
                <a:cs typeface="+mn-cs"/>
              </a:rPr>
              <a:t>Merge</a:t>
            </a:r>
            <a:r>
              <a:rPr lang="en-GB" sz="1200" b="0" i="0" kern="1200" baseline="0" dirty="0">
                <a:solidFill>
                  <a:schemeClr val="tx1"/>
                </a:solidFill>
                <a:latin typeface="Arial" charset="0"/>
                <a:ea typeface="ヒラギノ角ゴ Pro W3" pitchFamily="-112" charset="-128"/>
                <a:cs typeface="+mn-cs"/>
              </a:rPr>
              <a:t> (UPDATE) can also be used in order to update entity but usually by using setters will apply the </a:t>
            </a:r>
            <a:r>
              <a:rPr lang="en-GB" sz="1200" b="0" i="0" kern="1200" baseline="0" dirty="0" err="1">
                <a:solidFill>
                  <a:schemeClr val="tx1"/>
                </a:solidFill>
                <a:latin typeface="Arial" charset="0"/>
                <a:ea typeface="ヒラギノ角ゴ Pro W3" pitchFamily="-112" charset="-128"/>
                <a:cs typeface="+mn-cs"/>
              </a:rPr>
              <a:t>the</a:t>
            </a:r>
            <a:r>
              <a:rPr lang="en-GB" sz="1200" b="0" i="0" kern="1200" baseline="0" dirty="0">
                <a:solidFill>
                  <a:schemeClr val="tx1"/>
                </a:solidFill>
                <a:latin typeface="Arial" charset="0"/>
                <a:ea typeface="ヒラギノ角ゴ Pro W3" pitchFamily="-112" charset="-128"/>
                <a:cs typeface="+mn-cs"/>
              </a:rPr>
              <a:t> changed of the object state and synch the with the DB.</a:t>
            </a:r>
            <a:endParaRPr lang="en-GB" sz="1200" b="0" i="0" kern="1200" dirty="0">
              <a:solidFill>
                <a:schemeClr val="tx1"/>
              </a:solidFill>
              <a:latin typeface="Arial" charset="0"/>
              <a:ea typeface="ヒラギノ角ゴ Pro W3" pitchFamily="-112" charset="-128"/>
              <a:cs typeface="+mn-cs"/>
            </a:endParaRP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27</a:t>
            </a:fld>
            <a:endParaRPr lang="en-GB"/>
          </a:p>
        </p:txBody>
      </p:sp>
    </p:spTree>
    <p:extLst>
      <p:ext uri="{BB962C8B-B14F-4D97-AF65-F5344CB8AC3E}">
        <p14:creationId xmlns:p14="http://schemas.microsoft.com/office/powerpoint/2010/main" val="3615138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latin typeface="Arial" charset="0"/>
                <a:ea typeface="ヒラギノ角ゴ Pro W3" pitchFamily="-112" charset="-128"/>
                <a:cs typeface="+mn-cs"/>
              </a:rPr>
              <a:t>Before you</a:t>
            </a:r>
            <a:r>
              <a:rPr lang="en-GB" sz="1200" b="0" i="0" kern="1200" baseline="0" dirty="0">
                <a:solidFill>
                  <a:schemeClr val="tx1"/>
                </a:solidFill>
                <a:latin typeface="Arial" charset="0"/>
                <a:ea typeface="ヒラギノ角ゴ Pro W3" pitchFamily="-112" charset="-128"/>
                <a:cs typeface="+mn-cs"/>
              </a:rPr>
              <a:t> try to persist, remove or update an entity in the database you will need to begin a transaction, and then commit this transaction.</a:t>
            </a:r>
          </a:p>
          <a:p>
            <a:endParaRPr lang="en-GB" sz="1200" b="0" i="0" kern="1200" baseline="0" dirty="0">
              <a:solidFill>
                <a:schemeClr val="tx1"/>
              </a:solidFill>
              <a:latin typeface="Arial" charset="0"/>
              <a:ea typeface="ヒラギノ角ゴ Pro W3" pitchFamily="-112" charset="-128"/>
              <a:cs typeface="+mn-cs"/>
            </a:endParaRPr>
          </a:p>
          <a:p>
            <a:r>
              <a:rPr lang="en-GB" sz="1200" b="0" i="0" kern="1200" dirty="0">
                <a:solidFill>
                  <a:schemeClr val="tx1"/>
                </a:solidFill>
                <a:latin typeface="Arial" charset="0"/>
                <a:ea typeface="ヒラギノ角ゴ Pro W3" pitchFamily="-112" charset="-128"/>
                <a:cs typeface="+mn-cs"/>
              </a:rPr>
              <a:t>Merge</a:t>
            </a:r>
            <a:r>
              <a:rPr lang="en-GB" sz="1200" b="0" i="0" kern="1200" baseline="0" dirty="0">
                <a:solidFill>
                  <a:schemeClr val="tx1"/>
                </a:solidFill>
                <a:latin typeface="Arial" charset="0"/>
                <a:ea typeface="ヒラギノ角ゴ Pro W3" pitchFamily="-112" charset="-128"/>
                <a:cs typeface="+mn-cs"/>
              </a:rPr>
              <a:t> (UPDATE) can also be used in order to update entity but usually by using setters will apply the </a:t>
            </a:r>
            <a:r>
              <a:rPr lang="en-GB" sz="1200" b="0" i="0" kern="1200" baseline="0" dirty="0" err="1">
                <a:solidFill>
                  <a:schemeClr val="tx1"/>
                </a:solidFill>
                <a:latin typeface="Arial" charset="0"/>
                <a:ea typeface="ヒラギノ角ゴ Pro W3" pitchFamily="-112" charset="-128"/>
                <a:cs typeface="+mn-cs"/>
              </a:rPr>
              <a:t>the</a:t>
            </a:r>
            <a:r>
              <a:rPr lang="en-GB" sz="1200" b="0" i="0" kern="1200" baseline="0" dirty="0">
                <a:solidFill>
                  <a:schemeClr val="tx1"/>
                </a:solidFill>
                <a:latin typeface="Arial" charset="0"/>
                <a:ea typeface="ヒラギノ角ゴ Pro W3" pitchFamily="-112" charset="-128"/>
                <a:cs typeface="+mn-cs"/>
              </a:rPr>
              <a:t> changed of the object state and synch the with the DB.</a:t>
            </a:r>
            <a:endParaRPr lang="en-GB" sz="1200" b="0" i="0" kern="1200" dirty="0">
              <a:solidFill>
                <a:schemeClr val="tx1"/>
              </a:solidFill>
              <a:latin typeface="Arial" charset="0"/>
              <a:ea typeface="ヒラギノ角ゴ Pro W3" pitchFamily="-112" charset="-128"/>
              <a:cs typeface="+mn-cs"/>
            </a:endParaRP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28</a:t>
            </a:fld>
            <a:endParaRPr lang="en-GB"/>
          </a:p>
        </p:txBody>
      </p:sp>
    </p:spTree>
    <p:extLst>
      <p:ext uri="{BB962C8B-B14F-4D97-AF65-F5344CB8AC3E}">
        <p14:creationId xmlns:p14="http://schemas.microsoft.com/office/powerpoint/2010/main" val="835434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Transient (New)</a:t>
            </a:r>
          </a:p>
          <a:p>
            <a:pPr lvl="1"/>
            <a:r>
              <a:rPr lang="en-GB" dirty="0"/>
              <a:t>A newly created object that hasn’t been associated with persistence context and is not mapped to any database table row</a:t>
            </a:r>
          </a:p>
          <a:p>
            <a:r>
              <a:rPr lang="en-GB" dirty="0"/>
              <a:t>Managed (Persisted)</a:t>
            </a:r>
          </a:p>
          <a:p>
            <a:pPr lvl="1"/>
            <a:r>
              <a:rPr lang="en-GB" dirty="0"/>
              <a:t>Transient object to become persisted/managed we need to explicitly call the persist()</a:t>
            </a:r>
          </a:p>
          <a:p>
            <a:pPr lvl="1"/>
            <a:r>
              <a:rPr lang="en-GB" dirty="0"/>
              <a:t>Persistent entity has been associated with a database table row and is being managed by current running persistence context.</a:t>
            </a:r>
          </a:p>
          <a:p>
            <a:r>
              <a:rPr lang="en-GB" dirty="0"/>
              <a:t>Detached</a:t>
            </a:r>
          </a:p>
          <a:p>
            <a:pPr lvl="1"/>
            <a:r>
              <a:rPr lang="en-GB" dirty="0"/>
              <a:t>Once the current running persistence context is closed all previously managed entities becomes detached.</a:t>
            </a:r>
          </a:p>
          <a:p>
            <a:pPr lvl="1"/>
            <a:r>
              <a:rPr lang="en-GB" dirty="0"/>
              <a:t>Merge : The merge operation is going to copy the detached entity state to a managed entity instance . If merging has no equivalent in the current running persistence context , one will be fetched from the database.</a:t>
            </a:r>
          </a:p>
          <a:p>
            <a:pPr lvl="1"/>
            <a:r>
              <a:rPr lang="en-GB" dirty="0"/>
              <a:t>The detached object will continue to remain detached even after the merge operation.</a:t>
            </a:r>
          </a:p>
          <a:p>
            <a:r>
              <a:rPr lang="en-GB" dirty="0"/>
              <a:t>Deleted/Removed</a:t>
            </a:r>
          </a:p>
          <a:p>
            <a:pPr lvl="1"/>
            <a:r>
              <a:rPr lang="en-GB" dirty="0"/>
              <a:t>Only managed entities are allowed to be removed . </a:t>
            </a:r>
          </a:p>
          <a:p>
            <a:pPr lvl="1"/>
            <a:r>
              <a:rPr lang="en-GB" dirty="0"/>
              <a:t>Removed entity is only scheduled for deletion and the actual database DELETE statement will be executed during flush.</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https://docs.oracle.com/html/E13946_03/ejb3_overview_em_lifecycle.html</a:t>
            </a:r>
            <a:endParaRPr lang="en-IN" dirty="0"/>
          </a:p>
          <a:p>
            <a:endParaRPr lang="en-CA" dirty="0"/>
          </a:p>
        </p:txBody>
      </p:sp>
      <p:sp>
        <p:nvSpPr>
          <p:cNvPr id="4" name="Slide Number Placeholder 3"/>
          <p:cNvSpPr>
            <a:spLocks noGrp="1"/>
          </p:cNvSpPr>
          <p:nvPr>
            <p:ph type="sldNum" sz="quarter" idx="5"/>
          </p:nvPr>
        </p:nvSpPr>
        <p:spPr/>
        <p:txBody>
          <a:bodyPr/>
          <a:lstStyle/>
          <a:p>
            <a:fld id="{DECAF7F7-481D-4FBB-872B-CAD62DA8C4BA}" type="slidenum">
              <a:rPr lang="en-GB" smtClean="0"/>
              <a:t>31</a:t>
            </a:fld>
            <a:endParaRPr lang="en-GB"/>
          </a:p>
        </p:txBody>
      </p:sp>
    </p:spTree>
    <p:extLst>
      <p:ext uri="{BB962C8B-B14F-4D97-AF65-F5344CB8AC3E}">
        <p14:creationId xmlns:p14="http://schemas.microsoft.com/office/powerpoint/2010/main" val="1650157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32</a:t>
            </a:fld>
            <a:endParaRPr lang="en-GB"/>
          </a:p>
        </p:txBody>
      </p:sp>
    </p:spTree>
    <p:extLst>
      <p:ext uri="{BB962C8B-B14F-4D97-AF65-F5344CB8AC3E}">
        <p14:creationId xmlns:p14="http://schemas.microsoft.com/office/powerpoint/2010/main" val="2574081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33</a:t>
            </a:fld>
            <a:endParaRPr lang="en-GB"/>
          </a:p>
        </p:txBody>
      </p:sp>
    </p:spTree>
    <p:extLst>
      <p:ext uri="{BB962C8B-B14F-4D97-AF65-F5344CB8AC3E}">
        <p14:creationId xmlns:p14="http://schemas.microsoft.com/office/powerpoint/2010/main" val="4086372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1343023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a:p>
        </p:txBody>
      </p:sp>
    </p:spTree>
    <p:extLst>
      <p:ext uri="{BB962C8B-B14F-4D97-AF65-F5344CB8AC3E}">
        <p14:creationId xmlns:p14="http://schemas.microsoft.com/office/powerpoint/2010/main" val="1170707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35</a:t>
            </a:fld>
            <a:endParaRPr lang="en-GB"/>
          </a:p>
        </p:txBody>
      </p:sp>
    </p:spTree>
    <p:extLst>
      <p:ext uri="{BB962C8B-B14F-4D97-AF65-F5344CB8AC3E}">
        <p14:creationId xmlns:p14="http://schemas.microsoft.com/office/powerpoint/2010/main" val="2227733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a:p>
        </p:txBody>
      </p:sp>
    </p:spTree>
    <p:extLst>
      <p:ext uri="{BB962C8B-B14F-4D97-AF65-F5344CB8AC3E}">
        <p14:creationId xmlns:p14="http://schemas.microsoft.com/office/powerpoint/2010/main" val="380957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a:t>
            </a:fld>
            <a:endParaRPr lang="en-GB"/>
          </a:p>
        </p:txBody>
      </p:sp>
    </p:spTree>
    <p:extLst>
      <p:ext uri="{BB962C8B-B14F-4D97-AF65-F5344CB8AC3E}">
        <p14:creationId xmlns:p14="http://schemas.microsoft.com/office/powerpoint/2010/main" val="68954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latin typeface="Arial" charset="0"/>
                <a:ea typeface="ヒラギノ角ゴ Pro W3" pitchFamily="-112" charset="-128"/>
                <a:cs typeface="+mn-cs"/>
              </a:rPr>
              <a:t>The task of persisting Java objects to a relational database is currently being facilitated by a number of different tools that allow developers to direct persistence engines in converting Java objects to database columns/records and back. This task involves serializing hierarchically structured Java objects to a tabular-structured database and vice versa. Essential to this effort is the need to map Java objects to database columns and records in a manner optimized for speed and efficiency. </a:t>
            </a:r>
          </a:p>
          <a:p>
            <a:endParaRPr lang="en-GB" dirty="0"/>
          </a:p>
          <a:p>
            <a:r>
              <a:rPr lang="en-GB" dirty="0"/>
              <a:t>JPA is not a new technology; rather, it has collected the best ideas from existing persistence technologies like Hibernate, </a:t>
            </a:r>
            <a:r>
              <a:rPr lang="en-GB" dirty="0" err="1"/>
              <a:t>TopLink</a:t>
            </a:r>
            <a:r>
              <a:rPr lang="en-GB" dirty="0"/>
              <a:t>, and JDO. The result is a standardized specification that helps you build a persistence layer that is independent of any particular persistence provider. </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a:t>
            </a:fld>
            <a:endParaRPr lang="en-GB"/>
          </a:p>
        </p:txBody>
      </p:sp>
    </p:spTree>
    <p:extLst>
      <p:ext uri="{BB962C8B-B14F-4D97-AF65-F5344CB8AC3E}">
        <p14:creationId xmlns:p14="http://schemas.microsoft.com/office/powerpoint/2010/main" val="371938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latin typeface="Arial" charset="0"/>
                <a:ea typeface="ヒラギノ角ゴ Pro W3" pitchFamily="-112" charset="-128"/>
                <a:cs typeface="+mn-cs"/>
              </a:rPr>
              <a:t>The task of persisting Java objects to a relational database is currently being facilitated by a number of different tools that allow developers to direct persistence engines in converting Java objects to database columns/records and back. This task involves serializing hierarchically structured Java objects to a tabular-structured database and vice versa. Essential to this effort is the need to map Java objects to database columns and records in a manner optimized for speed and efficiency. </a:t>
            </a:r>
          </a:p>
          <a:p>
            <a:endParaRPr lang="en-GB" dirty="0"/>
          </a:p>
          <a:p>
            <a:r>
              <a:rPr lang="en-GB" dirty="0"/>
              <a:t>JPA is not a new technology; rather, it has collected the best ideas from existing persistence technologies like Hibernate, </a:t>
            </a:r>
            <a:r>
              <a:rPr lang="en-GB" dirty="0" err="1"/>
              <a:t>TopLink</a:t>
            </a:r>
            <a:r>
              <a:rPr lang="en-GB" dirty="0"/>
              <a:t>, and JDO. The result is a standardized specification that helps you build a persistence layer that is independent of any particular persistence provider. </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a:p>
        </p:txBody>
      </p:sp>
    </p:spTree>
    <p:extLst>
      <p:ext uri="{BB962C8B-B14F-4D97-AF65-F5344CB8AC3E}">
        <p14:creationId xmlns:p14="http://schemas.microsoft.com/office/powerpoint/2010/main" val="374059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a:t>
            </a:fld>
            <a:endParaRPr lang="en-GB"/>
          </a:p>
        </p:txBody>
      </p:sp>
    </p:spTree>
    <p:extLst>
      <p:ext uri="{BB962C8B-B14F-4D97-AF65-F5344CB8AC3E}">
        <p14:creationId xmlns:p14="http://schemas.microsoft.com/office/powerpoint/2010/main" val="49017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entity is </a:t>
            </a:r>
            <a:r>
              <a:rPr lang="en-GB" dirty="0" err="1"/>
              <a:t>persistable</a:t>
            </a:r>
            <a:r>
              <a:rPr lang="en-GB" dirty="0"/>
              <a:t> because it can be created in a </a:t>
            </a:r>
            <a:r>
              <a:rPr lang="en-GB" b="1" dirty="0"/>
              <a:t>persistent</a:t>
            </a:r>
            <a:r>
              <a:rPr lang="en-GB" dirty="0"/>
              <a:t> store. The difference is that it is not automatically persisted, and that in order for it to have a durable representation the application must actively invoke an API method to initiate the process. This is an important distinction because it leaves control over persistence firmly in the hands of the application. The application has the flexibility to manipulate data and perform business logic on the entity, making it persistent only when the application decides it is the right time. The lesson is that entities may be manipulated without necessarily being persisted, and it is the application that decides whether they are or not.</a:t>
            </a:r>
          </a:p>
          <a:p>
            <a:endParaRPr lang="en-GB" dirty="0"/>
          </a:p>
          <a:p>
            <a:r>
              <a:rPr lang="en-GB" dirty="0"/>
              <a:t>*Persistent </a:t>
            </a:r>
            <a:r>
              <a:rPr lang="en-GB" b="1" dirty="0"/>
              <a:t>identity</a:t>
            </a:r>
            <a:r>
              <a:rPr lang="en-GB" dirty="0"/>
              <a:t>, or an identifier, is the key that uniquely identifies an entity instance and distinguishes it from all the other instances of the same entity type. An entity has a persistent identity when there exists a representation of it in the data store; that is, a row in a database </a:t>
            </a:r>
          </a:p>
          <a:p>
            <a:r>
              <a:rPr lang="en-GB" dirty="0"/>
              <a:t>table. If it is not in the database then even though the in-memory entity may have its identity set in a field, it does not have a persistent identity. The entity identifier, then, is equivalent to the primary key in the database table that stores the entity state. </a:t>
            </a:r>
          </a:p>
          <a:p>
            <a:endParaRPr lang="en-GB" dirty="0"/>
          </a:p>
          <a:p>
            <a:r>
              <a:rPr lang="en-GB" dirty="0"/>
              <a:t>*Although they can be created, updated, and deleted in any context, these operations are normally done within the context of a transaction</a:t>
            </a:r>
            <a:r>
              <a:rPr lang="en-GB" baseline="0" dirty="0"/>
              <a:t> </a:t>
            </a:r>
            <a:r>
              <a:rPr lang="en-GB" dirty="0"/>
              <a:t>because a transaction is required for the changes to be committed in the database. Changes made to the database either succeed or fail atomically, so the persistent view of an entity should indeed be </a:t>
            </a:r>
            <a:r>
              <a:rPr lang="en-GB" b="1" dirty="0"/>
              <a:t>transactional</a:t>
            </a:r>
          </a:p>
          <a:p>
            <a:endParaRPr lang="en-GB" dirty="0"/>
          </a:p>
          <a:p>
            <a:r>
              <a:rPr lang="en-GB" dirty="0"/>
              <a:t>*Entities are meant to be</a:t>
            </a:r>
            <a:r>
              <a:rPr lang="en-GB" b="1" dirty="0"/>
              <a:t> fine-grained </a:t>
            </a:r>
            <a:r>
              <a:rPr lang="en-GB" dirty="0"/>
              <a:t>objects that have a set of aggregated state that is normally stored in a single place, such as a row in a table, and typically have relationships to other entities. In the most general sense, they are business domain objects that have specific meaning to the application that accesses them. While it is certainly true that entities may be defined in exaggerated ways to be as fine-grained as </a:t>
            </a:r>
          </a:p>
          <a:p>
            <a:r>
              <a:rPr lang="en-GB" dirty="0"/>
              <a:t>storing a single string or coarse-grained enough to contain 500 columns’ worth of data, JPA entities were definitely intended to be on the smaller end of the granularity spectrum. Ideally, entities should be designed and defined as fairly lightweight objects of a size comparable to that of the average Java object.</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a:p>
        </p:txBody>
      </p:sp>
    </p:spTree>
    <p:extLst>
      <p:ext uri="{BB962C8B-B14F-4D97-AF65-F5344CB8AC3E}">
        <p14:creationId xmlns:p14="http://schemas.microsoft.com/office/powerpoint/2010/main" val="347388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47107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5" r:id="rId32"/>
    <p:sldLayoutId id="2147483756"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openjpa.apache.org/builds/1.0.4/apache-openjpa-1.0.4/docs/manual/manual.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3.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3.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Java</a:t>
            </a:r>
          </a:p>
        </p:txBody>
      </p:sp>
      <p:sp>
        <p:nvSpPr>
          <p:cNvPr id="3" name="Text Placeholder 2"/>
          <p:cNvSpPr>
            <a:spLocks noGrp="1"/>
          </p:cNvSpPr>
          <p:nvPr>
            <p:ph type="body" sz="quarter" idx="10"/>
          </p:nvPr>
        </p:nvSpPr>
        <p:spPr/>
        <p:txBody>
          <a:bodyPr/>
          <a:lstStyle/>
          <a:p>
            <a:r>
              <a:rPr lang="en-GB" b="1" dirty="0">
                <a:solidFill>
                  <a:schemeClr val="accent1"/>
                </a:solidFill>
                <a:latin typeface="Arial"/>
                <a:cs typeface="Arial"/>
              </a:rPr>
              <a:t>Java Persistence API</a:t>
            </a:r>
          </a:p>
          <a:p>
            <a:r>
              <a:rPr lang="en-GB" b="1" dirty="0">
                <a:solidFill>
                  <a:schemeClr val="accent1"/>
                </a:solidFill>
                <a:latin typeface="Arial"/>
                <a:cs typeface="Arial"/>
              </a:rPr>
              <a:t>Part 1</a:t>
            </a:r>
          </a:p>
        </p:txBody>
      </p:sp>
    </p:spTree>
    <p:extLst>
      <p:ext uri="{BB962C8B-B14F-4D97-AF65-F5344CB8AC3E}">
        <p14:creationId xmlns:p14="http://schemas.microsoft.com/office/powerpoint/2010/main" val="348284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4F1C-5ABA-4C0F-BAB6-EFE1561D2049}"/>
              </a:ext>
            </a:extLst>
          </p:cNvPr>
          <p:cNvSpPr>
            <a:spLocks noGrp="1"/>
          </p:cNvSpPr>
          <p:nvPr>
            <p:ph type="ctrTitle"/>
          </p:nvPr>
        </p:nvSpPr>
        <p:spPr/>
        <p:txBody>
          <a:bodyPr/>
          <a:lstStyle/>
          <a:p>
            <a:r>
              <a:rPr lang="en-CA" dirty="0"/>
              <a:t>Employee Model</a:t>
            </a:r>
          </a:p>
        </p:txBody>
      </p:sp>
      <p:sp>
        <p:nvSpPr>
          <p:cNvPr id="4" name="Rectangle 3">
            <a:extLst>
              <a:ext uri="{FF2B5EF4-FFF2-40B4-BE49-F238E27FC236}">
                <a16:creationId xmlns:a16="http://schemas.microsoft.com/office/drawing/2014/main" id="{47FA419E-BD80-4EFC-B931-DF854FFF5C95}"/>
              </a:ext>
            </a:extLst>
          </p:cNvPr>
          <p:cNvSpPr/>
          <p:nvPr/>
        </p:nvSpPr>
        <p:spPr>
          <a:xfrm>
            <a:off x="2181225" y="1595829"/>
            <a:ext cx="7829550" cy="409342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IN" sz="2000" b="1" dirty="0">
                <a:latin typeface="Consolas" pitchFamily="49" charset="0"/>
              </a:rPr>
              <a:t>public class Employee{</a:t>
            </a:r>
          </a:p>
          <a:p>
            <a:endParaRPr lang="en-IN" sz="2000" b="1" dirty="0">
              <a:latin typeface="Consolas" pitchFamily="49" charset="0"/>
            </a:endParaRPr>
          </a:p>
          <a:p>
            <a:r>
              <a:rPr lang="en-IN" sz="2000" b="1" dirty="0">
                <a:latin typeface="Consolas" pitchFamily="49" charset="0"/>
              </a:rPr>
              <a:t>	private int id;</a:t>
            </a:r>
          </a:p>
          <a:p>
            <a:r>
              <a:rPr lang="en-IN" sz="2000" b="1" dirty="0">
                <a:latin typeface="Consolas" pitchFamily="49" charset="0"/>
              </a:rPr>
              <a:t>	private String name;</a:t>
            </a:r>
          </a:p>
          <a:p>
            <a:endParaRPr lang="en-IN" sz="2000" b="1" dirty="0">
              <a:latin typeface="Consolas" pitchFamily="49" charset="0"/>
            </a:endParaRPr>
          </a:p>
          <a:p>
            <a:r>
              <a:rPr lang="en-IN" sz="2000" b="1" dirty="0">
                <a:latin typeface="Consolas" pitchFamily="49" charset="0"/>
              </a:rPr>
              <a:t>	public Employee(){</a:t>
            </a:r>
          </a:p>
          <a:p>
            <a:endParaRPr lang="en-IN" sz="2000" b="1" dirty="0">
              <a:latin typeface="Consolas" pitchFamily="49" charset="0"/>
            </a:endParaRPr>
          </a:p>
          <a:p>
            <a:r>
              <a:rPr lang="en-IN" sz="2000" b="1" dirty="0">
                <a:latin typeface="Consolas" pitchFamily="49" charset="0"/>
              </a:rPr>
              <a:t>	}</a:t>
            </a:r>
          </a:p>
          <a:p>
            <a:endParaRPr lang="en-IN" sz="2000" b="1" dirty="0">
              <a:latin typeface="Consolas" pitchFamily="49" charset="0"/>
            </a:endParaRPr>
          </a:p>
          <a:p>
            <a:r>
              <a:rPr lang="en-IN" sz="2000" b="1" dirty="0">
                <a:latin typeface="Consolas" pitchFamily="49" charset="0"/>
              </a:rPr>
              <a:t>	// setters and getters</a:t>
            </a:r>
          </a:p>
          <a:p>
            <a:endParaRPr lang="en-IN" sz="2000" b="1" dirty="0">
              <a:latin typeface="Consolas" pitchFamily="49" charset="0"/>
            </a:endParaRPr>
          </a:p>
          <a:p>
            <a:pPr>
              <a:defRPr/>
            </a:pPr>
            <a:r>
              <a:rPr lang="en-IN" sz="2000" b="1" dirty="0">
                <a:latin typeface="Consolas" pitchFamily="49" charset="0"/>
              </a:rPr>
              <a:t>}</a:t>
            </a:r>
          </a:p>
          <a:p>
            <a:pPr lvl="0">
              <a:buClr>
                <a:srgbClr val="333399"/>
              </a:buClr>
            </a:pPr>
            <a:endParaRPr lang="en-GB" sz="2000" b="1" dirty="0">
              <a:latin typeface="Consolas" pitchFamily="49" charset="0"/>
            </a:endParaRPr>
          </a:p>
        </p:txBody>
      </p:sp>
    </p:spTree>
    <p:extLst>
      <p:ext uri="{BB962C8B-B14F-4D97-AF65-F5344CB8AC3E}">
        <p14:creationId xmlns:p14="http://schemas.microsoft.com/office/powerpoint/2010/main" val="29414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64A0-7CA7-4958-B00E-9D5CEE692B89}"/>
              </a:ext>
            </a:extLst>
          </p:cNvPr>
          <p:cNvSpPr>
            <a:spLocks noGrp="1"/>
          </p:cNvSpPr>
          <p:nvPr>
            <p:ph type="ctrTitle"/>
          </p:nvPr>
        </p:nvSpPr>
        <p:spPr/>
        <p:txBody>
          <a:bodyPr/>
          <a:lstStyle/>
          <a:p>
            <a:r>
              <a:rPr lang="en-CA" dirty="0"/>
              <a:t>Mapping Employee to Table</a:t>
            </a:r>
          </a:p>
        </p:txBody>
      </p:sp>
      <p:sp>
        <p:nvSpPr>
          <p:cNvPr id="4" name="Rectangle 3">
            <a:extLst>
              <a:ext uri="{FF2B5EF4-FFF2-40B4-BE49-F238E27FC236}">
                <a16:creationId xmlns:a16="http://schemas.microsoft.com/office/drawing/2014/main" id="{A7A42FA9-2AA4-4FCE-B7C0-4FCDAFFBBB95}"/>
              </a:ext>
            </a:extLst>
          </p:cNvPr>
          <p:cNvSpPr/>
          <p:nvPr/>
        </p:nvSpPr>
        <p:spPr>
          <a:xfrm>
            <a:off x="1019106" y="1833333"/>
            <a:ext cx="4233022" cy="440120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IN" sz="2000" b="1" dirty="0">
                <a:solidFill>
                  <a:srgbClr val="3099D9"/>
                </a:solidFill>
                <a:latin typeface="Consolas" pitchFamily="49" charset="0"/>
              </a:rPr>
              <a:t>@Entity</a:t>
            </a:r>
          </a:p>
          <a:p>
            <a:r>
              <a:rPr lang="en-IN" sz="2000" b="1" dirty="0">
                <a:latin typeface="Consolas" pitchFamily="49" charset="0"/>
              </a:rPr>
              <a:t>public class Employee{</a:t>
            </a:r>
          </a:p>
          <a:p>
            <a:r>
              <a:rPr lang="en-IN" sz="2000" b="1" dirty="0">
                <a:latin typeface="Consolas" pitchFamily="49" charset="0"/>
              </a:rPr>
              <a:t>	</a:t>
            </a:r>
            <a:r>
              <a:rPr lang="en-IN" sz="2000" b="1" dirty="0">
                <a:solidFill>
                  <a:srgbClr val="3099D9"/>
                </a:solidFill>
                <a:latin typeface="Consolas" pitchFamily="49" charset="0"/>
              </a:rPr>
              <a:t>@Id</a:t>
            </a:r>
          </a:p>
          <a:p>
            <a:r>
              <a:rPr lang="en-IN" sz="2000" b="1" dirty="0">
                <a:latin typeface="Consolas" pitchFamily="49" charset="0"/>
              </a:rPr>
              <a:t>	private int id;</a:t>
            </a:r>
          </a:p>
          <a:p>
            <a:r>
              <a:rPr lang="en-IN" sz="2000" b="1" dirty="0">
                <a:latin typeface="Consolas" pitchFamily="49" charset="0"/>
              </a:rPr>
              <a:t>	private String name;</a:t>
            </a:r>
          </a:p>
          <a:p>
            <a:endParaRPr lang="en-IN" sz="2000" b="1" dirty="0">
              <a:latin typeface="Consolas" pitchFamily="49" charset="0"/>
            </a:endParaRPr>
          </a:p>
          <a:p>
            <a:r>
              <a:rPr lang="en-IN" sz="2000" b="1" dirty="0">
                <a:latin typeface="Consolas" pitchFamily="49" charset="0"/>
              </a:rPr>
              <a:t>	public Employee(){</a:t>
            </a:r>
          </a:p>
          <a:p>
            <a:endParaRPr lang="en-IN" sz="2000" b="1" dirty="0">
              <a:latin typeface="Consolas" pitchFamily="49" charset="0"/>
            </a:endParaRPr>
          </a:p>
          <a:p>
            <a:r>
              <a:rPr lang="en-IN" sz="2000" b="1" dirty="0">
                <a:latin typeface="Consolas" pitchFamily="49" charset="0"/>
              </a:rPr>
              <a:t>	}</a:t>
            </a:r>
          </a:p>
          <a:p>
            <a:endParaRPr lang="en-IN" sz="2000" b="1" dirty="0">
              <a:latin typeface="Consolas" pitchFamily="49" charset="0"/>
            </a:endParaRPr>
          </a:p>
          <a:p>
            <a:r>
              <a:rPr lang="en-IN" sz="2000" b="1" dirty="0">
                <a:latin typeface="Consolas" pitchFamily="49" charset="0"/>
              </a:rPr>
              <a:t>	// setters and getters</a:t>
            </a:r>
          </a:p>
          <a:p>
            <a:endParaRPr lang="en-IN" sz="2000" b="1" dirty="0">
              <a:latin typeface="Consolas" pitchFamily="49" charset="0"/>
            </a:endParaRPr>
          </a:p>
          <a:p>
            <a:pPr>
              <a:defRPr/>
            </a:pPr>
            <a:r>
              <a:rPr lang="en-IN" sz="2000" b="1" dirty="0">
                <a:latin typeface="Consolas" pitchFamily="49" charset="0"/>
              </a:rPr>
              <a:t>}</a:t>
            </a:r>
          </a:p>
          <a:p>
            <a:pPr lvl="0">
              <a:buClr>
                <a:srgbClr val="333399"/>
              </a:buClr>
            </a:pPr>
            <a:endParaRPr lang="en-GB" sz="2000" b="1" dirty="0">
              <a:latin typeface="Consolas" pitchFamily="49" charset="0"/>
            </a:endParaRPr>
          </a:p>
        </p:txBody>
      </p:sp>
      <p:graphicFrame>
        <p:nvGraphicFramePr>
          <p:cNvPr id="5" name="Table 5">
            <a:extLst>
              <a:ext uri="{FF2B5EF4-FFF2-40B4-BE49-F238E27FC236}">
                <a16:creationId xmlns:a16="http://schemas.microsoft.com/office/drawing/2014/main" id="{A0B76042-69C3-465C-930B-1E2537B5C9DC}"/>
              </a:ext>
            </a:extLst>
          </p:cNvPr>
          <p:cNvGraphicFramePr>
            <a:graphicFrameLocks noGrp="1"/>
          </p:cNvGraphicFramePr>
          <p:nvPr>
            <p:extLst/>
          </p:nvPr>
        </p:nvGraphicFramePr>
        <p:xfrm>
          <a:off x="6339099" y="2413416"/>
          <a:ext cx="4873066" cy="1478280"/>
        </p:xfrm>
        <a:graphic>
          <a:graphicData uri="http://schemas.openxmlformats.org/drawingml/2006/table">
            <a:tbl>
              <a:tblPr firstRow="1" bandRow="1">
                <a:tableStyleId>{5C22544A-7EE6-4342-B048-85BDC9FD1C3A}</a:tableStyleId>
              </a:tblPr>
              <a:tblGrid>
                <a:gridCol w="2436533">
                  <a:extLst>
                    <a:ext uri="{9D8B030D-6E8A-4147-A177-3AD203B41FA5}">
                      <a16:colId xmlns:a16="http://schemas.microsoft.com/office/drawing/2014/main" val="3929738614"/>
                    </a:ext>
                  </a:extLst>
                </a:gridCol>
                <a:gridCol w="2436533">
                  <a:extLst>
                    <a:ext uri="{9D8B030D-6E8A-4147-A177-3AD203B41FA5}">
                      <a16:colId xmlns:a16="http://schemas.microsoft.com/office/drawing/2014/main" val="2943092182"/>
                    </a:ext>
                  </a:extLst>
                </a:gridCol>
              </a:tblGrid>
              <a:tr h="316851">
                <a:tc>
                  <a:txBody>
                    <a:bodyPr/>
                    <a:lstStyle/>
                    <a:p>
                      <a:r>
                        <a:rPr lang="en-CA" dirty="0"/>
                        <a:t>ID</a:t>
                      </a:r>
                    </a:p>
                  </a:txBody>
                  <a:tcPr/>
                </a:tc>
                <a:tc>
                  <a:txBody>
                    <a:bodyPr/>
                    <a:lstStyle/>
                    <a:p>
                      <a:r>
                        <a:rPr lang="en-CA" dirty="0"/>
                        <a:t>NAME</a:t>
                      </a:r>
                    </a:p>
                  </a:txBody>
                  <a:tcPr/>
                </a:tc>
                <a:extLst>
                  <a:ext uri="{0D108BD9-81ED-4DB2-BD59-A6C34878D82A}">
                    <a16:rowId xmlns:a16="http://schemas.microsoft.com/office/drawing/2014/main" val="641727813"/>
                  </a:ext>
                </a:extLst>
              </a:tr>
              <a:tr h="370840">
                <a:tc>
                  <a:txBody>
                    <a:bodyPr/>
                    <a:lstStyle/>
                    <a:p>
                      <a:r>
                        <a:rPr lang="en-CA" dirty="0"/>
                        <a:t>10001</a:t>
                      </a:r>
                    </a:p>
                  </a:txBody>
                  <a:tcPr/>
                </a:tc>
                <a:tc>
                  <a:txBody>
                    <a:bodyPr/>
                    <a:lstStyle/>
                    <a:p>
                      <a:r>
                        <a:rPr lang="en-CA" dirty="0"/>
                        <a:t>John Doe</a:t>
                      </a:r>
                    </a:p>
                  </a:txBody>
                  <a:tcPr/>
                </a:tc>
                <a:extLst>
                  <a:ext uri="{0D108BD9-81ED-4DB2-BD59-A6C34878D82A}">
                    <a16:rowId xmlns:a16="http://schemas.microsoft.com/office/drawing/2014/main" val="3950053609"/>
                  </a:ext>
                </a:extLst>
              </a:tr>
              <a:tr h="370840">
                <a:tc>
                  <a:txBody>
                    <a:bodyPr/>
                    <a:lstStyle/>
                    <a:p>
                      <a:r>
                        <a:rPr lang="en-CA" dirty="0"/>
                        <a:t>10002</a:t>
                      </a:r>
                    </a:p>
                  </a:txBody>
                  <a:tcPr/>
                </a:tc>
                <a:tc>
                  <a:txBody>
                    <a:bodyPr/>
                    <a:lstStyle/>
                    <a:p>
                      <a:r>
                        <a:rPr lang="en-CA" dirty="0"/>
                        <a:t>Jane Doe</a:t>
                      </a:r>
                    </a:p>
                  </a:txBody>
                  <a:tcPr/>
                </a:tc>
                <a:extLst>
                  <a:ext uri="{0D108BD9-81ED-4DB2-BD59-A6C34878D82A}">
                    <a16:rowId xmlns:a16="http://schemas.microsoft.com/office/drawing/2014/main" val="3961961860"/>
                  </a:ext>
                </a:extLst>
              </a:tr>
              <a:tr h="370840">
                <a:tc>
                  <a:txBody>
                    <a:bodyPr/>
                    <a:lstStyle/>
                    <a:p>
                      <a:r>
                        <a:rPr lang="en-CA" dirty="0"/>
                        <a:t>10003</a:t>
                      </a:r>
                    </a:p>
                  </a:txBody>
                  <a:tcPr/>
                </a:tc>
                <a:tc>
                  <a:txBody>
                    <a:bodyPr/>
                    <a:lstStyle/>
                    <a:p>
                      <a:r>
                        <a:rPr lang="en-CA" dirty="0"/>
                        <a:t>James Smith</a:t>
                      </a:r>
                    </a:p>
                  </a:txBody>
                  <a:tcPr/>
                </a:tc>
                <a:extLst>
                  <a:ext uri="{0D108BD9-81ED-4DB2-BD59-A6C34878D82A}">
                    <a16:rowId xmlns:a16="http://schemas.microsoft.com/office/drawing/2014/main" val="131462945"/>
                  </a:ext>
                </a:extLst>
              </a:tr>
            </a:tbl>
          </a:graphicData>
        </a:graphic>
      </p:graphicFrame>
      <p:sp>
        <p:nvSpPr>
          <p:cNvPr id="7" name="TextBox 6">
            <a:extLst>
              <a:ext uri="{FF2B5EF4-FFF2-40B4-BE49-F238E27FC236}">
                <a16:creationId xmlns:a16="http://schemas.microsoft.com/office/drawing/2014/main" id="{DD907D14-0AA1-4F4C-A3AF-CDA38E60275E}"/>
              </a:ext>
            </a:extLst>
          </p:cNvPr>
          <p:cNvSpPr txBox="1"/>
          <p:nvPr/>
        </p:nvSpPr>
        <p:spPr>
          <a:xfrm>
            <a:off x="6339099" y="1895578"/>
            <a:ext cx="2575112" cy="369332"/>
          </a:xfrm>
          <a:prstGeom prst="rect">
            <a:avLst/>
          </a:prstGeom>
          <a:noFill/>
        </p:spPr>
        <p:txBody>
          <a:bodyPr wrap="square" rtlCol="0">
            <a:spAutoFit/>
          </a:bodyPr>
          <a:lstStyle/>
          <a:p>
            <a:r>
              <a:rPr lang="en-CA" dirty="0"/>
              <a:t>EMPLOYEE TABLE</a:t>
            </a:r>
          </a:p>
        </p:txBody>
      </p:sp>
      <p:cxnSp>
        <p:nvCxnSpPr>
          <p:cNvPr id="9" name="Straight Arrow Connector 8">
            <a:extLst>
              <a:ext uri="{FF2B5EF4-FFF2-40B4-BE49-F238E27FC236}">
                <a16:creationId xmlns:a16="http://schemas.microsoft.com/office/drawing/2014/main" id="{3747F799-9ABB-4062-ABBB-B6EB621B20D0}"/>
              </a:ext>
            </a:extLst>
          </p:cNvPr>
          <p:cNvCxnSpPr>
            <a:cxnSpLocks/>
            <a:endCxn id="7" idx="1"/>
          </p:cNvCxnSpPr>
          <p:nvPr/>
        </p:nvCxnSpPr>
        <p:spPr>
          <a:xfrm flipV="1">
            <a:off x="4155141" y="2080244"/>
            <a:ext cx="2183958" cy="27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093568-2F1C-4B03-95CA-6218A12D38EC}"/>
              </a:ext>
            </a:extLst>
          </p:cNvPr>
          <p:cNvCxnSpPr>
            <a:cxnSpLocks/>
          </p:cNvCxnSpPr>
          <p:nvPr/>
        </p:nvCxnSpPr>
        <p:spPr>
          <a:xfrm flipV="1">
            <a:off x="3691218" y="2584519"/>
            <a:ext cx="2647881" cy="37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4B714E-EDF6-41F0-8DB3-86D277E6844A}"/>
              </a:ext>
            </a:extLst>
          </p:cNvPr>
          <p:cNvCxnSpPr>
            <a:cxnSpLocks/>
          </p:cNvCxnSpPr>
          <p:nvPr/>
        </p:nvCxnSpPr>
        <p:spPr>
          <a:xfrm flipV="1">
            <a:off x="4390465" y="2769705"/>
            <a:ext cx="4385167" cy="508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98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64A0-7CA7-4958-B00E-9D5CEE692B89}"/>
              </a:ext>
            </a:extLst>
          </p:cNvPr>
          <p:cNvSpPr>
            <a:spLocks noGrp="1"/>
          </p:cNvSpPr>
          <p:nvPr>
            <p:ph type="ctrTitle"/>
          </p:nvPr>
        </p:nvSpPr>
        <p:spPr/>
        <p:txBody>
          <a:bodyPr/>
          <a:lstStyle/>
          <a:p>
            <a:r>
              <a:rPr lang="en-CA" dirty="0"/>
              <a:t>Overriding default Mapping</a:t>
            </a:r>
          </a:p>
        </p:txBody>
      </p:sp>
      <p:sp>
        <p:nvSpPr>
          <p:cNvPr id="4" name="Rectangle 3">
            <a:extLst>
              <a:ext uri="{FF2B5EF4-FFF2-40B4-BE49-F238E27FC236}">
                <a16:creationId xmlns:a16="http://schemas.microsoft.com/office/drawing/2014/main" id="{A7A42FA9-2AA4-4FCE-B7C0-4FCDAFFBBB95}"/>
              </a:ext>
            </a:extLst>
          </p:cNvPr>
          <p:cNvSpPr/>
          <p:nvPr/>
        </p:nvSpPr>
        <p:spPr>
          <a:xfrm>
            <a:off x="1032553" y="1503880"/>
            <a:ext cx="4500912" cy="470898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IN" sz="2000" b="1" dirty="0">
                <a:latin typeface="Consolas" pitchFamily="49" charset="0"/>
              </a:rPr>
              <a:t>@Entity</a:t>
            </a:r>
          </a:p>
          <a:p>
            <a:r>
              <a:rPr lang="en-IN" sz="2000" b="1" dirty="0">
                <a:solidFill>
                  <a:srgbClr val="3099D9"/>
                </a:solidFill>
                <a:latin typeface="Consolas" pitchFamily="49" charset="0"/>
              </a:rPr>
              <a:t>@Table(name = “EMP”)</a:t>
            </a:r>
          </a:p>
          <a:p>
            <a:r>
              <a:rPr lang="en-IN" sz="2000" b="1" dirty="0">
                <a:latin typeface="Consolas" pitchFamily="49" charset="0"/>
              </a:rPr>
              <a:t>public class Employee{</a:t>
            </a:r>
          </a:p>
          <a:p>
            <a:r>
              <a:rPr lang="en-IN" sz="2000" b="1" dirty="0">
                <a:latin typeface="Consolas" pitchFamily="49" charset="0"/>
              </a:rPr>
              <a:t>	@Id</a:t>
            </a:r>
          </a:p>
          <a:p>
            <a:r>
              <a:rPr lang="en-IN" sz="2000" b="1" dirty="0">
                <a:latin typeface="Consolas" pitchFamily="49" charset="0"/>
              </a:rPr>
              <a:t>	</a:t>
            </a:r>
            <a:r>
              <a:rPr lang="en-IN" sz="2000" b="1" dirty="0">
                <a:solidFill>
                  <a:srgbClr val="3099D9"/>
                </a:solidFill>
                <a:latin typeface="Consolas" pitchFamily="49" charset="0"/>
              </a:rPr>
              <a:t>@Column(name = “EMP_ID”)</a:t>
            </a:r>
          </a:p>
          <a:p>
            <a:r>
              <a:rPr lang="en-IN" sz="2000" b="1" dirty="0">
                <a:latin typeface="Consolas" pitchFamily="49" charset="0"/>
              </a:rPr>
              <a:t>	private int id;</a:t>
            </a:r>
          </a:p>
          <a:p>
            <a:endParaRPr lang="en-IN" sz="2000" b="1" dirty="0">
              <a:latin typeface="Consolas" pitchFamily="49" charset="0"/>
            </a:endParaRPr>
          </a:p>
          <a:p>
            <a:r>
              <a:rPr lang="en-IN" sz="2000" b="1" dirty="0">
                <a:latin typeface="Consolas" pitchFamily="49" charset="0"/>
              </a:rPr>
              <a:t>	</a:t>
            </a:r>
            <a:r>
              <a:rPr lang="en-IN" sz="2000" b="1" dirty="0">
                <a:solidFill>
                  <a:srgbClr val="3099D9"/>
                </a:solidFill>
                <a:latin typeface="Consolas" pitchFamily="49" charset="0"/>
              </a:rPr>
              <a:t>@Column(name = “EMP_NAME”)</a:t>
            </a:r>
          </a:p>
          <a:p>
            <a:r>
              <a:rPr lang="en-IN" sz="2000" b="1" dirty="0">
                <a:latin typeface="Consolas" pitchFamily="49" charset="0"/>
              </a:rPr>
              <a:t>	private String name;</a:t>
            </a:r>
          </a:p>
          <a:p>
            <a:endParaRPr lang="en-IN" sz="2000" b="1" dirty="0">
              <a:latin typeface="Consolas" pitchFamily="49" charset="0"/>
            </a:endParaRPr>
          </a:p>
          <a:p>
            <a:r>
              <a:rPr lang="en-IN" sz="2000" b="1" dirty="0">
                <a:latin typeface="Consolas" pitchFamily="49" charset="0"/>
              </a:rPr>
              <a:t>	public Employee(){	}</a:t>
            </a:r>
          </a:p>
          <a:p>
            <a:endParaRPr lang="en-IN" sz="2000" b="1" dirty="0">
              <a:latin typeface="Consolas" pitchFamily="49" charset="0"/>
            </a:endParaRPr>
          </a:p>
          <a:p>
            <a:r>
              <a:rPr lang="en-IN" sz="2000" b="1" dirty="0">
                <a:latin typeface="Consolas" pitchFamily="49" charset="0"/>
              </a:rPr>
              <a:t>	// setters and getters</a:t>
            </a:r>
          </a:p>
          <a:p>
            <a:pPr>
              <a:defRPr/>
            </a:pPr>
            <a:r>
              <a:rPr lang="en-IN" sz="2000" b="1" dirty="0">
                <a:latin typeface="Consolas" pitchFamily="49" charset="0"/>
              </a:rPr>
              <a:t>}</a:t>
            </a:r>
          </a:p>
          <a:p>
            <a:pPr lvl="0">
              <a:buClr>
                <a:srgbClr val="333399"/>
              </a:buClr>
            </a:pPr>
            <a:endParaRPr lang="en-GB" sz="2000" b="1" dirty="0">
              <a:latin typeface="Consolas" pitchFamily="49" charset="0"/>
            </a:endParaRPr>
          </a:p>
        </p:txBody>
      </p:sp>
      <p:graphicFrame>
        <p:nvGraphicFramePr>
          <p:cNvPr id="5" name="Table 5">
            <a:extLst>
              <a:ext uri="{FF2B5EF4-FFF2-40B4-BE49-F238E27FC236}">
                <a16:creationId xmlns:a16="http://schemas.microsoft.com/office/drawing/2014/main" id="{A0B76042-69C3-465C-930B-1E2537B5C9DC}"/>
              </a:ext>
            </a:extLst>
          </p:cNvPr>
          <p:cNvGraphicFramePr>
            <a:graphicFrameLocks noGrp="1"/>
          </p:cNvGraphicFramePr>
          <p:nvPr>
            <p:extLst/>
          </p:nvPr>
        </p:nvGraphicFramePr>
        <p:xfrm>
          <a:off x="6339099" y="2413416"/>
          <a:ext cx="4873066" cy="1478280"/>
        </p:xfrm>
        <a:graphic>
          <a:graphicData uri="http://schemas.openxmlformats.org/drawingml/2006/table">
            <a:tbl>
              <a:tblPr firstRow="1" bandRow="1">
                <a:tableStyleId>{5C22544A-7EE6-4342-B048-85BDC9FD1C3A}</a:tableStyleId>
              </a:tblPr>
              <a:tblGrid>
                <a:gridCol w="2436533">
                  <a:extLst>
                    <a:ext uri="{9D8B030D-6E8A-4147-A177-3AD203B41FA5}">
                      <a16:colId xmlns:a16="http://schemas.microsoft.com/office/drawing/2014/main" val="3929738614"/>
                    </a:ext>
                  </a:extLst>
                </a:gridCol>
                <a:gridCol w="2436533">
                  <a:extLst>
                    <a:ext uri="{9D8B030D-6E8A-4147-A177-3AD203B41FA5}">
                      <a16:colId xmlns:a16="http://schemas.microsoft.com/office/drawing/2014/main" val="2943092182"/>
                    </a:ext>
                  </a:extLst>
                </a:gridCol>
              </a:tblGrid>
              <a:tr h="316851">
                <a:tc>
                  <a:txBody>
                    <a:bodyPr/>
                    <a:lstStyle/>
                    <a:p>
                      <a:r>
                        <a:rPr lang="en-CA" dirty="0"/>
                        <a:t>EMP_ID</a:t>
                      </a:r>
                    </a:p>
                  </a:txBody>
                  <a:tcPr/>
                </a:tc>
                <a:tc>
                  <a:txBody>
                    <a:bodyPr/>
                    <a:lstStyle/>
                    <a:p>
                      <a:r>
                        <a:rPr lang="en-CA" dirty="0"/>
                        <a:t>EMP_NAME</a:t>
                      </a:r>
                    </a:p>
                  </a:txBody>
                  <a:tcPr/>
                </a:tc>
                <a:extLst>
                  <a:ext uri="{0D108BD9-81ED-4DB2-BD59-A6C34878D82A}">
                    <a16:rowId xmlns:a16="http://schemas.microsoft.com/office/drawing/2014/main" val="641727813"/>
                  </a:ext>
                </a:extLst>
              </a:tr>
              <a:tr h="370840">
                <a:tc>
                  <a:txBody>
                    <a:bodyPr/>
                    <a:lstStyle/>
                    <a:p>
                      <a:r>
                        <a:rPr lang="en-CA" dirty="0"/>
                        <a:t>10001</a:t>
                      </a:r>
                    </a:p>
                  </a:txBody>
                  <a:tcPr/>
                </a:tc>
                <a:tc>
                  <a:txBody>
                    <a:bodyPr/>
                    <a:lstStyle/>
                    <a:p>
                      <a:r>
                        <a:rPr lang="en-CA" dirty="0"/>
                        <a:t>John Doe</a:t>
                      </a:r>
                    </a:p>
                  </a:txBody>
                  <a:tcPr/>
                </a:tc>
                <a:extLst>
                  <a:ext uri="{0D108BD9-81ED-4DB2-BD59-A6C34878D82A}">
                    <a16:rowId xmlns:a16="http://schemas.microsoft.com/office/drawing/2014/main" val="3950053609"/>
                  </a:ext>
                </a:extLst>
              </a:tr>
              <a:tr h="370840">
                <a:tc>
                  <a:txBody>
                    <a:bodyPr/>
                    <a:lstStyle/>
                    <a:p>
                      <a:r>
                        <a:rPr lang="en-CA" dirty="0"/>
                        <a:t>10002</a:t>
                      </a:r>
                    </a:p>
                  </a:txBody>
                  <a:tcPr/>
                </a:tc>
                <a:tc>
                  <a:txBody>
                    <a:bodyPr/>
                    <a:lstStyle/>
                    <a:p>
                      <a:r>
                        <a:rPr lang="en-CA" dirty="0"/>
                        <a:t>Jane Doe</a:t>
                      </a:r>
                    </a:p>
                  </a:txBody>
                  <a:tcPr/>
                </a:tc>
                <a:extLst>
                  <a:ext uri="{0D108BD9-81ED-4DB2-BD59-A6C34878D82A}">
                    <a16:rowId xmlns:a16="http://schemas.microsoft.com/office/drawing/2014/main" val="3961961860"/>
                  </a:ext>
                </a:extLst>
              </a:tr>
              <a:tr h="370840">
                <a:tc>
                  <a:txBody>
                    <a:bodyPr/>
                    <a:lstStyle/>
                    <a:p>
                      <a:r>
                        <a:rPr lang="en-CA" dirty="0"/>
                        <a:t>10003</a:t>
                      </a:r>
                    </a:p>
                  </a:txBody>
                  <a:tcPr/>
                </a:tc>
                <a:tc>
                  <a:txBody>
                    <a:bodyPr/>
                    <a:lstStyle/>
                    <a:p>
                      <a:r>
                        <a:rPr lang="en-CA" dirty="0"/>
                        <a:t>James Smith</a:t>
                      </a:r>
                    </a:p>
                  </a:txBody>
                  <a:tcPr/>
                </a:tc>
                <a:extLst>
                  <a:ext uri="{0D108BD9-81ED-4DB2-BD59-A6C34878D82A}">
                    <a16:rowId xmlns:a16="http://schemas.microsoft.com/office/drawing/2014/main" val="131462945"/>
                  </a:ext>
                </a:extLst>
              </a:tr>
            </a:tbl>
          </a:graphicData>
        </a:graphic>
      </p:graphicFrame>
      <p:sp>
        <p:nvSpPr>
          <p:cNvPr id="7" name="TextBox 6">
            <a:extLst>
              <a:ext uri="{FF2B5EF4-FFF2-40B4-BE49-F238E27FC236}">
                <a16:creationId xmlns:a16="http://schemas.microsoft.com/office/drawing/2014/main" id="{DD907D14-0AA1-4F4C-A3AF-CDA38E60275E}"/>
              </a:ext>
            </a:extLst>
          </p:cNvPr>
          <p:cNvSpPr txBox="1"/>
          <p:nvPr/>
        </p:nvSpPr>
        <p:spPr>
          <a:xfrm>
            <a:off x="6339099" y="1895578"/>
            <a:ext cx="2575112" cy="369332"/>
          </a:xfrm>
          <a:prstGeom prst="rect">
            <a:avLst/>
          </a:prstGeom>
          <a:noFill/>
        </p:spPr>
        <p:txBody>
          <a:bodyPr wrap="square" rtlCol="0">
            <a:spAutoFit/>
          </a:bodyPr>
          <a:lstStyle/>
          <a:p>
            <a:r>
              <a:rPr lang="en-CA" dirty="0"/>
              <a:t>EMP TABLE</a:t>
            </a:r>
          </a:p>
        </p:txBody>
      </p:sp>
      <p:cxnSp>
        <p:nvCxnSpPr>
          <p:cNvPr id="9" name="Straight Arrow Connector 8">
            <a:extLst>
              <a:ext uri="{FF2B5EF4-FFF2-40B4-BE49-F238E27FC236}">
                <a16:creationId xmlns:a16="http://schemas.microsoft.com/office/drawing/2014/main" id="{3747F799-9ABB-4062-ABBB-B6EB621B20D0}"/>
              </a:ext>
            </a:extLst>
          </p:cNvPr>
          <p:cNvCxnSpPr>
            <a:cxnSpLocks/>
            <a:endCxn id="7" idx="1"/>
          </p:cNvCxnSpPr>
          <p:nvPr/>
        </p:nvCxnSpPr>
        <p:spPr>
          <a:xfrm flipV="1">
            <a:off x="3939988" y="2080244"/>
            <a:ext cx="2399111" cy="20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093568-2F1C-4B03-95CA-6218A12D38EC}"/>
              </a:ext>
            </a:extLst>
          </p:cNvPr>
          <p:cNvCxnSpPr>
            <a:cxnSpLocks/>
          </p:cNvCxnSpPr>
          <p:nvPr/>
        </p:nvCxnSpPr>
        <p:spPr>
          <a:xfrm flipV="1">
            <a:off x="4982135" y="2685479"/>
            <a:ext cx="1304365" cy="19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4B714E-EDF6-41F0-8DB3-86D277E6844A}"/>
              </a:ext>
            </a:extLst>
          </p:cNvPr>
          <p:cNvCxnSpPr>
            <a:cxnSpLocks/>
          </p:cNvCxnSpPr>
          <p:nvPr/>
        </p:nvCxnSpPr>
        <p:spPr>
          <a:xfrm flipV="1">
            <a:off x="4529044" y="2769705"/>
            <a:ext cx="4246588" cy="85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67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EC1F-340D-4BAC-AB9B-C64D9E168AE2}"/>
              </a:ext>
            </a:extLst>
          </p:cNvPr>
          <p:cNvSpPr>
            <a:spLocks noGrp="1"/>
          </p:cNvSpPr>
          <p:nvPr>
            <p:ph type="ctrTitle"/>
          </p:nvPr>
        </p:nvSpPr>
        <p:spPr/>
        <p:txBody>
          <a:bodyPr/>
          <a:lstStyle/>
          <a:p>
            <a:r>
              <a:rPr lang="en-CA" dirty="0"/>
              <a:t>Transient</a:t>
            </a:r>
          </a:p>
        </p:txBody>
      </p:sp>
      <p:sp>
        <p:nvSpPr>
          <p:cNvPr id="5" name="Rectangle 4">
            <a:extLst>
              <a:ext uri="{FF2B5EF4-FFF2-40B4-BE49-F238E27FC236}">
                <a16:creationId xmlns:a16="http://schemas.microsoft.com/office/drawing/2014/main" id="{06A7094B-1418-41F9-B0E4-2901A112F130}"/>
              </a:ext>
            </a:extLst>
          </p:cNvPr>
          <p:cNvSpPr/>
          <p:nvPr/>
        </p:nvSpPr>
        <p:spPr>
          <a:xfrm>
            <a:off x="1019106" y="1618180"/>
            <a:ext cx="4233022" cy="470898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IN" sz="2000" b="1" dirty="0">
                <a:latin typeface="Consolas" pitchFamily="49" charset="0"/>
              </a:rPr>
              <a:t>@Entity</a:t>
            </a:r>
          </a:p>
          <a:p>
            <a:r>
              <a:rPr lang="en-IN" sz="2000" b="1" dirty="0">
                <a:latin typeface="Consolas" pitchFamily="49" charset="0"/>
              </a:rPr>
              <a:t>public class Employee{</a:t>
            </a:r>
          </a:p>
          <a:p>
            <a:r>
              <a:rPr lang="en-IN" sz="2000" b="1" dirty="0">
                <a:latin typeface="Consolas" pitchFamily="49" charset="0"/>
              </a:rPr>
              <a:t>	@Id</a:t>
            </a:r>
          </a:p>
          <a:p>
            <a:r>
              <a:rPr lang="en-IN" sz="2000" b="1" dirty="0">
                <a:latin typeface="Consolas" pitchFamily="49" charset="0"/>
              </a:rPr>
              <a:t>	private int id;</a:t>
            </a:r>
          </a:p>
          <a:p>
            <a:r>
              <a:rPr lang="en-IN" sz="2000" b="1" dirty="0">
                <a:latin typeface="Consolas" pitchFamily="49" charset="0"/>
              </a:rPr>
              <a:t>	private String name;</a:t>
            </a:r>
          </a:p>
          <a:p>
            <a:r>
              <a:rPr lang="en-IN" sz="2000" b="1" dirty="0">
                <a:latin typeface="Consolas" pitchFamily="49" charset="0"/>
              </a:rPr>
              <a:t>	private </a:t>
            </a:r>
            <a:r>
              <a:rPr lang="en-IN" sz="2000" b="1" dirty="0" err="1">
                <a:latin typeface="Consolas" pitchFamily="49" charset="0"/>
              </a:rPr>
              <a:t>LocalDate</a:t>
            </a:r>
            <a:r>
              <a:rPr lang="en-IN" sz="2000" b="1" dirty="0">
                <a:latin typeface="Consolas" pitchFamily="49" charset="0"/>
              </a:rPr>
              <a:t> dob;</a:t>
            </a:r>
          </a:p>
          <a:p>
            <a:endParaRPr lang="en-IN" sz="2000" b="1" dirty="0">
              <a:latin typeface="Consolas" pitchFamily="49" charset="0"/>
            </a:endParaRPr>
          </a:p>
          <a:p>
            <a:r>
              <a:rPr lang="en-IN" sz="2000" b="1" dirty="0">
                <a:latin typeface="Consolas" pitchFamily="49" charset="0"/>
              </a:rPr>
              <a:t>	</a:t>
            </a:r>
            <a:r>
              <a:rPr lang="en-IN" sz="2000" b="1" dirty="0">
                <a:solidFill>
                  <a:srgbClr val="3099D9"/>
                </a:solidFill>
                <a:latin typeface="Consolas" pitchFamily="49" charset="0"/>
              </a:rPr>
              <a:t>@Transient</a:t>
            </a:r>
          </a:p>
          <a:p>
            <a:r>
              <a:rPr lang="en-IN" sz="2000" b="1" dirty="0">
                <a:latin typeface="Consolas" pitchFamily="49" charset="0"/>
              </a:rPr>
              <a:t>	private int age;</a:t>
            </a:r>
          </a:p>
          <a:p>
            <a:endParaRPr lang="en-IN" sz="2000" b="1" dirty="0">
              <a:latin typeface="Consolas" pitchFamily="49" charset="0"/>
            </a:endParaRPr>
          </a:p>
          <a:p>
            <a:r>
              <a:rPr lang="en-IN" sz="2000" b="1" dirty="0">
                <a:latin typeface="Consolas" pitchFamily="49" charset="0"/>
              </a:rPr>
              <a:t>	public Employee(){	}</a:t>
            </a:r>
          </a:p>
          <a:p>
            <a:endParaRPr lang="en-IN" sz="2000" b="1" dirty="0">
              <a:latin typeface="Consolas" pitchFamily="49" charset="0"/>
            </a:endParaRPr>
          </a:p>
          <a:p>
            <a:r>
              <a:rPr lang="en-IN" sz="2000" b="1" dirty="0">
                <a:latin typeface="Consolas" pitchFamily="49" charset="0"/>
              </a:rPr>
              <a:t>	// setters and getters</a:t>
            </a:r>
          </a:p>
          <a:p>
            <a:endParaRPr lang="en-IN" sz="2000" b="1" dirty="0">
              <a:latin typeface="Consolas" pitchFamily="49" charset="0"/>
            </a:endParaRPr>
          </a:p>
          <a:p>
            <a:pPr>
              <a:defRPr/>
            </a:pPr>
            <a:r>
              <a:rPr lang="en-IN" sz="2000" b="1" dirty="0">
                <a:latin typeface="Consolas" pitchFamily="49" charset="0"/>
              </a:rPr>
              <a:t>}</a:t>
            </a:r>
            <a:endParaRPr lang="en-GB" sz="2000" b="1" dirty="0">
              <a:latin typeface="Consolas" pitchFamily="49" charset="0"/>
            </a:endParaRPr>
          </a:p>
        </p:txBody>
      </p:sp>
      <p:graphicFrame>
        <p:nvGraphicFramePr>
          <p:cNvPr id="8" name="Table 5">
            <a:extLst>
              <a:ext uri="{FF2B5EF4-FFF2-40B4-BE49-F238E27FC236}">
                <a16:creationId xmlns:a16="http://schemas.microsoft.com/office/drawing/2014/main" id="{C65F6B2D-2870-421E-B2AF-553DE881CD83}"/>
              </a:ext>
            </a:extLst>
          </p:cNvPr>
          <p:cNvGraphicFramePr>
            <a:graphicFrameLocks noGrp="1"/>
          </p:cNvGraphicFramePr>
          <p:nvPr>
            <p:extLst/>
          </p:nvPr>
        </p:nvGraphicFramePr>
        <p:xfrm>
          <a:off x="6339099" y="3233530"/>
          <a:ext cx="5016942" cy="1478280"/>
        </p:xfrm>
        <a:graphic>
          <a:graphicData uri="http://schemas.openxmlformats.org/drawingml/2006/table">
            <a:tbl>
              <a:tblPr firstRow="1" bandRow="1">
                <a:tableStyleId>{5C22544A-7EE6-4342-B048-85BDC9FD1C3A}</a:tableStyleId>
              </a:tblPr>
              <a:tblGrid>
                <a:gridCol w="1672314">
                  <a:extLst>
                    <a:ext uri="{9D8B030D-6E8A-4147-A177-3AD203B41FA5}">
                      <a16:colId xmlns:a16="http://schemas.microsoft.com/office/drawing/2014/main" val="3929738614"/>
                    </a:ext>
                  </a:extLst>
                </a:gridCol>
                <a:gridCol w="1672314">
                  <a:extLst>
                    <a:ext uri="{9D8B030D-6E8A-4147-A177-3AD203B41FA5}">
                      <a16:colId xmlns:a16="http://schemas.microsoft.com/office/drawing/2014/main" val="2943092182"/>
                    </a:ext>
                  </a:extLst>
                </a:gridCol>
                <a:gridCol w="1672314">
                  <a:extLst>
                    <a:ext uri="{9D8B030D-6E8A-4147-A177-3AD203B41FA5}">
                      <a16:colId xmlns:a16="http://schemas.microsoft.com/office/drawing/2014/main" val="1423481047"/>
                    </a:ext>
                  </a:extLst>
                </a:gridCol>
              </a:tblGrid>
              <a:tr h="316851">
                <a:tc>
                  <a:txBody>
                    <a:bodyPr/>
                    <a:lstStyle/>
                    <a:p>
                      <a:r>
                        <a:rPr lang="en-CA" dirty="0"/>
                        <a:t>ID</a:t>
                      </a:r>
                    </a:p>
                  </a:txBody>
                  <a:tcPr/>
                </a:tc>
                <a:tc>
                  <a:txBody>
                    <a:bodyPr/>
                    <a:lstStyle/>
                    <a:p>
                      <a:r>
                        <a:rPr lang="en-CA" dirty="0"/>
                        <a:t>NAME</a:t>
                      </a:r>
                    </a:p>
                  </a:txBody>
                  <a:tcPr/>
                </a:tc>
                <a:tc>
                  <a:txBody>
                    <a:bodyPr/>
                    <a:lstStyle/>
                    <a:p>
                      <a:r>
                        <a:rPr lang="en-CA" dirty="0"/>
                        <a:t>DOB</a:t>
                      </a:r>
                    </a:p>
                  </a:txBody>
                  <a:tcPr/>
                </a:tc>
                <a:extLst>
                  <a:ext uri="{0D108BD9-81ED-4DB2-BD59-A6C34878D82A}">
                    <a16:rowId xmlns:a16="http://schemas.microsoft.com/office/drawing/2014/main" val="641727813"/>
                  </a:ext>
                </a:extLst>
              </a:tr>
              <a:tr h="370840">
                <a:tc>
                  <a:txBody>
                    <a:bodyPr/>
                    <a:lstStyle/>
                    <a:p>
                      <a:r>
                        <a:rPr lang="en-CA" dirty="0"/>
                        <a:t>10001</a:t>
                      </a:r>
                    </a:p>
                  </a:txBody>
                  <a:tcPr/>
                </a:tc>
                <a:tc>
                  <a:txBody>
                    <a:bodyPr/>
                    <a:lstStyle/>
                    <a:p>
                      <a:r>
                        <a:rPr lang="en-CA" dirty="0"/>
                        <a:t>John Doe</a:t>
                      </a:r>
                    </a:p>
                  </a:txBody>
                  <a:tcPr/>
                </a:tc>
                <a:tc>
                  <a:txBody>
                    <a:bodyPr/>
                    <a:lstStyle/>
                    <a:p>
                      <a:r>
                        <a:rPr lang="en-CA" dirty="0"/>
                        <a:t>01 - DEC - 1988</a:t>
                      </a:r>
                    </a:p>
                  </a:txBody>
                  <a:tcPr/>
                </a:tc>
                <a:extLst>
                  <a:ext uri="{0D108BD9-81ED-4DB2-BD59-A6C34878D82A}">
                    <a16:rowId xmlns:a16="http://schemas.microsoft.com/office/drawing/2014/main" val="3950053609"/>
                  </a:ext>
                </a:extLst>
              </a:tr>
              <a:tr h="370840">
                <a:tc>
                  <a:txBody>
                    <a:bodyPr/>
                    <a:lstStyle/>
                    <a:p>
                      <a:r>
                        <a:rPr lang="en-CA" dirty="0"/>
                        <a:t>10002</a:t>
                      </a:r>
                    </a:p>
                  </a:txBody>
                  <a:tcPr/>
                </a:tc>
                <a:tc>
                  <a:txBody>
                    <a:bodyPr/>
                    <a:lstStyle/>
                    <a:p>
                      <a:r>
                        <a:rPr lang="en-CA" dirty="0"/>
                        <a:t>Jane Doe</a:t>
                      </a:r>
                    </a:p>
                  </a:txBody>
                  <a:tcPr/>
                </a:tc>
                <a:tc>
                  <a:txBody>
                    <a:bodyPr/>
                    <a:lstStyle/>
                    <a:p>
                      <a:r>
                        <a:rPr lang="en-CA" dirty="0"/>
                        <a:t>11 – JAN - 1989</a:t>
                      </a:r>
                    </a:p>
                  </a:txBody>
                  <a:tcPr/>
                </a:tc>
                <a:extLst>
                  <a:ext uri="{0D108BD9-81ED-4DB2-BD59-A6C34878D82A}">
                    <a16:rowId xmlns:a16="http://schemas.microsoft.com/office/drawing/2014/main" val="3961961860"/>
                  </a:ext>
                </a:extLst>
              </a:tr>
              <a:tr h="370840">
                <a:tc>
                  <a:txBody>
                    <a:bodyPr/>
                    <a:lstStyle/>
                    <a:p>
                      <a:r>
                        <a:rPr lang="en-CA" dirty="0"/>
                        <a:t>10003</a:t>
                      </a:r>
                    </a:p>
                  </a:txBody>
                  <a:tcPr/>
                </a:tc>
                <a:tc>
                  <a:txBody>
                    <a:bodyPr/>
                    <a:lstStyle/>
                    <a:p>
                      <a:r>
                        <a:rPr lang="en-CA" dirty="0"/>
                        <a:t>James Smith</a:t>
                      </a:r>
                    </a:p>
                  </a:txBody>
                  <a:tcPr/>
                </a:tc>
                <a:tc>
                  <a:txBody>
                    <a:bodyPr/>
                    <a:lstStyle/>
                    <a:p>
                      <a:r>
                        <a:rPr lang="en-CA" dirty="0"/>
                        <a:t>07 – DEC - 1988</a:t>
                      </a:r>
                    </a:p>
                  </a:txBody>
                  <a:tcPr/>
                </a:tc>
                <a:extLst>
                  <a:ext uri="{0D108BD9-81ED-4DB2-BD59-A6C34878D82A}">
                    <a16:rowId xmlns:a16="http://schemas.microsoft.com/office/drawing/2014/main" val="131462945"/>
                  </a:ext>
                </a:extLst>
              </a:tr>
            </a:tbl>
          </a:graphicData>
        </a:graphic>
      </p:graphicFrame>
      <p:sp>
        <p:nvSpPr>
          <p:cNvPr id="9" name="TextBox 8">
            <a:extLst>
              <a:ext uri="{FF2B5EF4-FFF2-40B4-BE49-F238E27FC236}">
                <a16:creationId xmlns:a16="http://schemas.microsoft.com/office/drawing/2014/main" id="{7EB5185F-8DAF-49F4-A62F-B47A8EC1BFB0}"/>
              </a:ext>
            </a:extLst>
          </p:cNvPr>
          <p:cNvSpPr txBox="1"/>
          <p:nvPr/>
        </p:nvSpPr>
        <p:spPr>
          <a:xfrm>
            <a:off x="6339099" y="2749466"/>
            <a:ext cx="2575112" cy="369332"/>
          </a:xfrm>
          <a:prstGeom prst="rect">
            <a:avLst/>
          </a:prstGeom>
          <a:noFill/>
        </p:spPr>
        <p:txBody>
          <a:bodyPr wrap="square" rtlCol="0">
            <a:spAutoFit/>
          </a:bodyPr>
          <a:lstStyle/>
          <a:p>
            <a:r>
              <a:rPr lang="en-CA" dirty="0"/>
              <a:t>EMPLOYEE TABLE</a:t>
            </a:r>
          </a:p>
        </p:txBody>
      </p:sp>
      <p:sp>
        <p:nvSpPr>
          <p:cNvPr id="10" name="TextBox 9">
            <a:extLst>
              <a:ext uri="{FF2B5EF4-FFF2-40B4-BE49-F238E27FC236}">
                <a16:creationId xmlns:a16="http://schemas.microsoft.com/office/drawing/2014/main" id="{90F3BEE4-ED74-43E9-9782-8C54A6978826}"/>
              </a:ext>
            </a:extLst>
          </p:cNvPr>
          <p:cNvSpPr txBox="1"/>
          <p:nvPr/>
        </p:nvSpPr>
        <p:spPr>
          <a:xfrm>
            <a:off x="6339099" y="4938664"/>
            <a:ext cx="4935070" cy="369332"/>
          </a:xfrm>
          <a:prstGeom prst="rect">
            <a:avLst/>
          </a:prstGeom>
          <a:noFill/>
        </p:spPr>
        <p:txBody>
          <a:bodyPr wrap="square" rtlCol="0">
            <a:spAutoFit/>
          </a:bodyPr>
          <a:lstStyle/>
          <a:p>
            <a:r>
              <a:rPr lang="en-CA" i="1" dirty="0"/>
              <a:t>Note: age is not persisted</a:t>
            </a:r>
          </a:p>
        </p:txBody>
      </p:sp>
    </p:spTree>
    <p:extLst>
      <p:ext uri="{BB962C8B-B14F-4D97-AF65-F5344CB8AC3E}">
        <p14:creationId xmlns:p14="http://schemas.microsoft.com/office/powerpoint/2010/main" val="86050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Key Interfaces and Classes</a:t>
            </a:r>
          </a:p>
        </p:txBody>
      </p:sp>
      <p:sp>
        <p:nvSpPr>
          <p:cNvPr id="3" name="Content Placeholder 2"/>
          <p:cNvSpPr>
            <a:spLocks noGrp="1"/>
          </p:cNvSpPr>
          <p:nvPr>
            <p:ph sz="quarter" idx="10"/>
          </p:nvPr>
        </p:nvSpPr>
        <p:spPr/>
        <p:txBody>
          <a:bodyPr/>
          <a:lstStyle/>
          <a:p>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a:buNone/>
            </a:pPr>
            <a:r>
              <a:rPr lang="en-GB" sz="1300" dirty="0">
                <a:hlinkClick r:id="rId3"/>
              </a:rPr>
              <a:t/>
            </a:r>
            <a:br>
              <a:rPr lang="en-GB" sz="1300" dirty="0">
                <a:hlinkClick r:id="rId3"/>
              </a:rPr>
            </a:br>
            <a:r>
              <a:rPr lang="en-GB" sz="1300" dirty="0">
                <a:hlinkClick r:id="rId3"/>
              </a:rPr>
              <a:t/>
            </a:r>
            <a:br>
              <a:rPr lang="en-GB" sz="1300" dirty="0">
                <a:hlinkClick r:id="rId3"/>
              </a:rPr>
            </a:br>
            <a:r>
              <a:rPr lang="en-GB" sz="1300" dirty="0">
                <a:hlinkClick r:id="rId3"/>
              </a:rPr>
              <a:t/>
            </a:r>
            <a:br>
              <a:rPr lang="en-GB" sz="1300" dirty="0">
                <a:hlinkClick r:id="rId3"/>
              </a:rPr>
            </a:br>
            <a:r>
              <a:rPr lang="en-GB" sz="1300" dirty="0">
                <a:hlinkClick r:id="rId3"/>
              </a:rPr>
              <a:t/>
            </a:r>
            <a:br>
              <a:rPr lang="en-GB" sz="1300" dirty="0">
                <a:hlinkClick r:id="rId3"/>
              </a:rPr>
            </a:br>
            <a:r>
              <a:rPr lang="en-GB" sz="900" dirty="0">
                <a:hlinkClick r:id="rId3"/>
              </a:rPr>
              <a:t/>
            </a:r>
            <a:br>
              <a:rPr lang="en-GB" sz="900" dirty="0">
                <a:hlinkClick r:id="rId3"/>
              </a:rPr>
            </a:br>
            <a:r>
              <a:rPr lang="en-GB" sz="900" dirty="0">
                <a:hlinkClick r:id="rId3"/>
              </a:rPr>
              <a:t>http://openjpa.apache.org/builds/1.0.4/apache-openjpa-1.0.4/docs/manual/manual.html#jpa_overview_intro_transpers</a:t>
            </a:r>
            <a:r>
              <a:rPr lang="en-GB" sz="900" dirty="0"/>
              <a:t>  </a:t>
            </a:r>
            <a:r>
              <a:rPr lang="en-GB" sz="1000" dirty="0"/>
              <a:t>(Accessed 06/02/16)</a:t>
            </a:r>
          </a:p>
          <a:p>
            <a:endParaRPr lang="en-GB" dirty="0"/>
          </a:p>
        </p:txBody>
      </p:sp>
      <p:pic>
        <p:nvPicPr>
          <p:cNvPr id="4" name="Picture 2" descr="C:\Users\LocalAdmin\Desktop\jpa-arch.png"/>
          <p:cNvPicPr>
            <a:picLocks noChangeAspect="1" noChangeArrowheads="1"/>
          </p:cNvPicPr>
          <p:nvPr/>
        </p:nvPicPr>
        <p:blipFill>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143958" y="1516697"/>
            <a:ext cx="5918200" cy="378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3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Key Interfaces and Classes</a:t>
            </a:r>
          </a:p>
        </p:txBody>
      </p:sp>
      <p:sp>
        <p:nvSpPr>
          <p:cNvPr id="3" name="Content Placeholder 2"/>
          <p:cNvSpPr>
            <a:spLocks noGrp="1"/>
          </p:cNvSpPr>
          <p:nvPr>
            <p:ph sz="quarter" idx="10"/>
          </p:nvPr>
        </p:nvSpPr>
        <p:spPr/>
        <p:txBody>
          <a:bodyPr/>
          <a:lstStyle/>
          <a:p>
            <a:pPr marL="0" indent="0">
              <a:buNone/>
            </a:pPr>
            <a:r>
              <a:rPr lang="en-GB" b="1" dirty="0"/>
              <a:t>@Entity </a:t>
            </a:r>
          </a:p>
          <a:p>
            <a:pPr lvl="1"/>
            <a:r>
              <a:rPr lang="en-GB" dirty="0"/>
              <a:t>Marks classes that are Entities</a:t>
            </a:r>
          </a:p>
          <a:p>
            <a:pPr marL="0" indent="0">
              <a:buNone/>
            </a:pPr>
            <a:r>
              <a:rPr lang="en-GB" b="1" dirty="0"/>
              <a:t>Persistence</a:t>
            </a:r>
          </a:p>
          <a:p>
            <a:pPr lvl="1"/>
            <a:r>
              <a:rPr lang="en-GB" dirty="0"/>
              <a:t>Starting point</a:t>
            </a:r>
          </a:p>
          <a:p>
            <a:pPr lvl="1"/>
            <a:r>
              <a:rPr lang="en-GB" dirty="0"/>
              <a:t>Creates </a:t>
            </a:r>
            <a:r>
              <a:rPr lang="en-GB" dirty="0" err="1"/>
              <a:t>EntityManagerFactory</a:t>
            </a:r>
            <a:r>
              <a:rPr lang="en-GB" dirty="0"/>
              <a:t> instances</a:t>
            </a:r>
          </a:p>
          <a:p>
            <a:pPr marL="0" indent="0">
              <a:buNone/>
            </a:pPr>
            <a:r>
              <a:rPr lang="en-GB" b="1" dirty="0" err="1"/>
              <a:t>EntityManagerFactory</a:t>
            </a:r>
            <a:endParaRPr lang="en-GB" b="1" dirty="0"/>
          </a:p>
          <a:p>
            <a:pPr lvl="1"/>
            <a:r>
              <a:rPr lang="en-GB" dirty="0"/>
              <a:t>Creates </a:t>
            </a:r>
            <a:r>
              <a:rPr lang="en-GB" dirty="0" err="1"/>
              <a:t>EntityManager</a:t>
            </a:r>
            <a:r>
              <a:rPr lang="en-GB" dirty="0"/>
              <a:t> instances</a:t>
            </a:r>
            <a:endParaRPr lang="en-GB" b="1" dirty="0"/>
          </a:p>
          <a:p>
            <a:pPr marL="0" indent="0">
              <a:buNone/>
            </a:pPr>
            <a:r>
              <a:rPr lang="en-GB" b="1" dirty="0" err="1"/>
              <a:t>EntityManager</a:t>
            </a:r>
            <a:endParaRPr lang="en-GB" b="1" dirty="0"/>
          </a:p>
          <a:p>
            <a:pPr lvl="1"/>
            <a:r>
              <a:rPr lang="en-GB" dirty="0"/>
              <a:t>Used to manage the lifecycle of Entities and query the database</a:t>
            </a:r>
            <a:endParaRPr lang="en-GB" b="1" dirty="0"/>
          </a:p>
          <a:p>
            <a:endParaRPr lang="en-GB" dirty="0"/>
          </a:p>
        </p:txBody>
      </p:sp>
    </p:spTree>
    <p:extLst>
      <p:ext uri="{BB962C8B-B14F-4D97-AF65-F5344CB8AC3E}">
        <p14:creationId xmlns:p14="http://schemas.microsoft.com/office/powerpoint/2010/main" val="956619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Key Interfaces and Classes</a:t>
            </a:r>
          </a:p>
        </p:txBody>
      </p:sp>
      <p:sp>
        <p:nvSpPr>
          <p:cNvPr id="3" name="Content Placeholder 2"/>
          <p:cNvSpPr>
            <a:spLocks noGrp="1"/>
          </p:cNvSpPr>
          <p:nvPr>
            <p:ph sz="quarter" idx="10"/>
          </p:nvPr>
        </p:nvSpPr>
        <p:spPr/>
        <p:txBody>
          <a:bodyPr/>
          <a:lstStyle/>
          <a:p>
            <a:pPr marL="0" indent="0">
              <a:buNone/>
            </a:pPr>
            <a:r>
              <a:rPr lang="en-GB" b="1" dirty="0" err="1"/>
              <a:t>EntityTransaction</a:t>
            </a:r>
            <a:endParaRPr lang="en-GB" b="1" dirty="0"/>
          </a:p>
          <a:p>
            <a:pPr lvl="1"/>
            <a:r>
              <a:rPr lang="en-GB" dirty="0"/>
              <a:t>Groups operations on persistent data into units of work that completely succeed or fail</a:t>
            </a:r>
            <a:br>
              <a:rPr lang="en-GB" dirty="0"/>
            </a:br>
            <a:endParaRPr lang="en-GB" b="1" dirty="0"/>
          </a:p>
          <a:p>
            <a:pPr marL="0" indent="0">
              <a:buNone/>
            </a:pPr>
            <a:r>
              <a:rPr lang="en-GB" b="1" dirty="0"/>
              <a:t>Query</a:t>
            </a:r>
          </a:p>
          <a:p>
            <a:pPr lvl="1"/>
            <a:r>
              <a:rPr lang="en-GB" dirty="0"/>
              <a:t>Finds persistent objects that meet certain criteria</a:t>
            </a:r>
          </a:p>
          <a:p>
            <a:pPr lvl="1"/>
            <a:r>
              <a:rPr lang="en-GB" dirty="0"/>
              <a:t>Allows use of both Java Persistence Query Language (JPQL) and Structured Query Language (SQL) </a:t>
            </a:r>
          </a:p>
          <a:p>
            <a:pPr lvl="1"/>
            <a:r>
              <a:rPr lang="en-GB" dirty="0"/>
              <a:t>Implementations are vendor-specific</a:t>
            </a:r>
          </a:p>
          <a:p>
            <a:pPr lvl="1"/>
            <a:endParaRPr lang="en-GB" b="1" dirty="0"/>
          </a:p>
          <a:p>
            <a:endParaRPr lang="en-GB" dirty="0"/>
          </a:p>
          <a:p>
            <a:endParaRPr lang="en-GB" dirty="0"/>
          </a:p>
        </p:txBody>
      </p:sp>
    </p:spTree>
    <p:extLst>
      <p:ext uri="{BB962C8B-B14F-4D97-AF65-F5344CB8AC3E}">
        <p14:creationId xmlns:p14="http://schemas.microsoft.com/office/powerpoint/2010/main" val="238229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171360-702D-4697-AB55-0464F5CA889F}"/>
              </a:ext>
            </a:extLst>
          </p:cNvPr>
          <p:cNvSpPr/>
          <p:nvPr/>
        </p:nvSpPr>
        <p:spPr>
          <a:xfrm>
            <a:off x="1121229" y="2867506"/>
            <a:ext cx="9949542" cy="914400"/>
          </a:xfrm>
          <a:prstGeom prst="rect">
            <a:avLst/>
          </a:prstGeom>
          <a:solidFill>
            <a:schemeClr val="tx2">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Arial" panose="020B0604020202020204" pitchFamily="34" charset="0"/>
                <a:cs typeface="Arial" panose="020B0604020202020204" pitchFamily="34" charset="0"/>
              </a:rPr>
              <a:t>Architecture</a:t>
            </a:r>
            <a:endParaRPr lang="en-US" sz="4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1171360-702D-4697-AB55-0464F5CA889F}"/>
              </a:ext>
            </a:extLst>
          </p:cNvPr>
          <p:cNvSpPr/>
          <p:nvPr/>
        </p:nvSpPr>
        <p:spPr>
          <a:xfrm>
            <a:off x="1121229" y="1028700"/>
            <a:ext cx="9949542" cy="914400"/>
          </a:xfrm>
          <a:prstGeom prst="rect">
            <a:avLst/>
          </a:prstGeom>
          <a:solidFill>
            <a:schemeClr val="tx2">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Introduction</a:t>
            </a:r>
          </a:p>
        </p:txBody>
      </p:sp>
      <p:sp>
        <p:nvSpPr>
          <p:cNvPr id="12" name="Slide Number Placeholder 1"/>
          <p:cNvSpPr txBox="1">
            <a:spLocks/>
          </p:cNvSpPr>
          <p:nvPr/>
        </p:nvSpPr>
        <p:spPr>
          <a:xfrm>
            <a:off x="407368" y="5793448"/>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17</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BDEE8AB-5E8E-43D1-AD6B-E96F998C720B}"/>
              </a:ext>
            </a:extLst>
          </p:cNvPr>
          <p:cNvSpPr/>
          <p:nvPr/>
        </p:nvSpPr>
        <p:spPr>
          <a:xfrm>
            <a:off x="1121229" y="4706313"/>
            <a:ext cx="9949542"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Implementation</a:t>
            </a:r>
          </a:p>
        </p:txBody>
      </p:sp>
    </p:spTree>
    <p:extLst>
      <p:ext uri="{BB962C8B-B14F-4D97-AF65-F5344CB8AC3E}">
        <p14:creationId xmlns:p14="http://schemas.microsoft.com/office/powerpoint/2010/main" val="2214374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Implementation Overview</a:t>
            </a:r>
          </a:p>
        </p:txBody>
      </p:sp>
      <p:sp>
        <p:nvSpPr>
          <p:cNvPr id="3" name="Content Placeholder 2"/>
          <p:cNvSpPr>
            <a:spLocks noGrp="1"/>
          </p:cNvSpPr>
          <p:nvPr>
            <p:ph sz="quarter" idx="10"/>
          </p:nvPr>
        </p:nvSpPr>
        <p:spPr/>
        <p:txBody>
          <a:bodyPr/>
          <a:lstStyle/>
          <a:p>
            <a:pPr marL="0" indent="0">
              <a:buNone/>
            </a:pPr>
            <a:r>
              <a:rPr lang="en-GB" dirty="0"/>
              <a:t>Three key steps:</a:t>
            </a:r>
            <a:br>
              <a:rPr lang="en-GB" dirty="0"/>
            </a:br>
            <a:endParaRPr lang="en-GB" dirty="0"/>
          </a:p>
          <a:p>
            <a:pPr marL="457200" indent="-457200">
              <a:spcBef>
                <a:spcPts val="1800"/>
              </a:spcBef>
              <a:buFont typeface="+mj-lt"/>
              <a:buAutoNum type="arabicPeriod"/>
            </a:pPr>
            <a:r>
              <a:rPr lang="en-GB" dirty="0"/>
              <a:t>Configure Entity classes with metadata</a:t>
            </a:r>
          </a:p>
          <a:p>
            <a:pPr marL="457200" indent="-457200">
              <a:spcBef>
                <a:spcPts val="1800"/>
              </a:spcBef>
              <a:buFont typeface="+mj-lt"/>
              <a:buAutoNum type="arabicPeriod"/>
            </a:pPr>
            <a:r>
              <a:rPr lang="en-GB" dirty="0"/>
              <a:t>Provide configuration details in persistence.xml file </a:t>
            </a:r>
          </a:p>
          <a:p>
            <a:pPr marL="457200" indent="-457200">
              <a:spcBef>
                <a:spcPts val="1800"/>
              </a:spcBef>
              <a:buFont typeface="+mj-lt"/>
              <a:buAutoNum type="arabicPeriod"/>
            </a:pPr>
            <a:r>
              <a:rPr lang="en-GB" dirty="0"/>
              <a:t>Create an </a:t>
            </a:r>
            <a:r>
              <a:rPr lang="en-GB" dirty="0" err="1"/>
              <a:t>EntityManagerFactory</a:t>
            </a:r>
            <a:r>
              <a:rPr lang="en-GB" dirty="0"/>
              <a:t> from which </a:t>
            </a:r>
            <a:r>
              <a:rPr lang="en-GB" dirty="0" err="1"/>
              <a:t>EntityManagers</a:t>
            </a:r>
            <a:r>
              <a:rPr lang="en-GB" dirty="0"/>
              <a:t> can be obtained</a:t>
            </a:r>
          </a:p>
          <a:p>
            <a:pPr marL="0" indent="0">
              <a:spcBef>
                <a:spcPts val="1800"/>
              </a:spcBef>
              <a:buNone/>
            </a:pPr>
            <a:endParaRPr lang="en-GB" dirty="0"/>
          </a:p>
          <a:p>
            <a:pPr marL="0" indent="0" algn="ctr">
              <a:spcBef>
                <a:spcPts val="1800"/>
              </a:spcBef>
              <a:buNone/>
            </a:pPr>
            <a:r>
              <a:rPr lang="en-GB" dirty="0"/>
              <a:t>An </a:t>
            </a:r>
            <a:r>
              <a:rPr lang="en-GB" dirty="0" err="1"/>
              <a:t>EntityManager</a:t>
            </a:r>
            <a:r>
              <a:rPr lang="en-GB" dirty="0"/>
              <a:t> instance is then used to perform CRUD operations and query the database.</a:t>
            </a:r>
          </a:p>
          <a:p>
            <a:pPr marL="0" indent="0">
              <a:buNone/>
            </a:pPr>
            <a:endParaRPr lang="en-GB" dirty="0"/>
          </a:p>
          <a:p>
            <a:endParaRPr lang="en-GB" dirty="0"/>
          </a:p>
        </p:txBody>
      </p:sp>
    </p:spTree>
    <p:extLst>
      <p:ext uri="{BB962C8B-B14F-4D97-AF65-F5344CB8AC3E}">
        <p14:creationId xmlns:p14="http://schemas.microsoft.com/office/powerpoint/2010/main" val="3324879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Example</a:t>
            </a:r>
          </a:p>
        </p:txBody>
      </p:sp>
      <p:sp>
        <p:nvSpPr>
          <p:cNvPr id="4" name="Rounded Rectangle 3"/>
          <p:cNvSpPr/>
          <p:nvPr/>
        </p:nvSpPr>
        <p:spPr>
          <a:xfrm>
            <a:off x="2181688" y="3325628"/>
            <a:ext cx="7842739" cy="559231"/>
          </a:xfrm>
          <a:prstGeom prst="roundRect">
            <a:avLst/>
          </a:prstGeom>
          <a:solidFill>
            <a:srgbClr val="009FE3"/>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lvl="0" algn="ctr" defTabSz="914400" eaLnBrk="0" fontAlgn="base" hangingPunct="0">
              <a:spcBef>
                <a:spcPct val="0"/>
              </a:spcBef>
              <a:spcAft>
                <a:spcPct val="0"/>
              </a:spcAft>
              <a:buClr>
                <a:srgbClr val="333399"/>
              </a:buClr>
              <a:defRPr/>
            </a:pPr>
            <a:r>
              <a:rPr lang="en-GB" sz="2400" b="1" dirty="0">
                <a:latin typeface="Arial" charset="0"/>
                <a:ea typeface="ヒラギノ角ゴ Pro W3" pitchFamily="-112" charset="-128"/>
              </a:rPr>
              <a:t>Entity Example</a:t>
            </a:r>
          </a:p>
        </p:txBody>
      </p:sp>
    </p:spTree>
    <p:extLst>
      <p:ext uri="{BB962C8B-B14F-4D97-AF65-F5344CB8AC3E}">
        <p14:creationId xmlns:p14="http://schemas.microsoft.com/office/powerpoint/2010/main" val="12885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534027"/>
          </a:xfrm>
          <a:prstGeom prst="rect">
            <a:avLst/>
          </a:prstGeom>
          <a:noFill/>
          <a:ln w="15875">
            <a:noFill/>
          </a:ln>
        </p:spPr>
        <p:txBody>
          <a:bodyPr wrap="square" anchor="t">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a:cs typeface="Arial"/>
              </a:rPr>
              <a:t>State the purpose of the Java Persistence API (JPA).</a:t>
            </a:r>
          </a:p>
          <a:p>
            <a:pPr marL="285750" indent="-285750">
              <a:lnSpc>
                <a:spcPct val="150000"/>
              </a:lnSpc>
              <a:buClr>
                <a:schemeClr val="accent1"/>
              </a:buClr>
              <a:buSzPct val="100000"/>
              <a:buFont typeface="Wingdings" panose="05000000000000000000" pitchFamily="2" charset="2"/>
              <a:buChar char="q"/>
              <a:defRPr/>
            </a:pPr>
            <a:r>
              <a:rPr lang="en-GB" dirty="0">
                <a:latin typeface="Arial"/>
                <a:cs typeface="Arial"/>
              </a:rPr>
              <a:t>Identify and describe the main interfaces and classes.</a:t>
            </a:r>
          </a:p>
          <a:p>
            <a:pPr marL="285750" indent="-285750">
              <a:lnSpc>
                <a:spcPct val="150000"/>
              </a:lnSpc>
              <a:buClr>
                <a:schemeClr val="accent1"/>
              </a:buClr>
              <a:buSzPct val="100000"/>
              <a:buFont typeface="Wingdings" panose="05000000000000000000" pitchFamily="2" charset="2"/>
              <a:buChar char="q"/>
              <a:defRPr/>
            </a:pPr>
            <a:r>
              <a:rPr lang="en-GB" dirty="0">
                <a:latin typeface="Arial"/>
                <a:cs typeface="Arial"/>
              </a:rPr>
              <a:t>List the main elements that are needed in order to use JPA.</a:t>
            </a:r>
          </a:p>
          <a:p>
            <a:pPr marL="285750" indent="-285750">
              <a:lnSpc>
                <a:spcPct val="150000"/>
              </a:lnSpc>
              <a:buClr>
                <a:schemeClr val="accent1"/>
              </a:buClr>
              <a:buSzPct val="100000"/>
              <a:buFont typeface="Wingdings" panose="05000000000000000000" pitchFamily="2" charset="2"/>
              <a:buChar char="q"/>
              <a:defRPr/>
            </a:pPr>
            <a:r>
              <a:rPr lang="en-GB" dirty="0">
                <a:latin typeface="Arial"/>
                <a:cs typeface="Arial"/>
              </a:rPr>
              <a:t>List the main related technologies.</a:t>
            </a:r>
          </a:p>
          <a:p>
            <a:pPr marL="285750" indent="-285750">
              <a:lnSpc>
                <a:spcPct val="150000"/>
              </a:lnSpc>
              <a:buClr>
                <a:schemeClr val="accent1"/>
              </a:buClr>
              <a:buSzPct val="100000"/>
              <a:buFont typeface="Wingdings" panose="05000000000000000000" pitchFamily="2" charset="2"/>
              <a:buChar char="q"/>
              <a:defRPr/>
            </a:pPr>
            <a:r>
              <a:rPr lang="en-GB" dirty="0">
                <a:latin typeface="Arial"/>
                <a:cs typeface="Arial"/>
              </a:rPr>
              <a:t>Contrast normal JDBC queries with Java Persistence API.</a:t>
            </a:r>
          </a:p>
          <a:p>
            <a:pPr marL="285750" indent="-285750">
              <a:lnSpc>
                <a:spcPct val="150000"/>
              </a:lnSpc>
              <a:buClr>
                <a:schemeClr val="accent1"/>
              </a:buClr>
              <a:buSzPct val="100000"/>
              <a:buFont typeface="Wingdings" panose="05000000000000000000" pitchFamily="2" charset="2"/>
              <a:buChar char="q"/>
              <a:defRPr/>
            </a:pPr>
            <a:r>
              <a:rPr lang="en-GB" dirty="0">
                <a:latin typeface="Arial"/>
                <a:cs typeface="Arial"/>
              </a:rPr>
              <a:t>Describe entity life cycle.</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611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Persistence Context</a:t>
            </a:r>
          </a:p>
        </p:txBody>
      </p:sp>
      <p:sp>
        <p:nvSpPr>
          <p:cNvPr id="3" name="Content Placeholder 2"/>
          <p:cNvSpPr>
            <a:spLocks noGrp="1"/>
          </p:cNvSpPr>
          <p:nvPr>
            <p:ph sz="quarter" idx="10"/>
          </p:nvPr>
        </p:nvSpPr>
        <p:spPr/>
        <p:txBody>
          <a:bodyPr/>
          <a:lstStyle/>
          <a:p>
            <a:pPr marL="0" indent="0">
              <a:buNone/>
            </a:pPr>
            <a:r>
              <a:rPr lang="en-GB" dirty="0"/>
              <a:t>The </a:t>
            </a:r>
            <a:r>
              <a:rPr lang="en-GB" b="1" dirty="0"/>
              <a:t>persistence context </a:t>
            </a:r>
            <a:r>
              <a:rPr lang="en-GB" dirty="0"/>
              <a:t>is the set of Entity instances in your application, managed by the </a:t>
            </a:r>
            <a:r>
              <a:rPr lang="en-GB" dirty="0" err="1"/>
              <a:t>EntityManager</a:t>
            </a:r>
            <a:r>
              <a:rPr lang="en-GB" dirty="0"/>
              <a:t>.</a:t>
            </a:r>
          </a:p>
          <a:p>
            <a:pPr marL="0" indent="0">
              <a:buNone/>
            </a:pPr>
            <a:endParaRPr lang="en-GB" dirty="0"/>
          </a:p>
          <a:p>
            <a:r>
              <a:rPr lang="en-GB" dirty="0"/>
              <a:t>When an </a:t>
            </a:r>
            <a:r>
              <a:rPr lang="en-GB" dirty="0" err="1"/>
              <a:t>EntityManager</a:t>
            </a:r>
            <a:r>
              <a:rPr lang="en-GB" dirty="0"/>
              <a:t> gets a reference to an Entity, that instance is said to be </a:t>
            </a:r>
            <a:r>
              <a:rPr lang="en-GB" i="1" u="sng" dirty="0"/>
              <a:t>managed</a:t>
            </a:r>
            <a:endParaRPr lang="en-GB" u="sng" dirty="0"/>
          </a:p>
          <a:p>
            <a:pPr lvl="1"/>
            <a:r>
              <a:rPr lang="en-GB" dirty="0"/>
              <a:t>Persistence operations can be carried out</a:t>
            </a:r>
          </a:p>
          <a:p>
            <a:pPr lvl="1"/>
            <a:r>
              <a:rPr lang="en-GB" dirty="0"/>
              <a:t>EM will automatically sync Entity state with the DB</a:t>
            </a:r>
            <a:br>
              <a:rPr lang="en-GB" dirty="0"/>
            </a:br>
            <a:r>
              <a:rPr lang="en-GB" dirty="0"/>
              <a:t/>
            </a:r>
            <a:br>
              <a:rPr lang="en-GB" dirty="0"/>
            </a:br>
            <a:endParaRPr lang="en-GB" dirty="0"/>
          </a:p>
          <a:p>
            <a:r>
              <a:rPr lang="en-GB" dirty="0"/>
              <a:t>Otherwise, the instance is said to be </a:t>
            </a:r>
            <a:r>
              <a:rPr lang="en-GB" i="1" u="sng" dirty="0"/>
              <a:t>detached</a:t>
            </a:r>
            <a:r>
              <a:rPr lang="en-GB" dirty="0"/>
              <a:t> </a:t>
            </a:r>
          </a:p>
          <a:p>
            <a:pPr lvl="1"/>
            <a:r>
              <a:rPr lang="en-GB" dirty="0"/>
              <a:t>Seen as a regular POJO and can be used as such</a:t>
            </a:r>
          </a:p>
          <a:p>
            <a:endParaRPr lang="en-GB" dirty="0"/>
          </a:p>
        </p:txBody>
      </p:sp>
    </p:spTree>
    <p:extLst>
      <p:ext uri="{BB962C8B-B14F-4D97-AF65-F5344CB8AC3E}">
        <p14:creationId xmlns:p14="http://schemas.microsoft.com/office/powerpoint/2010/main" val="371348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Implementation</a:t>
            </a:r>
          </a:p>
        </p:txBody>
      </p:sp>
      <p:sp>
        <p:nvSpPr>
          <p:cNvPr id="3" name="Content Placeholder 2"/>
          <p:cNvSpPr>
            <a:spLocks noGrp="1"/>
          </p:cNvSpPr>
          <p:nvPr>
            <p:ph sz="quarter" idx="10"/>
          </p:nvPr>
        </p:nvSpPr>
        <p:spPr/>
        <p:txBody>
          <a:bodyPr/>
          <a:lstStyle/>
          <a:p>
            <a:pPr marL="0" indent="0">
              <a:buNone/>
            </a:pPr>
            <a:r>
              <a:rPr lang="en-GB" b="1" dirty="0"/>
              <a:t>persistence.xml</a:t>
            </a:r>
            <a:endParaRPr lang="en-GB" dirty="0"/>
          </a:p>
          <a:p>
            <a:pPr lvl="1"/>
            <a:r>
              <a:rPr lang="en-GB" dirty="0"/>
              <a:t>An XML file that defines </a:t>
            </a:r>
            <a:r>
              <a:rPr lang="en-GB" b="1" dirty="0"/>
              <a:t>persistence units</a:t>
            </a:r>
            <a:endParaRPr lang="en-GB" dirty="0"/>
          </a:p>
          <a:p>
            <a:pPr lvl="1"/>
            <a:r>
              <a:rPr lang="en-US" dirty="0"/>
              <a:t>Should be placed in a directory called META-INF</a:t>
            </a:r>
            <a:endParaRPr lang="en-GB" dirty="0"/>
          </a:p>
          <a:p>
            <a:pPr marL="0" indent="0">
              <a:buNone/>
            </a:pPr>
            <a:endParaRPr lang="en-GB" dirty="0"/>
          </a:p>
          <a:p>
            <a:pPr marL="0" indent="0">
              <a:buNone/>
            </a:pPr>
            <a:r>
              <a:rPr lang="en-GB" dirty="0"/>
              <a:t>A </a:t>
            </a:r>
            <a:r>
              <a:rPr lang="en-GB" b="1" dirty="0"/>
              <a:t>persistence unit </a:t>
            </a:r>
            <a:r>
              <a:rPr lang="en-GB" dirty="0"/>
              <a:t>is used to configure</a:t>
            </a:r>
            <a:r>
              <a:rPr lang="en-GB" b="1" dirty="0"/>
              <a:t>:</a:t>
            </a:r>
          </a:p>
          <a:p>
            <a:pPr lvl="1"/>
            <a:r>
              <a:rPr lang="en-GB" dirty="0"/>
              <a:t>Which Entity classes are to be managed</a:t>
            </a:r>
          </a:p>
          <a:p>
            <a:pPr lvl="1"/>
            <a:r>
              <a:rPr lang="en-GB" dirty="0"/>
              <a:t>Persistence provider details</a:t>
            </a:r>
          </a:p>
          <a:p>
            <a:pPr lvl="1"/>
            <a:r>
              <a:rPr lang="en-GB" dirty="0"/>
              <a:t>Database connection details and other properties</a:t>
            </a:r>
          </a:p>
          <a:p>
            <a:endParaRPr lang="en-GB" dirty="0"/>
          </a:p>
        </p:txBody>
      </p:sp>
    </p:spTree>
    <p:extLst>
      <p:ext uri="{BB962C8B-B14F-4D97-AF65-F5344CB8AC3E}">
        <p14:creationId xmlns:p14="http://schemas.microsoft.com/office/powerpoint/2010/main" val="270615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Example</a:t>
            </a:r>
          </a:p>
        </p:txBody>
      </p:sp>
      <p:sp>
        <p:nvSpPr>
          <p:cNvPr id="3" name="Content Placeholder 2"/>
          <p:cNvSpPr>
            <a:spLocks noGrp="1"/>
          </p:cNvSpPr>
          <p:nvPr>
            <p:ph sz="quarter" idx="10"/>
          </p:nvPr>
        </p:nvSpPr>
        <p:spPr/>
        <p:txBody>
          <a:bodyPr/>
          <a:lstStyle/>
          <a:p>
            <a:endParaRPr lang="en-GB"/>
          </a:p>
        </p:txBody>
      </p:sp>
      <p:sp>
        <p:nvSpPr>
          <p:cNvPr id="4" name="Rounded Rectangle 3"/>
          <p:cNvSpPr/>
          <p:nvPr/>
        </p:nvSpPr>
        <p:spPr>
          <a:xfrm>
            <a:off x="2181688" y="3481270"/>
            <a:ext cx="7842739" cy="559231"/>
          </a:xfrm>
          <a:prstGeom prst="roundRect">
            <a:avLst/>
          </a:prstGeom>
          <a:solidFill>
            <a:srgbClr val="009FE3"/>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lvl="0" algn="ctr" defTabSz="914400" eaLnBrk="0" fontAlgn="base" hangingPunct="0">
              <a:spcBef>
                <a:spcPct val="0"/>
              </a:spcBef>
              <a:spcAft>
                <a:spcPct val="0"/>
              </a:spcAft>
              <a:buClr>
                <a:srgbClr val="333399"/>
              </a:buClr>
              <a:defRPr/>
            </a:pPr>
            <a:r>
              <a:rPr lang="en-GB" sz="2400" b="1" dirty="0">
                <a:latin typeface="Arial" charset="0"/>
                <a:ea typeface="ヒラギノ角ゴ Pro W3" pitchFamily="-112" charset="-128"/>
              </a:rPr>
              <a:t>persistence.xml Example</a:t>
            </a:r>
          </a:p>
        </p:txBody>
      </p:sp>
    </p:spTree>
    <p:extLst>
      <p:ext uri="{BB962C8B-B14F-4D97-AF65-F5344CB8AC3E}">
        <p14:creationId xmlns:p14="http://schemas.microsoft.com/office/powerpoint/2010/main" val="1265346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Obtaining an </a:t>
            </a:r>
            <a:r>
              <a:rPr lang="en-GB" dirty="0" err="1"/>
              <a:t>EntityManager</a:t>
            </a:r>
            <a:endParaRPr lang="en-GB" dirty="0"/>
          </a:p>
        </p:txBody>
      </p:sp>
      <p:sp>
        <p:nvSpPr>
          <p:cNvPr id="3" name="Content Placeholder 2"/>
          <p:cNvSpPr>
            <a:spLocks noGrp="1"/>
          </p:cNvSpPr>
          <p:nvPr>
            <p:ph sz="quarter" idx="10"/>
          </p:nvPr>
        </p:nvSpPr>
        <p:spPr/>
        <p:txBody>
          <a:bodyPr/>
          <a:lstStyle/>
          <a:p>
            <a:pPr marL="457200" lvl="1" indent="-457200" defTabSz="457200">
              <a:buFont typeface="+mj-lt"/>
              <a:buAutoNum type="arabicPeriod"/>
            </a:pPr>
            <a:r>
              <a:rPr lang="en-US" sz="2000" dirty="0"/>
              <a:t>Get an </a:t>
            </a:r>
            <a:r>
              <a:rPr lang="en-US" sz="2000" dirty="0" err="1"/>
              <a:t>EntityManagerFactory</a:t>
            </a:r>
            <a:r>
              <a:rPr lang="en-US" sz="2000" dirty="0"/>
              <a:t> from the class Persistence:</a:t>
            </a:r>
          </a:p>
          <a:p>
            <a:endParaRPr lang="en-US" dirty="0"/>
          </a:p>
          <a:p>
            <a:pPr marL="0" indent="0">
              <a:buNone/>
            </a:pPr>
            <a:r>
              <a:rPr lang="en-US" sz="2000" dirty="0"/>
              <a:t/>
            </a:r>
            <a:br>
              <a:rPr lang="en-US" sz="2000" dirty="0"/>
            </a:br>
            <a:r>
              <a:rPr lang="en-US" sz="2000" dirty="0"/>
              <a:t/>
            </a:r>
            <a:br>
              <a:rPr lang="en-US" sz="2000" dirty="0"/>
            </a:br>
            <a:r>
              <a:rPr lang="en-US" sz="2000" dirty="0"/>
              <a:t>It will be configured according to details in the given persistence unit.</a:t>
            </a:r>
          </a:p>
          <a:p>
            <a:pPr marL="0" indent="0">
              <a:buNone/>
            </a:pPr>
            <a:endParaRPr lang="en-US" sz="2000" dirty="0"/>
          </a:p>
          <a:p>
            <a:pPr marL="0" indent="0">
              <a:buNone/>
            </a:pPr>
            <a:endParaRPr lang="en-US" sz="2000" dirty="0"/>
          </a:p>
          <a:p>
            <a:pPr marL="0" indent="0">
              <a:buNone/>
            </a:pPr>
            <a:r>
              <a:rPr lang="en-US" sz="2000" dirty="0"/>
              <a:t>2. </a:t>
            </a:r>
            <a:r>
              <a:rPr lang="en-GB" sz="2000" dirty="0"/>
              <a:t>Once a factory is in place, </a:t>
            </a:r>
            <a:r>
              <a:rPr lang="en-GB" sz="2000" dirty="0" err="1"/>
              <a:t>EntityManager</a:t>
            </a:r>
            <a:r>
              <a:rPr lang="en-GB" sz="2000" dirty="0"/>
              <a:t> instances can be obtained:</a:t>
            </a:r>
          </a:p>
          <a:p>
            <a:pPr marL="0" indent="0">
              <a:buNone/>
            </a:pPr>
            <a:endParaRPr lang="en-GB" sz="2000" dirty="0"/>
          </a:p>
          <a:p>
            <a:endParaRPr lang="en-GB" dirty="0"/>
          </a:p>
        </p:txBody>
      </p:sp>
      <p:sp>
        <p:nvSpPr>
          <p:cNvPr id="4" name="Rectangle 3"/>
          <p:cNvSpPr/>
          <p:nvPr/>
        </p:nvSpPr>
        <p:spPr>
          <a:xfrm>
            <a:off x="1141951" y="2798220"/>
            <a:ext cx="9922213"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lvl="0">
              <a:buClr>
                <a:srgbClr val="333399"/>
              </a:buClr>
            </a:pPr>
            <a:r>
              <a:rPr lang="en-GB" sz="2000" b="1" dirty="0" err="1">
                <a:latin typeface="Consolas" pitchFamily="49" charset="0"/>
              </a:rPr>
              <a:t>EntityManagerFactory</a:t>
            </a:r>
            <a:r>
              <a:rPr lang="en-GB" sz="2000" b="1" dirty="0">
                <a:latin typeface="Consolas" pitchFamily="49" charset="0"/>
              </a:rPr>
              <a:t> </a:t>
            </a:r>
            <a:r>
              <a:rPr lang="en-GB" sz="2000" b="1" dirty="0" err="1">
                <a:latin typeface="Consolas" pitchFamily="49" charset="0"/>
              </a:rPr>
              <a:t>emFactory</a:t>
            </a:r>
            <a:r>
              <a:rPr lang="en-GB" sz="2000" b="1" dirty="0">
                <a:latin typeface="Consolas" pitchFamily="49" charset="0"/>
              </a:rPr>
              <a:t> =</a:t>
            </a:r>
          </a:p>
          <a:p>
            <a:pPr lvl="0">
              <a:buClr>
                <a:srgbClr val="333399"/>
              </a:buClr>
            </a:pPr>
            <a:r>
              <a:rPr lang="en-GB" sz="2000" b="1" dirty="0">
                <a:latin typeface="Consolas" pitchFamily="49" charset="0"/>
              </a:rPr>
              <a:t>		</a:t>
            </a:r>
            <a:r>
              <a:rPr lang="en-GB" sz="2000" b="1" dirty="0" err="1">
                <a:latin typeface="Consolas" pitchFamily="49" charset="0"/>
              </a:rPr>
              <a:t>Persistence.createEntityManagerFactory</a:t>
            </a:r>
            <a:r>
              <a:rPr lang="en-GB" sz="2000" b="1" dirty="0">
                <a:latin typeface="Consolas" pitchFamily="49" charset="0"/>
              </a:rPr>
              <a:t>("</a:t>
            </a:r>
            <a:r>
              <a:rPr lang="en-GB" sz="2000" b="1" dirty="0" err="1">
                <a:solidFill>
                  <a:srgbClr val="3099D9"/>
                </a:solidFill>
                <a:latin typeface="Consolas" pitchFamily="49" charset="0"/>
              </a:rPr>
              <a:t>persistenceUnitName</a:t>
            </a:r>
            <a:r>
              <a:rPr lang="en-GB" sz="2000" b="1" dirty="0">
                <a:latin typeface="Consolas" pitchFamily="49" charset="0"/>
              </a:rPr>
              <a:t>");</a:t>
            </a:r>
          </a:p>
        </p:txBody>
      </p:sp>
      <p:sp>
        <p:nvSpPr>
          <p:cNvPr id="6" name="Rectangle 5"/>
          <p:cNvSpPr/>
          <p:nvPr/>
        </p:nvSpPr>
        <p:spPr>
          <a:xfrm>
            <a:off x="1141951" y="5510109"/>
            <a:ext cx="7437845" cy="404307"/>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lvl="0">
              <a:buClr>
                <a:srgbClr val="333399"/>
              </a:buClr>
            </a:pPr>
            <a:r>
              <a:rPr lang="en-GB" sz="2000" b="1" dirty="0" err="1">
                <a:latin typeface="Consolas" pitchFamily="49" charset="0"/>
              </a:rPr>
              <a:t>EntityManager</a:t>
            </a:r>
            <a:r>
              <a:rPr lang="en-GB" sz="2000" b="1" dirty="0">
                <a:latin typeface="Consolas" pitchFamily="49" charset="0"/>
              </a:rPr>
              <a:t> </a:t>
            </a:r>
            <a:r>
              <a:rPr lang="en-GB" sz="2000" b="1" dirty="0" err="1">
                <a:latin typeface="Consolas" pitchFamily="49" charset="0"/>
              </a:rPr>
              <a:t>em</a:t>
            </a:r>
            <a:r>
              <a:rPr lang="en-GB" sz="2000" b="1" dirty="0">
                <a:latin typeface="Consolas" pitchFamily="49" charset="0"/>
              </a:rPr>
              <a:t> = </a:t>
            </a:r>
            <a:r>
              <a:rPr lang="en-GB" sz="2000" b="1" dirty="0" err="1">
                <a:latin typeface="Consolas" pitchFamily="49" charset="0"/>
              </a:rPr>
              <a:t>emFactory.createEntityManager</a:t>
            </a:r>
            <a:r>
              <a:rPr lang="en-GB" sz="2000" b="1" dirty="0">
                <a:latin typeface="Consolas" pitchFamily="49" charset="0"/>
              </a:rPr>
              <a:t>();</a:t>
            </a:r>
          </a:p>
        </p:txBody>
      </p:sp>
    </p:spTree>
    <p:extLst>
      <p:ext uri="{BB962C8B-B14F-4D97-AF65-F5344CB8AC3E}">
        <p14:creationId xmlns:p14="http://schemas.microsoft.com/office/powerpoint/2010/main" val="124861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Managing Entities</a:t>
            </a:r>
          </a:p>
        </p:txBody>
      </p:sp>
      <p:sp>
        <p:nvSpPr>
          <p:cNvPr id="3" name="Content Placeholder 2"/>
          <p:cNvSpPr>
            <a:spLocks noGrp="1"/>
          </p:cNvSpPr>
          <p:nvPr>
            <p:ph sz="quarter" idx="10"/>
          </p:nvPr>
        </p:nvSpPr>
        <p:spPr/>
        <p:txBody>
          <a:bodyPr/>
          <a:lstStyle/>
          <a:p>
            <a:pPr marL="0" indent="-12700">
              <a:buNone/>
            </a:pPr>
            <a:r>
              <a:rPr lang="en-GB" sz="2000" b="1" dirty="0"/>
              <a:t>Using Transactions:</a:t>
            </a:r>
            <a:br>
              <a:rPr lang="en-GB" sz="2000" b="1" dirty="0"/>
            </a:br>
            <a:endParaRPr lang="en-GB" sz="2000" b="1" dirty="0"/>
          </a:p>
          <a:p>
            <a:pPr marL="0" indent="-12700">
              <a:buNone/>
            </a:pPr>
            <a:endParaRPr lang="en-GB" b="1" dirty="0"/>
          </a:p>
          <a:p>
            <a:pPr marL="0" indent="-12700">
              <a:buNone/>
            </a:pPr>
            <a:r>
              <a:rPr lang="en-GB" b="1" dirty="0"/>
              <a:t/>
            </a:r>
            <a:br>
              <a:rPr lang="en-GB" b="1" dirty="0"/>
            </a:br>
            <a:endParaRPr lang="en-GB" b="1" dirty="0"/>
          </a:p>
          <a:p>
            <a:pPr marL="0" indent="-12700">
              <a:buNone/>
            </a:pPr>
            <a:r>
              <a:rPr lang="en-GB" b="1" dirty="0"/>
              <a:t/>
            </a:r>
            <a:br>
              <a:rPr lang="en-GB" b="1" dirty="0"/>
            </a:br>
            <a:endParaRPr lang="en-GB" b="1" dirty="0"/>
          </a:p>
          <a:p>
            <a:pPr marL="0" indent="-12700">
              <a:buNone/>
            </a:pPr>
            <a:r>
              <a:rPr lang="en-GB" b="1" dirty="0"/>
              <a:t>Note</a:t>
            </a:r>
            <a:r>
              <a:rPr lang="en-GB" dirty="0"/>
              <a:t>: This must be done for all calls that may change the state of the database.</a:t>
            </a:r>
          </a:p>
          <a:p>
            <a:endParaRPr lang="en-GB" dirty="0"/>
          </a:p>
        </p:txBody>
      </p:sp>
      <p:sp>
        <p:nvSpPr>
          <p:cNvPr id="4" name="Rectangle 3"/>
          <p:cNvSpPr/>
          <p:nvPr/>
        </p:nvSpPr>
        <p:spPr>
          <a:xfrm>
            <a:off x="2188283" y="2810607"/>
            <a:ext cx="7829550"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lvl="0">
              <a:buClr>
                <a:srgbClr val="333399"/>
              </a:buClr>
            </a:pPr>
            <a:r>
              <a:rPr lang="en-GB" sz="2000" b="1" dirty="0" err="1">
                <a:solidFill>
                  <a:srgbClr val="3099D9"/>
                </a:solidFill>
                <a:latin typeface="Consolas" pitchFamily="49" charset="0"/>
              </a:rPr>
              <a:t>em.getTransaction</a:t>
            </a:r>
            <a:r>
              <a:rPr lang="en-GB" sz="2000" b="1" dirty="0">
                <a:solidFill>
                  <a:srgbClr val="3099D9"/>
                </a:solidFill>
                <a:latin typeface="Consolas" pitchFamily="49" charset="0"/>
              </a:rPr>
              <a:t>().begin();</a:t>
            </a:r>
            <a:r>
              <a:rPr lang="en-GB" sz="2000" b="1" dirty="0">
                <a:latin typeface="Consolas" pitchFamily="49" charset="0"/>
              </a:rPr>
              <a:t/>
            </a:r>
            <a:br>
              <a:rPr lang="en-GB" sz="2000" b="1" dirty="0">
                <a:latin typeface="Consolas" pitchFamily="49" charset="0"/>
              </a:rPr>
            </a:br>
            <a:endParaRPr lang="en-GB" sz="2000" b="1" dirty="0">
              <a:latin typeface="Consolas" pitchFamily="49" charset="0"/>
            </a:endParaRPr>
          </a:p>
          <a:p>
            <a:pPr lvl="0">
              <a:buClr>
                <a:srgbClr val="333399"/>
              </a:buClr>
            </a:pPr>
            <a:r>
              <a:rPr lang="en-GB" sz="2000" b="1" dirty="0">
                <a:solidFill>
                  <a:schemeClr val="tx1">
                    <a:lumMod val="65000"/>
                    <a:lumOff val="35000"/>
                  </a:schemeClr>
                </a:solidFill>
                <a:latin typeface="Consolas" pitchFamily="49" charset="0"/>
              </a:rPr>
              <a:t>// Make changes to database</a:t>
            </a:r>
          </a:p>
          <a:p>
            <a:pPr>
              <a:buClr>
                <a:srgbClr val="333399"/>
              </a:buClr>
            </a:pPr>
            <a:r>
              <a:rPr lang="en-GB" sz="2000" b="1" dirty="0">
                <a:latin typeface="Consolas" pitchFamily="49" charset="0"/>
              </a:rPr>
              <a:t/>
            </a:r>
            <a:br>
              <a:rPr lang="en-GB" sz="2000" b="1" dirty="0">
                <a:latin typeface="Consolas" pitchFamily="49" charset="0"/>
              </a:rPr>
            </a:br>
            <a:r>
              <a:rPr lang="en-GB" sz="2000" b="1" dirty="0" err="1">
                <a:solidFill>
                  <a:srgbClr val="3099D9"/>
                </a:solidFill>
                <a:latin typeface="Consolas" pitchFamily="49" charset="0"/>
              </a:rPr>
              <a:t>em.getTransaction</a:t>
            </a:r>
            <a:r>
              <a:rPr lang="en-GB" sz="2000" b="1" dirty="0">
                <a:solidFill>
                  <a:srgbClr val="3099D9"/>
                </a:solidFill>
                <a:latin typeface="Consolas" pitchFamily="49" charset="0"/>
              </a:rPr>
              <a:t>().commit(); </a:t>
            </a:r>
          </a:p>
        </p:txBody>
      </p:sp>
    </p:spTree>
    <p:extLst>
      <p:ext uri="{BB962C8B-B14F-4D97-AF65-F5344CB8AC3E}">
        <p14:creationId xmlns:p14="http://schemas.microsoft.com/office/powerpoint/2010/main" val="81838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Managing Entities</a:t>
            </a:r>
          </a:p>
        </p:txBody>
      </p:sp>
      <p:sp>
        <p:nvSpPr>
          <p:cNvPr id="4" name="Rectangle 3"/>
          <p:cNvSpPr/>
          <p:nvPr/>
        </p:nvSpPr>
        <p:spPr>
          <a:xfrm>
            <a:off x="2188283" y="2584212"/>
            <a:ext cx="7829550"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lvl="0">
              <a:buClr>
                <a:srgbClr val="333399"/>
              </a:buClr>
            </a:pPr>
            <a:r>
              <a:rPr lang="en-GB" sz="2000" b="1" dirty="0">
                <a:solidFill>
                  <a:schemeClr val="tx1">
                    <a:lumMod val="50000"/>
                    <a:lumOff val="50000"/>
                  </a:schemeClr>
                </a:solidFill>
                <a:latin typeface="Consolas" pitchFamily="49" charset="0"/>
              </a:rPr>
              <a:t>// Create POJO</a:t>
            </a:r>
          </a:p>
          <a:p>
            <a:pPr lvl="0">
              <a:buClr>
                <a:srgbClr val="333399"/>
              </a:buClr>
            </a:pPr>
            <a:r>
              <a:rPr lang="en-GB" sz="2000" b="1" dirty="0">
                <a:latin typeface="Consolas" pitchFamily="49" charset="0"/>
              </a:rPr>
              <a:t>Employee </a:t>
            </a:r>
            <a:r>
              <a:rPr lang="en-GB" sz="2000" b="1" dirty="0" err="1">
                <a:latin typeface="Consolas" pitchFamily="49" charset="0"/>
              </a:rPr>
              <a:t>employee</a:t>
            </a:r>
            <a:r>
              <a:rPr lang="en-GB" sz="2000" b="1" dirty="0">
                <a:latin typeface="Consolas" pitchFamily="49" charset="0"/>
              </a:rPr>
              <a:t> = new Employee(158);</a:t>
            </a:r>
          </a:p>
          <a:p>
            <a:pPr lvl="0">
              <a:buClr>
                <a:srgbClr val="333399"/>
              </a:buClr>
            </a:pPr>
            <a:endParaRPr lang="en-GB" sz="2000" b="1" dirty="0">
              <a:latin typeface="Consolas" pitchFamily="49" charset="0"/>
            </a:endParaRPr>
          </a:p>
          <a:p>
            <a:pPr lvl="0">
              <a:buClr>
                <a:srgbClr val="333399"/>
              </a:buClr>
            </a:pPr>
            <a:r>
              <a:rPr lang="en-GB" sz="2000" b="1" dirty="0" err="1">
                <a:latin typeface="Consolas" pitchFamily="49" charset="0"/>
              </a:rPr>
              <a:t>em.getTransaction.begin</a:t>
            </a:r>
            <a:r>
              <a:rPr lang="en-GB" sz="2000" b="1" dirty="0">
                <a:latin typeface="Consolas" pitchFamily="49" charset="0"/>
              </a:rPr>
              <a:t>();</a:t>
            </a:r>
          </a:p>
          <a:p>
            <a:pPr lvl="0">
              <a:buClr>
                <a:srgbClr val="333399"/>
              </a:buClr>
            </a:pPr>
            <a:endParaRPr lang="en-GB" sz="2000" b="1" dirty="0">
              <a:latin typeface="Consolas" pitchFamily="49" charset="0"/>
            </a:endParaRPr>
          </a:p>
          <a:p>
            <a:pPr lvl="0">
              <a:buClr>
                <a:srgbClr val="333399"/>
              </a:buClr>
            </a:pPr>
            <a:r>
              <a:rPr lang="en-GB" sz="2000" b="1" dirty="0">
                <a:solidFill>
                  <a:schemeClr val="tx1">
                    <a:lumMod val="50000"/>
                    <a:lumOff val="50000"/>
                  </a:schemeClr>
                </a:solidFill>
                <a:latin typeface="Consolas" pitchFamily="49" charset="0"/>
              </a:rPr>
              <a:t>// Add to persistence context</a:t>
            </a:r>
          </a:p>
          <a:p>
            <a:pPr lvl="0">
              <a:buClr>
                <a:srgbClr val="333399"/>
              </a:buClr>
            </a:pPr>
            <a:r>
              <a:rPr lang="en-GB" sz="2000" b="1" dirty="0" err="1">
                <a:latin typeface="Consolas" pitchFamily="49" charset="0"/>
              </a:rPr>
              <a:t>em.</a:t>
            </a:r>
            <a:r>
              <a:rPr lang="en-GB" sz="2000" b="1" dirty="0" err="1">
                <a:solidFill>
                  <a:srgbClr val="3099D9"/>
                </a:solidFill>
                <a:latin typeface="Consolas" pitchFamily="49" charset="0"/>
              </a:rPr>
              <a:t>persist</a:t>
            </a:r>
            <a:r>
              <a:rPr lang="en-GB" sz="2000" b="1" dirty="0">
                <a:latin typeface="Consolas" pitchFamily="49" charset="0"/>
              </a:rPr>
              <a:t>(employee);  </a:t>
            </a:r>
          </a:p>
          <a:p>
            <a:pPr lvl="0">
              <a:buClr>
                <a:srgbClr val="333399"/>
              </a:buClr>
            </a:pPr>
            <a:endParaRPr lang="en-GB" sz="2000" b="1" dirty="0">
              <a:latin typeface="Consolas" pitchFamily="49" charset="0"/>
            </a:endParaRPr>
          </a:p>
          <a:p>
            <a:pPr lvl="0">
              <a:buClr>
                <a:srgbClr val="333399"/>
              </a:buClr>
            </a:pPr>
            <a:r>
              <a:rPr lang="en-GB" sz="2000" b="1" dirty="0">
                <a:solidFill>
                  <a:schemeClr val="tx1">
                    <a:lumMod val="50000"/>
                    <a:lumOff val="50000"/>
                  </a:schemeClr>
                </a:solidFill>
                <a:latin typeface="Consolas" pitchFamily="49" charset="0"/>
              </a:rPr>
              <a:t>// Send changes to database</a:t>
            </a:r>
          </a:p>
          <a:p>
            <a:pPr>
              <a:buClr>
                <a:srgbClr val="333399"/>
              </a:buClr>
            </a:pPr>
            <a:r>
              <a:rPr lang="en-GB" sz="2000" b="1" dirty="0" err="1">
                <a:latin typeface="Consolas" pitchFamily="49" charset="0"/>
              </a:rPr>
              <a:t>em.getTransaction.commit</a:t>
            </a:r>
            <a:r>
              <a:rPr lang="en-GB" sz="2000" b="1" dirty="0">
                <a:latin typeface="Consolas" pitchFamily="49" charset="0"/>
              </a:rPr>
              <a:t>();</a:t>
            </a:r>
          </a:p>
        </p:txBody>
      </p:sp>
    </p:spTree>
    <p:extLst>
      <p:ext uri="{BB962C8B-B14F-4D97-AF65-F5344CB8AC3E}">
        <p14:creationId xmlns:p14="http://schemas.microsoft.com/office/powerpoint/2010/main" val="146336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Managing Entities</a:t>
            </a:r>
          </a:p>
        </p:txBody>
      </p:sp>
      <p:sp>
        <p:nvSpPr>
          <p:cNvPr id="3" name="Content Placeholder 2"/>
          <p:cNvSpPr>
            <a:spLocks noGrp="1"/>
          </p:cNvSpPr>
          <p:nvPr>
            <p:ph sz="quarter" idx="10"/>
          </p:nvPr>
        </p:nvSpPr>
        <p:spPr/>
        <p:txBody>
          <a:bodyPr/>
          <a:lstStyle/>
          <a:p>
            <a:pPr marL="0" indent="0">
              <a:buNone/>
            </a:pPr>
            <a:r>
              <a:rPr lang="en-US" sz="2000" b="1" dirty="0"/>
              <a:t>Finding by ID:</a:t>
            </a:r>
          </a:p>
          <a:p>
            <a:pPr marL="0" indent="0">
              <a:buNone/>
            </a:pPr>
            <a:endParaRPr lang="en-US" dirty="0"/>
          </a:p>
          <a:p>
            <a:pPr marL="0" indent="0">
              <a:buNone/>
            </a:pPr>
            <a:endParaRPr lang="en-US" dirty="0"/>
          </a:p>
          <a:p>
            <a:r>
              <a:rPr lang="en-US" dirty="0"/>
              <a:t>If found, a reference to a </a:t>
            </a:r>
            <a:r>
              <a:rPr lang="en-US" i="1" u="sng" dirty="0"/>
              <a:t>managed</a:t>
            </a:r>
            <a:r>
              <a:rPr lang="en-US" dirty="0"/>
              <a:t> Entity is returned</a:t>
            </a:r>
          </a:p>
          <a:p>
            <a:r>
              <a:rPr lang="en-US" dirty="0"/>
              <a:t>If not found, a null value is returned</a:t>
            </a:r>
            <a:br>
              <a:rPr lang="en-US" dirty="0"/>
            </a:br>
            <a:endParaRPr lang="en-US" dirty="0"/>
          </a:p>
          <a:p>
            <a:pPr marL="0" indent="0">
              <a:buNone/>
            </a:pPr>
            <a:r>
              <a:rPr lang="en-US" b="1" dirty="0"/>
              <a:t>Note: </a:t>
            </a:r>
            <a:r>
              <a:rPr lang="en-US" dirty="0"/>
              <a:t>A transaction is not required.</a:t>
            </a:r>
          </a:p>
          <a:p>
            <a:pPr marL="0" indent="0">
              <a:buNone/>
            </a:pPr>
            <a:endParaRPr lang="en-US" dirty="0"/>
          </a:p>
          <a:p>
            <a:pPr marL="0" indent="0">
              <a:buNone/>
            </a:pPr>
            <a:endParaRPr lang="en-US" dirty="0"/>
          </a:p>
          <a:p>
            <a:pPr marL="0" indent="0">
              <a:buNone/>
            </a:pPr>
            <a:r>
              <a:rPr lang="en-US" dirty="0"/>
              <a:t/>
            </a:r>
            <a:br>
              <a:rPr lang="en-US" dirty="0"/>
            </a:br>
            <a:endParaRPr lang="en-US" dirty="0"/>
          </a:p>
          <a:p>
            <a:pPr marL="0" indent="0">
              <a:buNone/>
            </a:pPr>
            <a:endParaRPr lang="en-US" dirty="0"/>
          </a:p>
          <a:p>
            <a:endParaRPr lang="en-GB" dirty="0"/>
          </a:p>
        </p:txBody>
      </p:sp>
      <p:sp>
        <p:nvSpPr>
          <p:cNvPr id="4" name="Rectangle 3"/>
          <p:cNvSpPr/>
          <p:nvPr/>
        </p:nvSpPr>
        <p:spPr>
          <a:xfrm>
            <a:off x="2188283" y="2798220"/>
            <a:ext cx="7829550"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lvl="0">
              <a:buClr>
                <a:srgbClr val="333399"/>
              </a:buClr>
            </a:pPr>
            <a:r>
              <a:rPr lang="en-GB" sz="2000" b="1" dirty="0">
                <a:latin typeface="Consolas" pitchFamily="49" charset="0"/>
              </a:rPr>
              <a:t>Employee </a:t>
            </a:r>
            <a:r>
              <a:rPr lang="en-GB" sz="2000" b="1" dirty="0" err="1">
                <a:latin typeface="Consolas" pitchFamily="49" charset="0"/>
              </a:rPr>
              <a:t>employee</a:t>
            </a:r>
            <a:r>
              <a:rPr lang="en-GB" sz="2000" b="1" dirty="0">
                <a:latin typeface="Consolas" pitchFamily="49" charset="0"/>
              </a:rPr>
              <a:t> = </a:t>
            </a:r>
            <a:r>
              <a:rPr lang="en-GB" sz="2000" b="1" dirty="0" err="1">
                <a:latin typeface="Consolas" pitchFamily="49" charset="0"/>
              </a:rPr>
              <a:t>em.</a:t>
            </a:r>
            <a:r>
              <a:rPr lang="en-GB" sz="2000" b="1" dirty="0" err="1">
                <a:solidFill>
                  <a:srgbClr val="3099D9"/>
                </a:solidFill>
                <a:latin typeface="Consolas" pitchFamily="49" charset="0"/>
              </a:rPr>
              <a:t>find</a:t>
            </a:r>
            <a:r>
              <a:rPr lang="en-GB" sz="2000" b="1" dirty="0">
                <a:latin typeface="Consolas" pitchFamily="49" charset="0"/>
              </a:rPr>
              <a:t>(</a:t>
            </a:r>
            <a:r>
              <a:rPr lang="en-GB" sz="2000" b="1" dirty="0" err="1">
                <a:latin typeface="Consolas" pitchFamily="49" charset="0"/>
              </a:rPr>
              <a:t>Employee.class</a:t>
            </a:r>
            <a:r>
              <a:rPr lang="en-GB" sz="2000" b="1" dirty="0">
                <a:latin typeface="Consolas" pitchFamily="49" charset="0"/>
              </a:rPr>
              <a:t>, 158);</a:t>
            </a:r>
          </a:p>
        </p:txBody>
      </p:sp>
    </p:spTree>
    <p:extLst>
      <p:ext uri="{BB962C8B-B14F-4D97-AF65-F5344CB8AC3E}">
        <p14:creationId xmlns:p14="http://schemas.microsoft.com/office/powerpoint/2010/main" val="53486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Managing Entities</a:t>
            </a:r>
          </a:p>
        </p:txBody>
      </p:sp>
      <p:sp>
        <p:nvSpPr>
          <p:cNvPr id="3" name="Content Placeholder 2"/>
          <p:cNvSpPr>
            <a:spLocks noGrp="1"/>
          </p:cNvSpPr>
          <p:nvPr>
            <p:ph sz="quarter" idx="10"/>
          </p:nvPr>
        </p:nvSpPr>
        <p:spPr/>
        <p:txBody>
          <a:bodyPr/>
          <a:lstStyle/>
          <a:p>
            <a:pPr marL="0" indent="-12700">
              <a:buNone/>
            </a:pPr>
            <a:r>
              <a:rPr lang="en-GB" sz="2000" b="1" dirty="0"/>
              <a:t>Deleting:</a:t>
            </a:r>
            <a:br>
              <a:rPr lang="en-GB" sz="2000" b="1" dirty="0"/>
            </a:br>
            <a:r>
              <a:rPr lang="en-GB" sz="2000" b="1" dirty="0"/>
              <a:t/>
            </a:r>
            <a:br>
              <a:rPr lang="en-GB" sz="2000" b="1" dirty="0"/>
            </a:br>
            <a:endParaRPr lang="en-GB" sz="2000" b="1" dirty="0"/>
          </a:p>
          <a:p>
            <a:pPr lvl="1"/>
            <a:endParaRPr lang="en-GB" b="1" dirty="0"/>
          </a:p>
          <a:p>
            <a:pPr marL="357188" lvl="1" indent="0">
              <a:buNone/>
            </a:pPr>
            <a:endParaRPr lang="en-GB" b="1" dirty="0"/>
          </a:p>
          <a:p>
            <a:pPr marL="0" indent="-12700">
              <a:buNone/>
            </a:pPr>
            <a:endParaRPr lang="en-GB" sz="2000" b="1" dirty="0"/>
          </a:p>
          <a:p>
            <a:pPr marL="0" indent="-12700">
              <a:buNone/>
            </a:pPr>
            <a:endParaRPr lang="en-GB" sz="2000" b="1" dirty="0"/>
          </a:p>
          <a:p>
            <a:pPr marL="0" indent="-12700">
              <a:buNone/>
            </a:pPr>
            <a:endParaRPr lang="en-GB" sz="2000" b="1" dirty="0"/>
          </a:p>
          <a:p>
            <a:pPr marL="0" indent="-12700">
              <a:buNone/>
            </a:pPr>
            <a:r>
              <a:rPr lang="en-GB" sz="2000" b="1" dirty="0"/>
              <a:t/>
            </a:r>
            <a:br>
              <a:rPr lang="en-GB" sz="2000" b="1" dirty="0"/>
            </a:br>
            <a:endParaRPr lang="en-GB" sz="2000" b="1" dirty="0"/>
          </a:p>
          <a:p>
            <a:endParaRPr lang="en-GB" dirty="0"/>
          </a:p>
        </p:txBody>
      </p:sp>
      <p:sp>
        <p:nvSpPr>
          <p:cNvPr id="4" name="Rectangle 3"/>
          <p:cNvSpPr/>
          <p:nvPr/>
        </p:nvSpPr>
        <p:spPr>
          <a:xfrm>
            <a:off x="2188283" y="2701130"/>
            <a:ext cx="7829550"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lvl="0">
              <a:buClr>
                <a:srgbClr val="333399"/>
              </a:buClr>
            </a:pPr>
            <a:r>
              <a:rPr lang="en-GB" sz="2000" b="1" dirty="0">
                <a:solidFill>
                  <a:schemeClr val="tx1">
                    <a:lumMod val="65000"/>
                    <a:lumOff val="35000"/>
                  </a:schemeClr>
                </a:solidFill>
                <a:latin typeface="Consolas" pitchFamily="49" charset="0"/>
              </a:rPr>
              <a:t>// Obtain managed Entity from persistence context</a:t>
            </a:r>
          </a:p>
          <a:p>
            <a:pPr lvl="0">
              <a:buClr>
                <a:srgbClr val="333399"/>
              </a:buClr>
            </a:pPr>
            <a:r>
              <a:rPr lang="en-GB" sz="2000" b="1" dirty="0">
                <a:latin typeface="Consolas" pitchFamily="49" charset="0"/>
              </a:rPr>
              <a:t>Employee </a:t>
            </a:r>
            <a:r>
              <a:rPr lang="en-GB" sz="2000" b="1" dirty="0" err="1">
                <a:latin typeface="Consolas" pitchFamily="49" charset="0"/>
              </a:rPr>
              <a:t>employee</a:t>
            </a:r>
            <a:r>
              <a:rPr lang="en-GB" sz="2000" b="1" dirty="0">
                <a:latin typeface="Consolas" pitchFamily="49" charset="0"/>
              </a:rPr>
              <a:t> = </a:t>
            </a:r>
            <a:r>
              <a:rPr lang="en-GB" sz="2000" b="1" dirty="0" err="1">
                <a:latin typeface="Consolas" pitchFamily="49" charset="0"/>
              </a:rPr>
              <a:t>em.</a:t>
            </a:r>
            <a:r>
              <a:rPr lang="en-GB" sz="2000" b="1" dirty="0" err="1">
                <a:solidFill>
                  <a:srgbClr val="3099D9"/>
                </a:solidFill>
                <a:latin typeface="Consolas" pitchFamily="49" charset="0"/>
              </a:rPr>
              <a:t>find</a:t>
            </a:r>
            <a:r>
              <a:rPr lang="en-GB" sz="2000" b="1" dirty="0">
                <a:latin typeface="Consolas" pitchFamily="49" charset="0"/>
              </a:rPr>
              <a:t>(</a:t>
            </a:r>
            <a:r>
              <a:rPr lang="en-GB" sz="2000" b="1" dirty="0" err="1">
                <a:latin typeface="Consolas" pitchFamily="49" charset="0"/>
              </a:rPr>
              <a:t>Employee.class</a:t>
            </a:r>
            <a:r>
              <a:rPr lang="en-GB" sz="2000" b="1" dirty="0">
                <a:latin typeface="Consolas" pitchFamily="49" charset="0"/>
              </a:rPr>
              <a:t>, 158);</a:t>
            </a:r>
          </a:p>
          <a:p>
            <a:pPr lvl="0">
              <a:buClr>
                <a:srgbClr val="333399"/>
              </a:buClr>
            </a:pPr>
            <a:endParaRPr lang="en-GB" sz="2000" b="1" dirty="0">
              <a:latin typeface="Consolas" pitchFamily="49" charset="0"/>
            </a:endParaRPr>
          </a:p>
          <a:p>
            <a:pPr lvl="0">
              <a:buClr>
                <a:srgbClr val="333399"/>
              </a:buClr>
            </a:pPr>
            <a:r>
              <a:rPr lang="en-GB" sz="2000" b="1" dirty="0" err="1">
                <a:latin typeface="Consolas" pitchFamily="49" charset="0"/>
              </a:rPr>
              <a:t>em.getTransaction</a:t>
            </a:r>
            <a:r>
              <a:rPr lang="en-GB" sz="2000" b="1" dirty="0">
                <a:latin typeface="Consolas" pitchFamily="49" charset="0"/>
              </a:rPr>
              <a:t>().begin();</a:t>
            </a:r>
          </a:p>
          <a:p>
            <a:pPr lvl="0">
              <a:buClr>
                <a:srgbClr val="333399"/>
              </a:buClr>
            </a:pPr>
            <a:endParaRPr lang="en-GB" sz="2000" b="1" dirty="0">
              <a:latin typeface="Consolas" pitchFamily="49" charset="0"/>
            </a:endParaRPr>
          </a:p>
          <a:p>
            <a:pPr lvl="0">
              <a:buClr>
                <a:srgbClr val="333399"/>
              </a:buClr>
            </a:pPr>
            <a:r>
              <a:rPr lang="en-GB" sz="2000" b="1" dirty="0">
                <a:solidFill>
                  <a:schemeClr val="tx1">
                    <a:lumMod val="65000"/>
                    <a:lumOff val="35000"/>
                  </a:schemeClr>
                </a:solidFill>
                <a:latin typeface="Consolas" pitchFamily="49" charset="0"/>
              </a:rPr>
              <a:t>// Instance removed from context</a:t>
            </a:r>
          </a:p>
          <a:p>
            <a:pPr lvl="0">
              <a:buClr>
                <a:srgbClr val="333399"/>
              </a:buClr>
            </a:pPr>
            <a:r>
              <a:rPr lang="en-GB" sz="2000" b="1" dirty="0" err="1">
                <a:latin typeface="Consolas" pitchFamily="49" charset="0"/>
              </a:rPr>
              <a:t>em.</a:t>
            </a:r>
            <a:r>
              <a:rPr lang="en-GB" sz="2000" b="1" dirty="0" err="1">
                <a:solidFill>
                  <a:srgbClr val="3099D9"/>
                </a:solidFill>
                <a:latin typeface="Consolas" pitchFamily="49" charset="0"/>
              </a:rPr>
              <a:t>remove</a:t>
            </a:r>
            <a:r>
              <a:rPr lang="en-GB" sz="2000" b="1" dirty="0">
                <a:latin typeface="Consolas" pitchFamily="49" charset="0"/>
              </a:rPr>
              <a:t>(employee);</a:t>
            </a:r>
          </a:p>
          <a:p>
            <a:pPr lvl="0">
              <a:buClr>
                <a:srgbClr val="333399"/>
              </a:buClr>
            </a:pPr>
            <a:endParaRPr lang="en-GB" sz="2000" b="1" dirty="0">
              <a:latin typeface="Consolas" pitchFamily="49" charset="0"/>
            </a:endParaRPr>
          </a:p>
          <a:p>
            <a:pPr lvl="0">
              <a:buClr>
                <a:srgbClr val="333399"/>
              </a:buClr>
            </a:pPr>
            <a:r>
              <a:rPr lang="en-GB" sz="2000" b="1" dirty="0">
                <a:solidFill>
                  <a:schemeClr val="tx1">
                    <a:lumMod val="65000"/>
                    <a:lumOff val="35000"/>
                  </a:schemeClr>
                </a:solidFill>
                <a:latin typeface="Consolas" pitchFamily="49" charset="0"/>
              </a:rPr>
              <a:t>// Send changes to database</a:t>
            </a:r>
          </a:p>
          <a:p>
            <a:pPr>
              <a:buClr>
                <a:srgbClr val="333399"/>
              </a:buClr>
            </a:pPr>
            <a:r>
              <a:rPr lang="en-GB" sz="2000" b="1" dirty="0" err="1">
                <a:latin typeface="Consolas" pitchFamily="49" charset="0"/>
              </a:rPr>
              <a:t>em.getTransaction</a:t>
            </a:r>
            <a:r>
              <a:rPr lang="en-GB" sz="2000" b="1" dirty="0">
                <a:latin typeface="Consolas" pitchFamily="49" charset="0"/>
              </a:rPr>
              <a:t>().commit();</a:t>
            </a:r>
          </a:p>
        </p:txBody>
      </p:sp>
    </p:spTree>
    <p:extLst>
      <p:ext uri="{BB962C8B-B14F-4D97-AF65-F5344CB8AC3E}">
        <p14:creationId xmlns:p14="http://schemas.microsoft.com/office/powerpoint/2010/main" val="24681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Managing Entities</a:t>
            </a:r>
          </a:p>
        </p:txBody>
      </p:sp>
      <p:sp>
        <p:nvSpPr>
          <p:cNvPr id="3" name="Content Placeholder 2"/>
          <p:cNvSpPr>
            <a:spLocks noGrp="1"/>
          </p:cNvSpPr>
          <p:nvPr>
            <p:ph sz="quarter" idx="10"/>
          </p:nvPr>
        </p:nvSpPr>
        <p:spPr/>
        <p:txBody>
          <a:bodyPr/>
          <a:lstStyle/>
          <a:p>
            <a:pPr marL="0" indent="-12700">
              <a:buNone/>
            </a:pPr>
            <a:r>
              <a:rPr lang="en-GB" sz="2000" b="1" dirty="0"/>
              <a:t>Updating:</a:t>
            </a:r>
            <a:endParaRPr lang="en-GB" dirty="0"/>
          </a:p>
        </p:txBody>
      </p:sp>
      <p:sp>
        <p:nvSpPr>
          <p:cNvPr id="5" name="Rectangle 4"/>
          <p:cNvSpPr/>
          <p:nvPr/>
        </p:nvSpPr>
        <p:spPr>
          <a:xfrm>
            <a:off x="2188283" y="2701130"/>
            <a:ext cx="7829550"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lvl="0">
              <a:buClr>
                <a:srgbClr val="333399"/>
              </a:buClr>
            </a:pPr>
            <a:r>
              <a:rPr lang="en-GB" sz="2000" b="1" dirty="0">
                <a:solidFill>
                  <a:schemeClr val="tx1">
                    <a:lumMod val="65000"/>
                    <a:lumOff val="35000"/>
                  </a:schemeClr>
                </a:solidFill>
                <a:latin typeface="Consolas" pitchFamily="49" charset="0"/>
              </a:rPr>
              <a:t>// Obtain managed Entity from persistence context</a:t>
            </a:r>
          </a:p>
          <a:p>
            <a:pPr lvl="0">
              <a:buClr>
                <a:srgbClr val="333399"/>
              </a:buClr>
            </a:pPr>
            <a:r>
              <a:rPr lang="en-GB" sz="2000" b="1" dirty="0">
                <a:latin typeface="Consolas" pitchFamily="49" charset="0"/>
              </a:rPr>
              <a:t>Employee </a:t>
            </a:r>
            <a:r>
              <a:rPr lang="en-GB" sz="2000" b="1" dirty="0" err="1">
                <a:latin typeface="Consolas" pitchFamily="49" charset="0"/>
              </a:rPr>
              <a:t>employee</a:t>
            </a:r>
            <a:r>
              <a:rPr lang="en-GB" sz="2000" b="1" dirty="0">
                <a:latin typeface="Consolas" pitchFamily="49" charset="0"/>
              </a:rPr>
              <a:t> = </a:t>
            </a:r>
            <a:r>
              <a:rPr lang="en-GB" sz="2000" b="1" dirty="0" err="1">
                <a:latin typeface="Consolas" pitchFamily="49" charset="0"/>
              </a:rPr>
              <a:t>em.</a:t>
            </a:r>
            <a:r>
              <a:rPr lang="en-GB" sz="2000" b="1" dirty="0" err="1">
                <a:solidFill>
                  <a:srgbClr val="3099D9"/>
                </a:solidFill>
                <a:latin typeface="Consolas" pitchFamily="49" charset="0"/>
              </a:rPr>
              <a:t>find</a:t>
            </a:r>
            <a:r>
              <a:rPr lang="en-GB" sz="2000" b="1" dirty="0">
                <a:latin typeface="Consolas" pitchFamily="49" charset="0"/>
              </a:rPr>
              <a:t>(</a:t>
            </a:r>
            <a:r>
              <a:rPr lang="en-GB" sz="2000" b="1" dirty="0" err="1">
                <a:latin typeface="Consolas" pitchFamily="49" charset="0"/>
              </a:rPr>
              <a:t>Employee.class</a:t>
            </a:r>
            <a:r>
              <a:rPr lang="en-GB" sz="2000" b="1" dirty="0">
                <a:latin typeface="Consolas" pitchFamily="49" charset="0"/>
              </a:rPr>
              <a:t>, 158);</a:t>
            </a:r>
          </a:p>
          <a:p>
            <a:pPr lvl="0">
              <a:buClr>
                <a:srgbClr val="333399"/>
              </a:buClr>
            </a:pPr>
            <a:endParaRPr lang="en-GB" sz="2000" b="1" dirty="0">
              <a:latin typeface="Consolas" pitchFamily="49" charset="0"/>
            </a:endParaRPr>
          </a:p>
          <a:p>
            <a:pPr lvl="0">
              <a:buClr>
                <a:srgbClr val="333399"/>
              </a:buClr>
            </a:pPr>
            <a:r>
              <a:rPr lang="en-GB" sz="2000" b="1" dirty="0" err="1">
                <a:latin typeface="Consolas" pitchFamily="49" charset="0"/>
              </a:rPr>
              <a:t>em.getTransaction</a:t>
            </a:r>
            <a:r>
              <a:rPr lang="en-GB" sz="2000" b="1" dirty="0">
                <a:latin typeface="Consolas" pitchFamily="49" charset="0"/>
              </a:rPr>
              <a:t>().begin();</a:t>
            </a:r>
          </a:p>
          <a:p>
            <a:pPr lvl="0">
              <a:buClr>
                <a:srgbClr val="333399"/>
              </a:buClr>
            </a:pPr>
            <a:endParaRPr lang="en-GB" sz="2000" b="1" dirty="0">
              <a:latin typeface="Consolas" pitchFamily="49" charset="0"/>
            </a:endParaRPr>
          </a:p>
          <a:p>
            <a:pPr lvl="0">
              <a:buClr>
                <a:srgbClr val="333399"/>
              </a:buClr>
            </a:pPr>
            <a:r>
              <a:rPr lang="en-GB" sz="2000" b="1" dirty="0">
                <a:solidFill>
                  <a:schemeClr val="tx1">
                    <a:lumMod val="65000"/>
                    <a:lumOff val="35000"/>
                  </a:schemeClr>
                </a:solidFill>
                <a:latin typeface="Consolas" pitchFamily="49" charset="0"/>
              </a:rPr>
              <a:t>// Modify Entity state</a:t>
            </a:r>
          </a:p>
          <a:p>
            <a:pPr lvl="0">
              <a:buClr>
                <a:srgbClr val="333399"/>
              </a:buClr>
            </a:pPr>
            <a:r>
              <a:rPr lang="en-GB" sz="2000" b="1" dirty="0" err="1">
                <a:latin typeface="Consolas" pitchFamily="49" charset="0"/>
              </a:rPr>
              <a:t>employee.</a:t>
            </a:r>
            <a:r>
              <a:rPr lang="en-GB" sz="2000" b="1" dirty="0" err="1">
                <a:solidFill>
                  <a:srgbClr val="3099D9"/>
                </a:solidFill>
                <a:latin typeface="Consolas" pitchFamily="49" charset="0"/>
              </a:rPr>
              <a:t>setSalary</a:t>
            </a:r>
            <a:r>
              <a:rPr lang="en-GB" sz="2000" b="1" dirty="0">
                <a:latin typeface="Consolas" pitchFamily="49" charset="0"/>
              </a:rPr>
              <a:t>(50000);</a:t>
            </a:r>
          </a:p>
          <a:p>
            <a:pPr lvl="0">
              <a:buClr>
                <a:srgbClr val="333399"/>
              </a:buClr>
            </a:pPr>
            <a:endParaRPr lang="en-GB" sz="2000" b="1" dirty="0">
              <a:latin typeface="Consolas" pitchFamily="49" charset="0"/>
            </a:endParaRPr>
          </a:p>
          <a:p>
            <a:pPr lvl="0">
              <a:buClr>
                <a:srgbClr val="333399"/>
              </a:buClr>
            </a:pPr>
            <a:r>
              <a:rPr lang="en-GB" sz="2000" b="1" dirty="0">
                <a:solidFill>
                  <a:schemeClr val="tx1">
                    <a:lumMod val="65000"/>
                    <a:lumOff val="35000"/>
                  </a:schemeClr>
                </a:solidFill>
                <a:latin typeface="Consolas" pitchFamily="49" charset="0"/>
              </a:rPr>
              <a:t>// Send changes to database</a:t>
            </a:r>
          </a:p>
          <a:p>
            <a:pPr>
              <a:buClr>
                <a:srgbClr val="333399"/>
              </a:buClr>
            </a:pPr>
            <a:r>
              <a:rPr lang="en-GB" sz="2000" b="1" dirty="0" err="1">
                <a:latin typeface="Consolas" pitchFamily="49" charset="0"/>
              </a:rPr>
              <a:t>em.getTransaction</a:t>
            </a:r>
            <a:r>
              <a:rPr lang="en-GB" sz="2000" b="1" dirty="0">
                <a:latin typeface="Consolas" pitchFamily="49" charset="0"/>
              </a:rPr>
              <a:t>().commit();</a:t>
            </a:r>
          </a:p>
        </p:txBody>
      </p:sp>
    </p:spTree>
    <p:extLst>
      <p:ext uri="{BB962C8B-B14F-4D97-AF65-F5344CB8AC3E}">
        <p14:creationId xmlns:p14="http://schemas.microsoft.com/office/powerpoint/2010/main" val="339177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Managing Entities</a:t>
            </a:r>
          </a:p>
        </p:txBody>
      </p:sp>
      <p:sp>
        <p:nvSpPr>
          <p:cNvPr id="3" name="Content Placeholder 2"/>
          <p:cNvSpPr>
            <a:spLocks noGrp="1"/>
          </p:cNvSpPr>
          <p:nvPr>
            <p:ph sz="quarter" idx="10"/>
          </p:nvPr>
        </p:nvSpPr>
        <p:spPr/>
        <p:txBody>
          <a:bodyPr/>
          <a:lstStyle/>
          <a:p>
            <a:pPr marL="0" indent="0">
              <a:buNone/>
            </a:pPr>
            <a:r>
              <a:rPr lang="en-US" sz="2000" b="1" dirty="0"/>
              <a:t>Merging:</a:t>
            </a:r>
          </a:p>
          <a:p>
            <a:pPr marL="0" indent="0">
              <a:buNone/>
            </a:pPr>
            <a:r>
              <a:rPr lang="en-US" dirty="0"/>
              <a:t>	</a:t>
            </a:r>
          </a:p>
          <a:p>
            <a:pPr marL="0" indent="0">
              <a:buNone/>
            </a:pPr>
            <a:r>
              <a:rPr lang="en-US" dirty="0"/>
              <a:t/>
            </a:r>
            <a:br>
              <a:rPr lang="en-US" dirty="0"/>
            </a:br>
            <a:endParaRPr lang="en-US" dirty="0"/>
          </a:p>
          <a:p>
            <a:endParaRPr lang="en-US" dirty="0"/>
          </a:p>
          <a:p>
            <a:endParaRPr lang="en-US" dirty="0"/>
          </a:p>
          <a:p>
            <a:pPr marL="0" indent="0">
              <a:buNone/>
            </a:pPr>
            <a:r>
              <a:rPr lang="en-US" dirty="0"/>
              <a:t/>
            </a:r>
            <a:br>
              <a:rPr lang="en-US" dirty="0"/>
            </a:br>
            <a:endParaRPr lang="en-US" dirty="0"/>
          </a:p>
          <a:p>
            <a:pPr marL="0" indent="0">
              <a:buNone/>
            </a:pPr>
            <a:endParaRPr lang="en-US" dirty="0"/>
          </a:p>
          <a:p>
            <a:r>
              <a:rPr lang="en-US" dirty="0"/>
              <a:t>Takes in a </a:t>
            </a:r>
            <a:r>
              <a:rPr lang="en-US" i="1" dirty="0"/>
              <a:t>detached</a:t>
            </a:r>
            <a:r>
              <a:rPr lang="en-US" dirty="0"/>
              <a:t> Entity and retrieves the </a:t>
            </a:r>
            <a:r>
              <a:rPr lang="en-US" i="1" dirty="0"/>
              <a:t>managed</a:t>
            </a:r>
            <a:r>
              <a:rPr lang="en-US" dirty="0"/>
              <a:t> version</a:t>
            </a:r>
          </a:p>
          <a:p>
            <a:r>
              <a:rPr lang="en-US" dirty="0"/>
              <a:t>If the given Entity does not exist in the database, it will be persisted</a:t>
            </a:r>
          </a:p>
          <a:p>
            <a:pPr marL="0" indent="0">
              <a:buNone/>
            </a:pPr>
            <a:r>
              <a:rPr lang="en-US" dirty="0"/>
              <a:t>  </a:t>
            </a:r>
            <a:endParaRPr lang="en-GB" dirty="0"/>
          </a:p>
        </p:txBody>
      </p:sp>
      <p:sp>
        <p:nvSpPr>
          <p:cNvPr id="4" name="Rectangle 3"/>
          <p:cNvSpPr/>
          <p:nvPr/>
        </p:nvSpPr>
        <p:spPr>
          <a:xfrm>
            <a:off x="2188283" y="2864352"/>
            <a:ext cx="7829550"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a:buClr>
                <a:srgbClr val="333399"/>
              </a:buClr>
            </a:pPr>
            <a:r>
              <a:rPr lang="en-GB" sz="2000" b="1" dirty="0">
                <a:latin typeface="Consolas" pitchFamily="49" charset="0"/>
              </a:rPr>
              <a:t>Employee </a:t>
            </a:r>
            <a:r>
              <a:rPr lang="en-GB" sz="2000" b="1" dirty="0" err="1">
                <a:latin typeface="Consolas" pitchFamily="49" charset="0"/>
              </a:rPr>
              <a:t>pojoEmployee</a:t>
            </a:r>
            <a:r>
              <a:rPr lang="en-GB" sz="2000" b="1" dirty="0">
                <a:latin typeface="Consolas" pitchFamily="49" charset="0"/>
              </a:rPr>
              <a:t> = new Employee(158);</a:t>
            </a:r>
          </a:p>
          <a:p>
            <a:pPr lvl="0">
              <a:buClr>
                <a:srgbClr val="333399"/>
              </a:buClr>
            </a:pPr>
            <a:endParaRPr lang="en-GB" sz="2000" b="1" dirty="0">
              <a:latin typeface="Consolas" pitchFamily="49" charset="0"/>
            </a:endParaRPr>
          </a:p>
          <a:p>
            <a:pPr lvl="0">
              <a:buClr>
                <a:srgbClr val="333399"/>
              </a:buClr>
            </a:pPr>
            <a:r>
              <a:rPr lang="en-GB" sz="2000" b="1" dirty="0" err="1">
                <a:latin typeface="Consolas" pitchFamily="49" charset="0"/>
              </a:rPr>
              <a:t>em.getTransaction</a:t>
            </a:r>
            <a:r>
              <a:rPr lang="en-GB" sz="2000" b="1" dirty="0">
                <a:latin typeface="Consolas" pitchFamily="49" charset="0"/>
              </a:rPr>
              <a:t>().begin();</a:t>
            </a:r>
          </a:p>
          <a:p>
            <a:pPr lvl="0">
              <a:buClr>
                <a:srgbClr val="333399"/>
              </a:buClr>
            </a:pPr>
            <a:endParaRPr lang="en-GB" sz="2000" b="1" dirty="0">
              <a:latin typeface="Consolas" pitchFamily="49" charset="0"/>
            </a:endParaRPr>
          </a:p>
          <a:p>
            <a:pPr lvl="0">
              <a:buClr>
                <a:srgbClr val="333399"/>
              </a:buClr>
            </a:pPr>
            <a:r>
              <a:rPr lang="en-GB" sz="2000" b="1" dirty="0">
                <a:latin typeface="Consolas" pitchFamily="49" charset="0"/>
              </a:rPr>
              <a:t>Employee </a:t>
            </a:r>
            <a:r>
              <a:rPr lang="en-GB" sz="2000" b="1" dirty="0" err="1">
                <a:latin typeface="Consolas" pitchFamily="49" charset="0"/>
              </a:rPr>
              <a:t>managedEmployee</a:t>
            </a:r>
            <a:r>
              <a:rPr lang="en-GB" sz="2000" b="1" dirty="0">
                <a:latin typeface="Consolas" pitchFamily="49" charset="0"/>
              </a:rPr>
              <a:t> = </a:t>
            </a:r>
            <a:r>
              <a:rPr lang="en-GB" sz="2000" b="1" dirty="0" err="1">
                <a:latin typeface="Consolas" pitchFamily="49" charset="0"/>
              </a:rPr>
              <a:t>em.</a:t>
            </a:r>
            <a:r>
              <a:rPr lang="en-GB" sz="2000" b="1" dirty="0" err="1">
                <a:solidFill>
                  <a:srgbClr val="3099D9"/>
                </a:solidFill>
                <a:latin typeface="Consolas" pitchFamily="49" charset="0"/>
              </a:rPr>
              <a:t>merge</a:t>
            </a:r>
            <a:r>
              <a:rPr lang="en-GB" sz="2000" b="1" dirty="0">
                <a:latin typeface="Consolas" pitchFamily="49" charset="0"/>
              </a:rPr>
              <a:t>(</a:t>
            </a:r>
            <a:r>
              <a:rPr lang="en-GB" sz="2000" b="1" dirty="0" err="1">
                <a:latin typeface="Consolas" pitchFamily="49" charset="0"/>
              </a:rPr>
              <a:t>pojoEmployee</a:t>
            </a:r>
            <a:r>
              <a:rPr lang="en-GB" sz="2000" b="1" dirty="0">
                <a:latin typeface="Consolas" pitchFamily="49" charset="0"/>
              </a:rPr>
              <a:t>);</a:t>
            </a:r>
          </a:p>
          <a:p>
            <a:pPr lvl="0">
              <a:buClr>
                <a:srgbClr val="333399"/>
              </a:buClr>
            </a:pPr>
            <a:endParaRPr lang="en-GB" sz="2000" b="1" dirty="0">
              <a:latin typeface="Consolas" pitchFamily="49" charset="0"/>
            </a:endParaRPr>
          </a:p>
          <a:p>
            <a:pPr lvl="0">
              <a:buClr>
                <a:srgbClr val="333399"/>
              </a:buClr>
            </a:pPr>
            <a:r>
              <a:rPr lang="en-GB" sz="2000" b="1" dirty="0" err="1">
                <a:latin typeface="Consolas" pitchFamily="49" charset="0"/>
              </a:rPr>
              <a:t>em.getTransaction</a:t>
            </a:r>
            <a:r>
              <a:rPr lang="en-GB" sz="2000" b="1" dirty="0">
                <a:latin typeface="Consolas" pitchFamily="49" charset="0"/>
              </a:rPr>
              <a:t>().commit();</a:t>
            </a:r>
          </a:p>
        </p:txBody>
      </p:sp>
    </p:spTree>
    <p:extLst>
      <p:ext uri="{BB962C8B-B14F-4D97-AF65-F5344CB8AC3E}">
        <p14:creationId xmlns:p14="http://schemas.microsoft.com/office/powerpoint/2010/main" val="143720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171360-702D-4697-AB55-0464F5CA889F}"/>
              </a:ext>
            </a:extLst>
          </p:cNvPr>
          <p:cNvSpPr/>
          <p:nvPr/>
        </p:nvSpPr>
        <p:spPr>
          <a:xfrm>
            <a:off x="1121229" y="2690876"/>
            <a:ext cx="9949542" cy="914400"/>
          </a:xfrm>
          <a:prstGeom prst="rect">
            <a:avLst/>
          </a:prstGeom>
          <a:solidFill>
            <a:schemeClr val="tx2">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Architecture</a:t>
            </a:r>
          </a:p>
        </p:txBody>
      </p:sp>
      <p:sp>
        <p:nvSpPr>
          <p:cNvPr id="4" name="Rectangle 3">
            <a:extLst>
              <a:ext uri="{FF2B5EF4-FFF2-40B4-BE49-F238E27FC236}">
                <a16:creationId xmlns:a16="http://schemas.microsoft.com/office/drawing/2014/main" id="{D1171360-702D-4697-AB55-0464F5CA889F}"/>
              </a:ext>
            </a:extLst>
          </p:cNvPr>
          <p:cNvSpPr/>
          <p:nvPr/>
        </p:nvSpPr>
        <p:spPr>
          <a:xfrm>
            <a:off x="1121229" y="1028700"/>
            <a:ext cx="9949542"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Introduction</a:t>
            </a:r>
          </a:p>
        </p:txBody>
      </p:sp>
      <p:sp>
        <p:nvSpPr>
          <p:cNvPr id="12" name="Slide Number Placeholder 1"/>
          <p:cNvSpPr txBox="1">
            <a:spLocks/>
          </p:cNvSpPr>
          <p:nvPr/>
        </p:nvSpPr>
        <p:spPr>
          <a:xfrm>
            <a:off x="407368" y="5793448"/>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BDEE8AB-5E8E-43D1-AD6B-E96F998C720B}"/>
              </a:ext>
            </a:extLst>
          </p:cNvPr>
          <p:cNvSpPr/>
          <p:nvPr/>
        </p:nvSpPr>
        <p:spPr>
          <a:xfrm>
            <a:off x="1121229" y="4447278"/>
            <a:ext cx="9949542" cy="914400"/>
          </a:xfrm>
          <a:prstGeom prst="rect">
            <a:avLst/>
          </a:prstGeom>
          <a:solidFill>
            <a:schemeClr val="tx2">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Implementation</a:t>
            </a:r>
          </a:p>
        </p:txBody>
      </p:sp>
    </p:spTree>
    <p:extLst>
      <p:ext uri="{BB962C8B-B14F-4D97-AF65-F5344CB8AC3E}">
        <p14:creationId xmlns:p14="http://schemas.microsoft.com/office/powerpoint/2010/main" val="1693239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Managing Entities</a:t>
            </a:r>
          </a:p>
        </p:txBody>
      </p:sp>
      <p:sp>
        <p:nvSpPr>
          <p:cNvPr id="3" name="Content Placeholder 2"/>
          <p:cNvSpPr>
            <a:spLocks noGrp="1"/>
          </p:cNvSpPr>
          <p:nvPr>
            <p:ph sz="quarter" idx="10"/>
          </p:nvPr>
        </p:nvSpPr>
        <p:spPr/>
        <p:txBody>
          <a:bodyPr/>
          <a:lstStyle/>
          <a:p>
            <a:pPr>
              <a:buNone/>
            </a:pPr>
            <a:r>
              <a:rPr lang="en-GB" sz="2000" b="1" dirty="0"/>
              <a:t>Querying: </a:t>
            </a:r>
          </a:p>
          <a:p>
            <a:pPr>
              <a:buNone/>
            </a:pPr>
            <a:endParaRPr lang="en-GB" b="1" dirty="0"/>
          </a:p>
          <a:p>
            <a:pPr>
              <a:buNone/>
            </a:pPr>
            <a:endParaRPr lang="en-GB" b="1" dirty="0"/>
          </a:p>
          <a:p>
            <a:pPr>
              <a:buNone/>
            </a:pPr>
            <a:endParaRPr lang="en-GB" b="1" dirty="0"/>
          </a:p>
          <a:p>
            <a:pPr>
              <a:buNone/>
            </a:pPr>
            <a:endParaRPr lang="en-GB" b="1" dirty="0"/>
          </a:p>
          <a:p>
            <a:pPr>
              <a:buNone/>
            </a:pPr>
            <a:endParaRPr lang="en-GB" dirty="0"/>
          </a:p>
          <a:p>
            <a:pPr>
              <a:buNone/>
            </a:pPr>
            <a:r>
              <a:rPr lang="en-GB" dirty="0"/>
              <a:t>The JPQL code above will retrieve all Employees from the database.</a:t>
            </a:r>
          </a:p>
          <a:p>
            <a:pPr>
              <a:buNone/>
            </a:pPr>
            <a:r>
              <a:rPr lang="en-GB" dirty="0"/>
              <a:t>JPQL also allows the use of various clauses (WHERE, GROUP BY…)</a:t>
            </a:r>
          </a:p>
          <a:p>
            <a:endParaRPr lang="en-GB" dirty="0"/>
          </a:p>
        </p:txBody>
      </p:sp>
      <p:sp>
        <p:nvSpPr>
          <p:cNvPr id="4" name="Rectangle 3"/>
          <p:cNvSpPr/>
          <p:nvPr/>
        </p:nvSpPr>
        <p:spPr>
          <a:xfrm>
            <a:off x="781216" y="2798220"/>
            <a:ext cx="10643684" cy="101566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a:solidFill>
                  <a:srgbClr val="3099D9"/>
                </a:solidFill>
                <a:latin typeface="Consolas" pitchFamily="49" charset="0"/>
              </a:rPr>
              <a:t>Query </a:t>
            </a:r>
            <a:r>
              <a:rPr lang="en-GB" sz="2000" b="1" dirty="0" err="1">
                <a:solidFill>
                  <a:srgbClr val="3099D9"/>
                </a:solidFill>
                <a:latin typeface="Consolas" pitchFamily="49" charset="0"/>
              </a:rPr>
              <a:t>query</a:t>
            </a:r>
            <a:r>
              <a:rPr lang="en-GB" sz="2000" b="1" dirty="0">
                <a:solidFill>
                  <a:srgbClr val="3099D9"/>
                </a:solidFill>
                <a:latin typeface="Consolas" pitchFamily="49" charset="0"/>
              </a:rPr>
              <a:t> </a:t>
            </a:r>
            <a:r>
              <a:rPr lang="en-GB" sz="2000" b="1" dirty="0">
                <a:latin typeface="Consolas" pitchFamily="49" charset="0"/>
              </a:rPr>
              <a:t>= </a:t>
            </a:r>
            <a:r>
              <a:rPr lang="en-GB" sz="2000" b="1" dirty="0" err="1">
                <a:latin typeface="Consolas" pitchFamily="49" charset="0"/>
              </a:rPr>
              <a:t>em.</a:t>
            </a:r>
            <a:r>
              <a:rPr lang="en-GB" sz="2000" b="1" dirty="0" err="1">
                <a:solidFill>
                  <a:srgbClr val="3099D9"/>
                </a:solidFill>
                <a:latin typeface="Consolas" pitchFamily="49" charset="0"/>
              </a:rPr>
              <a:t>createQuery</a:t>
            </a:r>
            <a:r>
              <a:rPr lang="en-GB" sz="2000" b="1" dirty="0">
                <a:latin typeface="Consolas" pitchFamily="49" charset="0"/>
              </a:rPr>
              <a:t>("SELECT e FROM Employee e", </a:t>
            </a:r>
            <a:r>
              <a:rPr lang="en-GB" sz="2000" b="1" dirty="0" err="1">
                <a:latin typeface="Consolas" pitchFamily="49" charset="0"/>
              </a:rPr>
              <a:t>Employee.class</a:t>
            </a:r>
            <a:r>
              <a:rPr lang="en-GB" sz="2000" b="1" dirty="0">
                <a:latin typeface="Consolas" pitchFamily="49" charset="0"/>
              </a:rPr>
              <a:t>);</a:t>
            </a:r>
          </a:p>
          <a:p>
            <a:endParaRPr lang="en-GB" sz="2000" b="1" dirty="0">
              <a:latin typeface="Consolas" pitchFamily="49" charset="0"/>
            </a:endParaRPr>
          </a:p>
          <a:p>
            <a:r>
              <a:rPr lang="en-GB" sz="2000" b="1" dirty="0">
                <a:latin typeface="Consolas" pitchFamily="49" charset="0"/>
              </a:rPr>
              <a:t>List&lt;Employee&gt; </a:t>
            </a:r>
            <a:r>
              <a:rPr lang="en-GB" sz="2000" b="1" dirty="0" err="1">
                <a:latin typeface="Consolas" pitchFamily="49" charset="0"/>
              </a:rPr>
              <a:t>allEmployees</a:t>
            </a:r>
            <a:r>
              <a:rPr lang="en-GB" sz="2000" b="1" dirty="0">
                <a:latin typeface="Consolas" pitchFamily="49" charset="0"/>
              </a:rPr>
              <a:t> = </a:t>
            </a:r>
            <a:r>
              <a:rPr lang="en-GB" sz="2000" b="1" dirty="0" err="1">
                <a:solidFill>
                  <a:srgbClr val="3099D9"/>
                </a:solidFill>
                <a:latin typeface="Consolas" pitchFamily="49" charset="0"/>
              </a:rPr>
              <a:t>query.getResultList</a:t>
            </a:r>
            <a:r>
              <a:rPr lang="en-GB" sz="2000" b="1" dirty="0">
                <a:solidFill>
                  <a:srgbClr val="3099D9"/>
                </a:solidFill>
                <a:latin typeface="Consolas" pitchFamily="49" charset="0"/>
              </a:rPr>
              <a:t>()</a:t>
            </a:r>
            <a:r>
              <a:rPr lang="en-GB" sz="2000" b="1" dirty="0">
                <a:latin typeface="Consolas" pitchFamily="49" charset="0"/>
              </a:rPr>
              <a:t>;</a:t>
            </a:r>
          </a:p>
        </p:txBody>
      </p:sp>
    </p:spTree>
    <p:extLst>
      <p:ext uri="{BB962C8B-B14F-4D97-AF65-F5344CB8AC3E}">
        <p14:creationId xmlns:p14="http://schemas.microsoft.com/office/powerpoint/2010/main" val="26704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EF20-D611-4DD8-A792-C78DC408FED6}"/>
              </a:ext>
            </a:extLst>
          </p:cNvPr>
          <p:cNvSpPr>
            <a:spLocks noGrp="1"/>
          </p:cNvSpPr>
          <p:nvPr>
            <p:ph type="ctrTitle"/>
          </p:nvPr>
        </p:nvSpPr>
        <p:spPr/>
        <p:txBody>
          <a:bodyPr/>
          <a:lstStyle/>
          <a:p>
            <a:r>
              <a:rPr lang="en-CA" dirty="0"/>
              <a:t>Entity Life Cycle</a:t>
            </a:r>
          </a:p>
        </p:txBody>
      </p:sp>
      <p:sp>
        <p:nvSpPr>
          <p:cNvPr id="7" name="Flowchart: Connector 6">
            <a:extLst>
              <a:ext uri="{FF2B5EF4-FFF2-40B4-BE49-F238E27FC236}">
                <a16:creationId xmlns:a16="http://schemas.microsoft.com/office/drawing/2014/main" id="{D1A69340-4416-493E-A684-CAB4DFC2293E}"/>
              </a:ext>
            </a:extLst>
          </p:cNvPr>
          <p:cNvSpPr/>
          <p:nvPr/>
        </p:nvSpPr>
        <p:spPr>
          <a:xfrm>
            <a:off x="4303054" y="1727830"/>
            <a:ext cx="1250576" cy="103554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lowchart: Connector 7">
            <a:extLst>
              <a:ext uri="{FF2B5EF4-FFF2-40B4-BE49-F238E27FC236}">
                <a16:creationId xmlns:a16="http://schemas.microsoft.com/office/drawing/2014/main" id="{54905FB9-905B-4F3E-9204-934E4A3C530D}"/>
              </a:ext>
            </a:extLst>
          </p:cNvPr>
          <p:cNvSpPr/>
          <p:nvPr/>
        </p:nvSpPr>
        <p:spPr>
          <a:xfrm>
            <a:off x="4303054" y="5212561"/>
            <a:ext cx="1250576" cy="103554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lowchart: Connector 8">
            <a:extLst>
              <a:ext uri="{FF2B5EF4-FFF2-40B4-BE49-F238E27FC236}">
                <a16:creationId xmlns:a16="http://schemas.microsoft.com/office/drawing/2014/main" id="{E26F8409-AA9F-42FC-981D-1A03DAD9A26B}"/>
              </a:ext>
            </a:extLst>
          </p:cNvPr>
          <p:cNvSpPr/>
          <p:nvPr/>
        </p:nvSpPr>
        <p:spPr>
          <a:xfrm>
            <a:off x="842677" y="3316823"/>
            <a:ext cx="1250576" cy="103554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lowchart: Connector 9">
            <a:extLst>
              <a:ext uri="{FF2B5EF4-FFF2-40B4-BE49-F238E27FC236}">
                <a16:creationId xmlns:a16="http://schemas.microsoft.com/office/drawing/2014/main" id="{6FDDC3BC-81C7-4F2D-A9B9-CEB88A750DCA}"/>
              </a:ext>
            </a:extLst>
          </p:cNvPr>
          <p:cNvSpPr/>
          <p:nvPr/>
        </p:nvSpPr>
        <p:spPr>
          <a:xfrm>
            <a:off x="4303054" y="3316824"/>
            <a:ext cx="1250576" cy="103554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ylinder 10">
            <a:extLst>
              <a:ext uri="{FF2B5EF4-FFF2-40B4-BE49-F238E27FC236}">
                <a16:creationId xmlns:a16="http://schemas.microsoft.com/office/drawing/2014/main" id="{0F931F1C-C642-4C53-9318-1640BB2D7918}"/>
              </a:ext>
            </a:extLst>
          </p:cNvPr>
          <p:cNvSpPr/>
          <p:nvPr/>
        </p:nvSpPr>
        <p:spPr>
          <a:xfrm>
            <a:off x="9316706" y="3164216"/>
            <a:ext cx="1707777" cy="13043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a:extLst>
              <a:ext uri="{FF2B5EF4-FFF2-40B4-BE49-F238E27FC236}">
                <a16:creationId xmlns:a16="http://schemas.microsoft.com/office/drawing/2014/main" id="{827F3649-9566-400F-947A-B5D7516B9F89}"/>
              </a:ext>
            </a:extLst>
          </p:cNvPr>
          <p:cNvCxnSpPr>
            <a:cxnSpLocks/>
            <a:stCxn id="7" idx="5"/>
            <a:endCxn id="10" idx="7"/>
          </p:cNvCxnSpPr>
          <p:nvPr/>
        </p:nvCxnSpPr>
        <p:spPr>
          <a:xfrm>
            <a:off x="5370487" y="2611720"/>
            <a:ext cx="0" cy="85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F5B2B1-4BC5-4ADF-B814-6220016AA721}"/>
              </a:ext>
            </a:extLst>
          </p:cNvPr>
          <p:cNvCxnSpPr>
            <a:cxnSpLocks/>
            <a:stCxn id="10" idx="3"/>
            <a:endCxn id="8" idx="1"/>
          </p:cNvCxnSpPr>
          <p:nvPr/>
        </p:nvCxnSpPr>
        <p:spPr>
          <a:xfrm>
            <a:off x="4486197" y="4200714"/>
            <a:ext cx="0" cy="116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70BBCC-7922-4AE6-83BC-8EB21F312755}"/>
              </a:ext>
            </a:extLst>
          </p:cNvPr>
          <p:cNvCxnSpPr>
            <a:stCxn id="9" idx="6"/>
            <a:endCxn id="10" idx="2"/>
          </p:cNvCxnSpPr>
          <p:nvPr/>
        </p:nvCxnSpPr>
        <p:spPr>
          <a:xfrm>
            <a:off x="2093253" y="3834594"/>
            <a:ext cx="22098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C6F271-1677-4F25-8262-207A30BF98B7}"/>
              </a:ext>
            </a:extLst>
          </p:cNvPr>
          <p:cNvCxnSpPr>
            <a:stCxn id="10" idx="1"/>
            <a:endCxn id="7" idx="3"/>
          </p:cNvCxnSpPr>
          <p:nvPr/>
        </p:nvCxnSpPr>
        <p:spPr>
          <a:xfrm flipV="1">
            <a:off x="4486197" y="2611720"/>
            <a:ext cx="0" cy="85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939A1DA-C93F-4A5F-94A2-42450190F2E1}"/>
              </a:ext>
            </a:extLst>
          </p:cNvPr>
          <p:cNvCxnSpPr>
            <a:cxnSpLocks/>
            <a:stCxn id="8" idx="7"/>
            <a:endCxn id="10" idx="5"/>
          </p:cNvCxnSpPr>
          <p:nvPr/>
        </p:nvCxnSpPr>
        <p:spPr>
          <a:xfrm flipV="1">
            <a:off x="5370487" y="4200714"/>
            <a:ext cx="0" cy="116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98D1093-53E1-49B2-8C99-0287799B3A83}"/>
              </a:ext>
            </a:extLst>
          </p:cNvPr>
          <p:cNvCxnSpPr>
            <a:cxnSpLocks/>
            <a:stCxn id="10" idx="5"/>
          </p:cNvCxnSpPr>
          <p:nvPr/>
        </p:nvCxnSpPr>
        <p:spPr>
          <a:xfrm>
            <a:off x="5370487" y="4200714"/>
            <a:ext cx="3946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8F2B8B5-1F08-45A4-B70D-DF4FB019DD26}"/>
              </a:ext>
            </a:extLst>
          </p:cNvPr>
          <p:cNvCxnSpPr>
            <a:cxnSpLocks/>
            <a:stCxn id="11" idx="2"/>
            <a:endCxn id="10" idx="6"/>
          </p:cNvCxnSpPr>
          <p:nvPr/>
        </p:nvCxnSpPr>
        <p:spPr>
          <a:xfrm flipH="1">
            <a:off x="5553630" y="3816398"/>
            <a:ext cx="3763076" cy="18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F5F32D6-AAA5-47E9-A466-44541A667165}"/>
              </a:ext>
            </a:extLst>
          </p:cNvPr>
          <p:cNvSpPr txBox="1"/>
          <p:nvPr/>
        </p:nvSpPr>
        <p:spPr>
          <a:xfrm>
            <a:off x="4397183" y="3647261"/>
            <a:ext cx="1156447" cy="369332"/>
          </a:xfrm>
          <a:prstGeom prst="rect">
            <a:avLst/>
          </a:prstGeom>
          <a:noFill/>
        </p:spPr>
        <p:txBody>
          <a:bodyPr wrap="square" rtlCol="0">
            <a:spAutoFit/>
          </a:bodyPr>
          <a:lstStyle/>
          <a:p>
            <a:r>
              <a:rPr lang="en-CA" dirty="0">
                <a:solidFill>
                  <a:schemeClr val="bg1"/>
                </a:solidFill>
              </a:rPr>
              <a:t>Managed</a:t>
            </a:r>
          </a:p>
        </p:txBody>
      </p:sp>
      <p:sp>
        <p:nvSpPr>
          <p:cNvPr id="38" name="TextBox 37">
            <a:extLst>
              <a:ext uri="{FF2B5EF4-FFF2-40B4-BE49-F238E27FC236}">
                <a16:creationId xmlns:a16="http://schemas.microsoft.com/office/drawing/2014/main" id="{2E927C5A-B833-4631-8EA8-94AB66D4B0EC}"/>
              </a:ext>
            </a:extLst>
          </p:cNvPr>
          <p:cNvSpPr txBox="1"/>
          <p:nvPr/>
        </p:nvSpPr>
        <p:spPr>
          <a:xfrm>
            <a:off x="4397183" y="2037096"/>
            <a:ext cx="1156447" cy="369332"/>
          </a:xfrm>
          <a:prstGeom prst="rect">
            <a:avLst/>
          </a:prstGeom>
          <a:noFill/>
        </p:spPr>
        <p:txBody>
          <a:bodyPr wrap="square" rtlCol="0">
            <a:spAutoFit/>
          </a:bodyPr>
          <a:lstStyle/>
          <a:p>
            <a:r>
              <a:rPr lang="en-CA" dirty="0">
                <a:solidFill>
                  <a:schemeClr val="bg1"/>
                </a:solidFill>
              </a:rPr>
              <a:t>Detached</a:t>
            </a:r>
          </a:p>
        </p:txBody>
      </p:sp>
      <p:sp>
        <p:nvSpPr>
          <p:cNvPr id="39" name="TextBox 38">
            <a:extLst>
              <a:ext uri="{FF2B5EF4-FFF2-40B4-BE49-F238E27FC236}">
                <a16:creationId xmlns:a16="http://schemas.microsoft.com/office/drawing/2014/main" id="{04174098-EC25-4509-BD0F-2B9A6FEA6D46}"/>
              </a:ext>
            </a:extLst>
          </p:cNvPr>
          <p:cNvSpPr txBox="1"/>
          <p:nvPr/>
        </p:nvSpPr>
        <p:spPr>
          <a:xfrm>
            <a:off x="4397183" y="5564777"/>
            <a:ext cx="1156447" cy="369332"/>
          </a:xfrm>
          <a:prstGeom prst="rect">
            <a:avLst/>
          </a:prstGeom>
          <a:noFill/>
        </p:spPr>
        <p:txBody>
          <a:bodyPr wrap="square" rtlCol="0">
            <a:spAutoFit/>
          </a:bodyPr>
          <a:lstStyle/>
          <a:p>
            <a:r>
              <a:rPr lang="en-CA" dirty="0">
                <a:solidFill>
                  <a:schemeClr val="bg1"/>
                </a:solidFill>
              </a:rPr>
              <a:t>Removed</a:t>
            </a:r>
          </a:p>
        </p:txBody>
      </p:sp>
      <p:sp>
        <p:nvSpPr>
          <p:cNvPr id="40" name="TextBox 39">
            <a:extLst>
              <a:ext uri="{FF2B5EF4-FFF2-40B4-BE49-F238E27FC236}">
                <a16:creationId xmlns:a16="http://schemas.microsoft.com/office/drawing/2014/main" id="{827244B4-B495-4EE5-A1A5-047EAF708B04}"/>
              </a:ext>
            </a:extLst>
          </p:cNvPr>
          <p:cNvSpPr txBox="1"/>
          <p:nvPr/>
        </p:nvSpPr>
        <p:spPr>
          <a:xfrm>
            <a:off x="983870" y="3508761"/>
            <a:ext cx="1156447" cy="646331"/>
          </a:xfrm>
          <a:prstGeom prst="rect">
            <a:avLst/>
          </a:prstGeom>
          <a:noFill/>
        </p:spPr>
        <p:txBody>
          <a:bodyPr wrap="square" rtlCol="0">
            <a:spAutoFit/>
          </a:bodyPr>
          <a:lstStyle/>
          <a:p>
            <a:r>
              <a:rPr lang="en-CA" dirty="0">
                <a:solidFill>
                  <a:schemeClr val="bg1"/>
                </a:solidFill>
              </a:rPr>
              <a:t>   New Transient</a:t>
            </a:r>
          </a:p>
        </p:txBody>
      </p:sp>
      <p:cxnSp>
        <p:nvCxnSpPr>
          <p:cNvPr id="45" name="Straight Connector 44">
            <a:extLst>
              <a:ext uri="{FF2B5EF4-FFF2-40B4-BE49-F238E27FC236}">
                <a16:creationId xmlns:a16="http://schemas.microsoft.com/office/drawing/2014/main" id="{16279BE0-B5C4-4748-816B-EE593F5C7216}"/>
              </a:ext>
            </a:extLst>
          </p:cNvPr>
          <p:cNvCxnSpPr>
            <a:cxnSpLocks/>
            <a:stCxn id="39" idx="3"/>
          </p:cNvCxnSpPr>
          <p:nvPr/>
        </p:nvCxnSpPr>
        <p:spPr>
          <a:xfrm>
            <a:off x="5553630" y="5749443"/>
            <a:ext cx="4616965" cy="23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3CE594E-1A00-4AE3-B3F8-80949631FF37}"/>
              </a:ext>
            </a:extLst>
          </p:cNvPr>
          <p:cNvCxnSpPr>
            <a:cxnSpLocks/>
          </p:cNvCxnSpPr>
          <p:nvPr/>
        </p:nvCxnSpPr>
        <p:spPr>
          <a:xfrm flipV="1">
            <a:off x="10170595" y="4485569"/>
            <a:ext cx="0" cy="1287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4C7A1BF-16B9-44D7-801F-3DBDC1973B80}"/>
              </a:ext>
            </a:extLst>
          </p:cNvPr>
          <p:cNvSpPr txBox="1"/>
          <p:nvPr/>
        </p:nvSpPr>
        <p:spPr>
          <a:xfrm>
            <a:off x="5457973" y="2763371"/>
            <a:ext cx="1359681" cy="276999"/>
          </a:xfrm>
          <a:prstGeom prst="rect">
            <a:avLst/>
          </a:prstGeom>
          <a:noFill/>
        </p:spPr>
        <p:txBody>
          <a:bodyPr wrap="square" rtlCol="0">
            <a:spAutoFit/>
          </a:bodyPr>
          <a:lstStyle/>
          <a:p>
            <a:r>
              <a:rPr lang="en-CA" sz="1200" dirty="0"/>
              <a:t>merge(entity)</a:t>
            </a:r>
          </a:p>
        </p:txBody>
      </p:sp>
      <p:sp>
        <p:nvSpPr>
          <p:cNvPr id="50" name="TextBox 49">
            <a:extLst>
              <a:ext uri="{FF2B5EF4-FFF2-40B4-BE49-F238E27FC236}">
                <a16:creationId xmlns:a16="http://schemas.microsoft.com/office/drawing/2014/main" id="{C51648A2-A0AF-43E9-ABA3-4BDA26D814B9}"/>
              </a:ext>
            </a:extLst>
          </p:cNvPr>
          <p:cNvSpPr txBox="1"/>
          <p:nvPr/>
        </p:nvSpPr>
        <p:spPr>
          <a:xfrm>
            <a:off x="3408144" y="2760585"/>
            <a:ext cx="1359681" cy="646331"/>
          </a:xfrm>
          <a:prstGeom prst="rect">
            <a:avLst/>
          </a:prstGeom>
          <a:noFill/>
        </p:spPr>
        <p:txBody>
          <a:bodyPr wrap="square" rtlCol="0">
            <a:spAutoFit/>
          </a:bodyPr>
          <a:lstStyle/>
          <a:p>
            <a:r>
              <a:rPr lang="en-CA" sz="1200" dirty="0"/>
              <a:t>detach (entity)</a:t>
            </a:r>
          </a:p>
          <a:p>
            <a:r>
              <a:rPr lang="en-CA" sz="1200" dirty="0"/>
              <a:t>clear()</a:t>
            </a:r>
          </a:p>
          <a:p>
            <a:r>
              <a:rPr lang="en-CA" sz="1200" dirty="0"/>
              <a:t>close()</a:t>
            </a:r>
          </a:p>
        </p:txBody>
      </p:sp>
      <p:sp>
        <p:nvSpPr>
          <p:cNvPr id="51" name="TextBox 50">
            <a:extLst>
              <a:ext uri="{FF2B5EF4-FFF2-40B4-BE49-F238E27FC236}">
                <a16:creationId xmlns:a16="http://schemas.microsoft.com/office/drawing/2014/main" id="{3C723528-BC66-4497-A2BC-97992A8DA4FB}"/>
              </a:ext>
            </a:extLst>
          </p:cNvPr>
          <p:cNvSpPr txBox="1"/>
          <p:nvPr/>
        </p:nvSpPr>
        <p:spPr>
          <a:xfrm>
            <a:off x="2263532" y="3927744"/>
            <a:ext cx="1359681" cy="276999"/>
          </a:xfrm>
          <a:prstGeom prst="rect">
            <a:avLst/>
          </a:prstGeom>
          <a:noFill/>
        </p:spPr>
        <p:txBody>
          <a:bodyPr wrap="square" rtlCol="0">
            <a:spAutoFit/>
          </a:bodyPr>
          <a:lstStyle/>
          <a:p>
            <a:r>
              <a:rPr lang="en-CA" sz="1200" dirty="0"/>
              <a:t>persist(entity)</a:t>
            </a:r>
          </a:p>
        </p:txBody>
      </p:sp>
      <p:sp>
        <p:nvSpPr>
          <p:cNvPr id="52" name="TextBox 51">
            <a:extLst>
              <a:ext uri="{FF2B5EF4-FFF2-40B4-BE49-F238E27FC236}">
                <a16:creationId xmlns:a16="http://schemas.microsoft.com/office/drawing/2014/main" id="{7A9C6363-EF64-4A26-A266-2B05667E0A18}"/>
              </a:ext>
            </a:extLst>
          </p:cNvPr>
          <p:cNvSpPr txBox="1"/>
          <p:nvPr/>
        </p:nvSpPr>
        <p:spPr>
          <a:xfrm>
            <a:off x="5466491" y="4667121"/>
            <a:ext cx="1359681" cy="276999"/>
          </a:xfrm>
          <a:prstGeom prst="rect">
            <a:avLst/>
          </a:prstGeom>
          <a:noFill/>
        </p:spPr>
        <p:txBody>
          <a:bodyPr wrap="square" rtlCol="0">
            <a:spAutoFit/>
          </a:bodyPr>
          <a:lstStyle/>
          <a:p>
            <a:r>
              <a:rPr lang="en-CA" sz="1200" dirty="0"/>
              <a:t>persist(entity)</a:t>
            </a:r>
          </a:p>
        </p:txBody>
      </p:sp>
      <p:sp>
        <p:nvSpPr>
          <p:cNvPr id="53" name="TextBox 52">
            <a:extLst>
              <a:ext uri="{FF2B5EF4-FFF2-40B4-BE49-F238E27FC236}">
                <a16:creationId xmlns:a16="http://schemas.microsoft.com/office/drawing/2014/main" id="{B66F14EF-A81F-45BB-B7B9-C7AE8375E4C0}"/>
              </a:ext>
            </a:extLst>
          </p:cNvPr>
          <p:cNvSpPr txBox="1"/>
          <p:nvPr/>
        </p:nvSpPr>
        <p:spPr>
          <a:xfrm>
            <a:off x="3378968" y="4662842"/>
            <a:ext cx="1359681" cy="276999"/>
          </a:xfrm>
          <a:prstGeom prst="rect">
            <a:avLst/>
          </a:prstGeom>
          <a:noFill/>
        </p:spPr>
        <p:txBody>
          <a:bodyPr wrap="square" rtlCol="0">
            <a:spAutoFit/>
          </a:bodyPr>
          <a:lstStyle/>
          <a:p>
            <a:r>
              <a:rPr lang="en-CA" sz="1200" dirty="0"/>
              <a:t>remove(entity)</a:t>
            </a:r>
          </a:p>
        </p:txBody>
      </p:sp>
      <p:sp>
        <p:nvSpPr>
          <p:cNvPr id="54" name="TextBox 53">
            <a:extLst>
              <a:ext uri="{FF2B5EF4-FFF2-40B4-BE49-F238E27FC236}">
                <a16:creationId xmlns:a16="http://schemas.microsoft.com/office/drawing/2014/main" id="{67877D9D-B2EE-4802-8F51-55740DC4F7C1}"/>
              </a:ext>
            </a:extLst>
          </p:cNvPr>
          <p:cNvSpPr txBox="1"/>
          <p:nvPr/>
        </p:nvSpPr>
        <p:spPr>
          <a:xfrm>
            <a:off x="6756378" y="4256106"/>
            <a:ext cx="1359681" cy="276999"/>
          </a:xfrm>
          <a:prstGeom prst="rect">
            <a:avLst/>
          </a:prstGeom>
          <a:noFill/>
        </p:spPr>
        <p:txBody>
          <a:bodyPr wrap="square" rtlCol="0">
            <a:spAutoFit/>
          </a:bodyPr>
          <a:lstStyle/>
          <a:p>
            <a:r>
              <a:rPr lang="en-CA" sz="1200" dirty="0"/>
              <a:t>flush()</a:t>
            </a:r>
          </a:p>
        </p:txBody>
      </p:sp>
      <p:sp>
        <p:nvSpPr>
          <p:cNvPr id="55" name="TextBox 54">
            <a:extLst>
              <a:ext uri="{FF2B5EF4-FFF2-40B4-BE49-F238E27FC236}">
                <a16:creationId xmlns:a16="http://schemas.microsoft.com/office/drawing/2014/main" id="{C4D804C8-6C8E-4501-935B-004B95A56545}"/>
              </a:ext>
            </a:extLst>
          </p:cNvPr>
          <p:cNvSpPr txBox="1"/>
          <p:nvPr/>
        </p:nvSpPr>
        <p:spPr>
          <a:xfrm>
            <a:off x="6826172" y="5838563"/>
            <a:ext cx="1359681" cy="276999"/>
          </a:xfrm>
          <a:prstGeom prst="rect">
            <a:avLst/>
          </a:prstGeom>
          <a:noFill/>
        </p:spPr>
        <p:txBody>
          <a:bodyPr wrap="square" rtlCol="0">
            <a:spAutoFit/>
          </a:bodyPr>
          <a:lstStyle/>
          <a:p>
            <a:r>
              <a:rPr lang="en-CA" sz="1200" dirty="0"/>
              <a:t>flush()</a:t>
            </a:r>
          </a:p>
        </p:txBody>
      </p:sp>
      <p:sp>
        <p:nvSpPr>
          <p:cNvPr id="58" name="TextBox 57">
            <a:extLst>
              <a:ext uri="{FF2B5EF4-FFF2-40B4-BE49-F238E27FC236}">
                <a16:creationId xmlns:a16="http://schemas.microsoft.com/office/drawing/2014/main" id="{AC49F147-D227-4317-8E08-8848A479B220}"/>
              </a:ext>
            </a:extLst>
          </p:cNvPr>
          <p:cNvSpPr txBox="1"/>
          <p:nvPr/>
        </p:nvSpPr>
        <p:spPr>
          <a:xfrm>
            <a:off x="7019000" y="3145309"/>
            <a:ext cx="2101064" cy="646331"/>
          </a:xfrm>
          <a:prstGeom prst="rect">
            <a:avLst/>
          </a:prstGeom>
          <a:noFill/>
        </p:spPr>
        <p:txBody>
          <a:bodyPr wrap="square" rtlCol="0">
            <a:spAutoFit/>
          </a:bodyPr>
          <a:lstStyle/>
          <a:p>
            <a:r>
              <a:rPr lang="en-CA" sz="1200" dirty="0"/>
              <a:t>find(</a:t>
            </a:r>
            <a:r>
              <a:rPr lang="en-CA" sz="1200" dirty="0" err="1"/>
              <a:t>entityClass</a:t>
            </a:r>
            <a:r>
              <a:rPr lang="en-CA" sz="1200" dirty="0"/>
              <a:t>, </a:t>
            </a:r>
            <a:r>
              <a:rPr lang="en-CA" sz="1200" dirty="0" err="1"/>
              <a:t>primaryKey</a:t>
            </a:r>
            <a:r>
              <a:rPr lang="en-CA" sz="1200" dirty="0"/>
              <a:t>)</a:t>
            </a:r>
          </a:p>
          <a:p>
            <a:r>
              <a:rPr lang="en-CA" sz="1200" dirty="0" err="1"/>
              <a:t>createQuery</a:t>
            </a:r>
            <a:r>
              <a:rPr lang="en-CA" sz="1200" dirty="0"/>
              <a:t>().</a:t>
            </a:r>
            <a:r>
              <a:rPr lang="en-CA" sz="1200" dirty="0" err="1"/>
              <a:t>getResultList</a:t>
            </a:r>
            <a:r>
              <a:rPr lang="en-CA" sz="1200" dirty="0"/>
              <a:t>()</a:t>
            </a:r>
          </a:p>
          <a:p>
            <a:r>
              <a:rPr lang="en-CA" sz="1200" dirty="0" err="1"/>
              <a:t>createQuery.getSingleResult</a:t>
            </a:r>
            <a:r>
              <a:rPr lang="en-CA" sz="1200" dirty="0"/>
              <a:t>()</a:t>
            </a:r>
          </a:p>
        </p:txBody>
      </p:sp>
      <p:sp>
        <p:nvSpPr>
          <p:cNvPr id="66" name="TextBox 65">
            <a:extLst>
              <a:ext uri="{FF2B5EF4-FFF2-40B4-BE49-F238E27FC236}">
                <a16:creationId xmlns:a16="http://schemas.microsoft.com/office/drawing/2014/main" id="{AA295923-0E67-4361-B9A3-195A3A4E4D92}"/>
              </a:ext>
            </a:extLst>
          </p:cNvPr>
          <p:cNvSpPr txBox="1"/>
          <p:nvPr/>
        </p:nvSpPr>
        <p:spPr>
          <a:xfrm>
            <a:off x="9672912" y="3692734"/>
            <a:ext cx="1156447" cy="369332"/>
          </a:xfrm>
          <a:prstGeom prst="rect">
            <a:avLst/>
          </a:prstGeom>
          <a:noFill/>
        </p:spPr>
        <p:txBody>
          <a:bodyPr wrap="square" rtlCol="0">
            <a:spAutoFit/>
          </a:bodyPr>
          <a:lstStyle/>
          <a:p>
            <a:r>
              <a:rPr lang="en-CA" dirty="0">
                <a:solidFill>
                  <a:schemeClr val="bg1"/>
                </a:solidFill>
              </a:rPr>
              <a:t>Database</a:t>
            </a:r>
          </a:p>
        </p:txBody>
      </p:sp>
    </p:spTree>
    <p:extLst>
      <p:ext uri="{BB962C8B-B14F-4D97-AF65-F5344CB8AC3E}">
        <p14:creationId xmlns:p14="http://schemas.microsoft.com/office/powerpoint/2010/main" val="353670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Example</a:t>
            </a:r>
          </a:p>
        </p:txBody>
      </p:sp>
      <p:sp>
        <p:nvSpPr>
          <p:cNvPr id="4" name="Rounded Rectangle 3"/>
          <p:cNvSpPr/>
          <p:nvPr/>
        </p:nvSpPr>
        <p:spPr>
          <a:xfrm>
            <a:off x="2181688" y="3481270"/>
            <a:ext cx="7842739" cy="559231"/>
          </a:xfrm>
          <a:prstGeom prst="roundRect">
            <a:avLst/>
          </a:prstGeom>
          <a:solidFill>
            <a:srgbClr val="009FE3"/>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lvl="0" algn="ctr" defTabSz="914400" eaLnBrk="0" fontAlgn="base" hangingPunct="0">
              <a:spcBef>
                <a:spcPct val="0"/>
              </a:spcBef>
              <a:spcAft>
                <a:spcPct val="0"/>
              </a:spcAft>
              <a:buClr>
                <a:srgbClr val="333399"/>
              </a:buClr>
              <a:defRPr/>
            </a:pPr>
            <a:r>
              <a:rPr lang="en-GB" sz="2400" b="1" dirty="0">
                <a:latin typeface="Arial" charset="0"/>
                <a:ea typeface="ヒラギノ角ゴ Pro W3" pitchFamily="-112" charset="-128"/>
              </a:rPr>
              <a:t>Example of managing an entity</a:t>
            </a:r>
          </a:p>
        </p:txBody>
      </p:sp>
    </p:spTree>
    <p:extLst>
      <p:ext uri="{BB962C8B-B14F-4D97-AF65-F5344CB8AC3E}">
        <p14:creationId xmlns:p14="http://schemas.microsoft.com/office/powerpoint/2010/main" val="714366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Module review</a:t>
            </a:r>
          </a:p>
        </p:txBody>
      </p:sp>
      <p:sp>
        <p:nvSpPr>
          <p:cNvPr id="3" name="Content Placeholder 2"/>
          <p:cNvSpPr>
            <a:spLocks noGrp="1"/>
          </p:cNvSpPr>
          <p:nvPr>
            <p:ph sz="quarter" idx="10"/>
          </p:nvPr>
        </p:nvSpPr>
        <p:spPr/>
        <p:txBody>
          <a:bodyPr/>
          <a:lstStyle/>
          <a:p>
            <a:pPr marL="0" indent="0">
              <a:lnSpc>
                <a:spcPct val="150000"/>
              </a:lnSpc>
              <a:buNone/>
            </a:pPr>
            <a:r>
              <a:rPr lang="en-GB" dirty="0"/>
              <a:t>What is ORM?</a:t>
            </a:r>
          </a:p>
          <a:p>
            <a:pPr marL="0" indent="0">
              <a:lnSpc>
                <a:spcPct val="150000"/>
              </a:lnSpc>
              <a:buNone/>
            </a:pPr>
            <a:r>
              <a:rPr lang="en-GB" dirty="0"/>
              <a:t>How does JPA map object data to tables and columns?</a:t>
            </a:r>
          </a:p>
          <a:p>
            <a:pPr marL="0" indent="0">
              <a:lnSpc>
                <a:spcPct val="150000"/>
              </a:lnSpc>
              <a:buNone/>
            </a:pPr>
            <a:r>
              <a:rPr lang="en-GB" dirty="0"/>
              <a:t>List the four main interfaces in JPA.</a:t>
            </a:r>
          </a:p>
          <a:p>
            <a:pPr marL="0" indent="0">
              <a:lnSpc>
                <a:spcPct val="150000"/>
              </a:lnSpc>
              <a:buNone/>
            </a:pPr>
            <a:r>
              <a:rPr lang="en-GB" dirty="0"/>
              <a:t>What is the purpose of the persistence unit?</a:t>
            </a:r>
          </a:p>
          <a:p>
            <a:pPr marL="0" indent="0">
              <a:lnSpc>
                <a:spcPct val="150000"/>
              </a:lnSpc>
              <a:buNone/>
            </a:pPr>
            <a:r>
              <a:rPr lang="en-GB" dirty="0"/>
              <a:t>What is the purpose of the </a:t>
            </a:r>
            <a:r>
              <a:rPr lang="en-GB" dirty="0" err="1"/>
              <a:t>EntityManager</a:t>
            </a:r>
            <a:r>
              <a:rPr lang="en-GB" dirty="0"/>
              <a:t>?</a:t>
            </a:r>
          </a:p>
          <a:p>
            <a:pPr marL="0" indent="0">
              <a:lnSpc>
                <a:spcPct val="150000"/>
              </a:lnSpc>
              <a:buNone/>
            </a:pPr>
            <a:r>
              <a:rPr lang="en-GB" dirty="0"/>
              <a:t>What does it mean for an Entity to be detached?</a:t>
            </a:r>
          </a:p>
          <a:p>
            <a:pPr marL="0" indent="0">
              <a:lnSpc>
                <a:spcPct val="150000"/>
              </a:lnSpc>
              <a:buNone/>
            </a:pPr>
            <a:endParaRPr lang="en-GB" dirty="0"/>
          </a:p>
        </p:txBody>
      </p:sp>
    </p:spTree>
    <p:extLst>
      <p:ext uri="{BB962C8B-B14F-4D97-AF65-F5344CB8AC3E}">
        <p14:creationId xmlns:p14="http://schemas.microsoft.com/office/powerpoint/2010/main" val="3955387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34</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67130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a:t>Review</a:t>
            </a:r>
            <a:endParaRPr lang="en-GB"/>
          </a:p>
        </p:txBody>
      </p:sp>
      <p:sp>
        <p:nvSpPr>
          <p:cNvPr id="4" name="Slide Number Placeholder 1"/>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35</a:t>
            </a:fld>
            <a:endParaRPr lang="zh-TW" altLang="en-US" sz="1400"/>
          </a:p>
        </p:txBody>
      </p:sp>
      <p:sp>
        <p:nvSpPr>
          <p:cNvPr id="6" name="Rectangle 5"/>
          <p:cNvSpPr/>
          <p:nvPr/>
        </p:nvSpPr>
        <p:spPr>
          <a:xfrm>
            <a:off x="602248" y="2124645"/>
            <a:ext cx="9628789" cy="2534027"/>
          </a:xfrm>
          <a:prstGeom prst="rect">
            <a:avLst/>
          </a:prstGeom>
          <a:noFill/>
          <a:ln w="15875">
            <a:noFill/>
          </a:ln>
        </p:spPr>
        <p:txBody>
          <a:bodyPr wrap="square" anchor="t">
            <a:spAutoFit/>
          </a:bodyPr>
          <a:lstStyle/>
          <a:p>
            <a:pPr marL="285750" indent="-285750">
              <a:lnSpc>
                <a:spcPct val="150000"/>
              </a:lnSpc>
              <a:buClr>
                <a:schemeClr val="accent1"/>
              </a:buClr>
              <a:buSzPct val="100000"/>
              <a:buFont typeface="Wingdings" panose="05000000000000000000" pitchFamily="2" charset="2"/>
              <a:buChar char="ü"/>
              <a:defRPr/>
            </a:pPr>
            <a:r>
              <a:rPr lang="en-GB" dirty="0">
                <a:latin typeface="Arial"/>
                <a:cs typeface="Arial"/>
              </a:rPr>
              <a:t>State the purpose of the Java Persistence API (JPA).</a:t>
            </a:r>
          </a:p>
          <a:p>
            <a:pPr marL="285750" indent="-285750">
              <a:lnSpc>
                <a:spcPct val="150000"/>
              </a:lnSpc>
              <a:buClr>
                <a:schemeClr val="accent1"/>
              </a:buClr>
              <a:buSzPct val="100000"/>
              <a:buFont typeface="Wingdings" panose="05000000000000000000" pitchFamily="2" charset="2"/>
              <a:buChar char="ü"/>
              <a:defRPr/>
            </a:pPr>
            <a:r>
              <a:rPr lang="en-GB" dirty="0">
                <a:latin typeface="Arial"/>
                <a:cs typeface="Arial"/>
              </a:rPr>
              <a:t>Identify and describe the main interfaces and classes.</a:t>
            </a:r>
          </a:p>
          <a:p>
            <a:pPr marL="285750" indent="-285750">
              <a:lnSpc>
                <a:spcPct val="150000"/>
              </a:lnSpc>
              <a:buClr>
                <a:schemeClr val="accent1"/>
              </a:buClr>
              <a:buSzPct val="100000"/>
              <a:buFont typeface="Wingdings" panose="05000000000000000000" pitchFamily="2" charset="2"/>
              <a:buChar char="ü"/>
              <a:defRPr/>
            </a:pPr>
            <a:r>
              <a:rPr lang="en-GB" dirty="0">
                <a:latin typeface="Arial"/>
                <a:cs typeface="Arial"/>
              </a:rPr>
              <a:t>List the main elements that are needed in order to use JPA.</a:t>
            </a:r>
          </a:p>
          <a:p>
            <a:pPr marL="285750" indent="-285750">
              <a:lnSpc>
                <a:spcPct val="150000"/>
              </a:lnSpc>
              <a:buClr>
                <a:schemeClr val="accent1"/>
              </a:buClr>
              <a:buSzPct val="100000"/>
              <a:buFont typeface="Wingdings" panose="05000000000000000000" pitchFamily="2" charset="2"/>
              <a:buChar char="ü"/>
              <a:defRPr/>
            </a:pPr>
            <a:r>
              <a:rPr lang="en-GB" dirty="0">
                <a:latin typeface="Arial"/>
                <a:cs typeface="Arial"/>
              </a:rPr>
              <a:t>List the main related technologies.</a:t>
            </a:r>
          </a:p>
          <a:p>
            <a:pPr marL="285750" indent="-285750">
              <a:lnSpc>
                <a:spcPct val="150000"/>
              </a:lnSpc>
              <a:buClr>
                <a:schemeClr val="accent1"/>
              </a:buClr>
              <a:buSzPct val="100000"/>
              <a:buFont typeface="Wingdings" panose="05000000000000000000" pitchFamily="2" charset="2"/>
              <a:buChar char="ü"/>
              <a:defRPr/>
            </a:pPr>
            <a:r>
              <a:rPr lang="en-GB" dirty="0">
                <a:latin typeface="Arial"/>
                <a:cs typeface="Arial"/>
              </a:rPr>
              <a:t>Contrast normal JDBC queries with Java Persistence API.</a:t>
            </a:r>
          </a:p>
          <a:p>
            <a:pPr marL="285750" indent="-285750">
              <a:lnSpc>
                <a:spcPct val="150000"/>
              </a:lnSpc>
              <a:buClr>
                <a:schemeClr val="accent1"/>
              </a:buClr>
              <a:buSzPct val="100000"/>
              <a:buFont typeface="Wingdings" panose="05000000000000000000" pitchFamily="2" charset="2"/>
              <a:buChar char="ü"/>
              <a:defRPr/>
            </a:pPr>
            <a:r>
              <a:rPr lang="en-GB" dirty="0">
                <a:latin typeface="Arial"/>
                <a:cs typeface="Arial"/>
              </a:rPr>
              <a:t>Describe entity life cycle.</a:t>
            </a:r>
          </a:p>
        </p:txBody>
      </p:sp>
      <p:sp>
        <p:nvSpPr>
          <p:cNvPr id="7" name="Rectangle 2"/>
          <p:cNvSpPr txBox="1">
            <a:spLocks noChangeArrowheads="1"/>
          </p:cNvSpPr>
          <p:nvPr/>
        </p:nvSpPr>
        <p:spPr>
          <a:xfrm>
            <a:off x="602248" y="1274647"/>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You are now able to:</a:t>
            </a:r>
          </a:p>
        </p:txBody>
      </p:sp>
    </p:spTree>
    <p:extLst>
      <p:ext uri="{BB962C8B-B14F-4D97-AF65-F5344CB8AC3E}">
        <p14:creationId xmlns:p14="http://schemas.microsoft.com/office/powerpoint/2010/main" val="166341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Persistence</a:t>
            </a:r>
          </a:p>
        </p:txBody>
      </p:sp>
      <p:sp>
        <p:nvSpPr>
          <p:cNvPr id="3" name="Content Placeholder 2"/>
          <p:cNvSpPr>
            <a:spLocks noGrp="1"/>
          </p:cNvSpPr>
          <p:nvPr>
            <p:ph sz="quarter" idx="10"/>
          </p:nvPr>
        </p:nvSpPr>
        <p:spPr/>
        <p:txBody>
          <a:bodyPr/>
          <a:lstStyle/>
          <a:p>
            <a:pPr marL="0" indent="0">
              <a:spcBef>
                <a:spcPts val="1800"/>
              </a:spcBef>
              <a:buNone/>
            </a:pPr>
            <a:r>
              <a:rPr lang="en-GB" sz="2000" dirty="0"/>
              <a:t>Almost all applications require persistent data</a:t>
            </a:r>
          </a:p>
          <a:p>
            <a:pPr marL="0" indent="0">
              <a:spcBef>
                <a:spcPts val="1800"/>
              </a:spcBef>
              <a:buNone/>
            </a:pPr>
            <a:r>
              <a:rPr lang="en-GB" sz="2000" dirty="0"/>
              <a:t>Objects have transient state, but some need to be saved past the life of the application process</a:t>
            </a:r>
          </a:p>
          <a:p>
            <a:pPr marL="0" indent="0">
              <a:spcBef>
                <a:spcPts val="1800"/>
              </a:spcBef>
              <a:buNone/>
            </a:pPr>
            <a:r>
              <a:rPr lang="en-GB" sz="2000" dirty="0"/>
              <a:t>Using a relational DB is one way of doing this</a:t>
            </a:r>
          </a:p>
          <a:p>
            <a:pPr lvl="1">
              <a:spcBef>
                <a:spcPts val="1800"/>
              </a:spcBef>
            </a:pPr>
            <a:r>
              <a:rPr lang="en-GB" dirty="0"/>
              <a:t>The database models our business requirements</a:t>
            </a:r>
          </a:p>
          <a:p>
            <a:pPr lvl="1">
              <a:spcBef>
                <a:spcPts val="1800"/>
              </a:spcBef>
            </a:pPr>
            <a:r>
              <a:rPr lang="en-GB" dirty="0"/>
              <a:t>JDBC is a low-level API for interacting with a relational DB</a:t>
            </a:r>
            <a:br>
              <a:rPr lang="en-GB" dirty="0"/>
            </a:br>
            <a:endParaRPr lang="en-GB" b="1" dirty="0"/>
          </a:p>
          <a:p>
            <a:pPr lvl="1"/>
            <a:endParaRPr lang="en-GB" dirty="0"/>
          </a:p>
        </p:txBody>
      </p:sp>
      <p:sp>
        <p:nvSpPr>
          <p:cNvPr id="6" name="Rounded Rectangle 5"/>
          <p:cNvSpPr/>
          <p:nvPr/>
        </p:nvSpPr>
        <p:spPr>
          <a:xfrm>
            <a:off x="2181688" y="1448214"/>
            <a:ext cx="7842739" cy="559231"/>
          </a:xfrm>
          <a:prstGeom prst="roundRect">
            <a:avLst/>
          </a:prstGeom>
          <a:solidFill>
            <a:srgbClr val="009FE3"/>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400" b="1" dirty="0">
                <a:solidFill>
                  <a:schemeClr val="tx1"/>
                </a:solidFill>
              </a:rPr>
              <a:t>What is persistence?</a:t>
            </a:r>
          </a:p>
        </p:txBody>
      </p:sp>
    </p:spTree>
    <p:extLst>
      <p:ext uri="{BB962C8B-B14F-4D97-AF65-F5344CB8AC3E}">
        <p14:creationId xmlns:p14="http://schemas.microsoft.com/office/powerpoint/2010/main" val="328782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Introduction</a:t>
            </a:r>
          </a:p>
        </p:txBody>
      </p:sp>
      <p:sp>
        <p:nvSpPr>
          <p:cNvPr id="3" name="Content Placeholder 2"/>
          <p:cNvSpPr>
            <a:spLocks noGrp="1"/>
          </p:cNvSpPr>
          <p:nvPr>
            <p:ph sz="quarter" idx="10"/>
          </p:nvPr>
        </p:nvSpPr>
        <p:spPr/>
        <p:txBody>
          <a:bodyPr/>
          <a:lstStyle/>
          <a:p>
            <a:pPr marL="0" indent="0">
              <a:spcBef>
                <a:spcPts val="1800"/>
              </a:spcBef>
              <a:buNone/>
            </a:pPr>
            <a:r>
              <a:rPr lang="en-GB" sz="2000" b="1" dirty="0"/>
              <a:t>ORM</a:t>
            </a:r>
            <a:r>
              <a:rPr lang="en-GB" sz="2000" dirty="0"/>
              <a:t> is a technique that maps object state to data in a relational database</a:t>
            </a:r>
          </a:p>
          <a:p>
            <a:pPr marL="0" indent="0">
              <a:spcBef>
                <a:spcPts val="1800"/>
              </a:spcBef>
              <a:buNone/>
            </a:pPr>
            <a:r>
              <a:rPr lang="en-GB" sz="2000" dirty="0"/>
              <a:t>Mismatch issues between OO and relational models exist and need to be taken into account:</a:t>
            </a:r>
          </a:p>
          <a:p>
            <a:pPr lvl="1">
              <a:lnSpc>
                <a:spcPct val="150000"/>
              </a:lnSpc>
              <a:spcBef>
                <a:spcPts val="600"/>
              </a:spcBef>
            </a:pPr>
            <a:r>
              <a:rPr lang="en-GB" i="1" dirty="0"/>
              <a:t>Subtyping</a:t>
            </a:r>
            <a:r>
              <a:rPr lang="en-GB" dirty="0"/>
              <a:t> – Fundamental to OO, absent in RDBMS</a:t>
            </a:r>
          </a:p>
          <a:p>
            <a:pPr lvl="1">
              <a:lnSpc>
                <a:spcPct val="150000"/>
              </a:lnSpc>
              <a:spcBef>
                <a:spcPts val="600"/>
              </a:spcBef>
            </a:pPr>
            <a:r>
              <a:rPr lang="en-GB" i="1" dirty="0"/>
              <a:t>Granularity</a:t>
            </a:r>
            <a:r>
              <a:rPr lang="en-GB" dirty="0"/>
              <a:t> – One object’s data could be stored in multiple tables</a:t>
            </a:r>
          </a:p>
          <a:p>
            <a:pPr lvl="1">
              <a:lnSpc>
                <a:spcPct val="150000"/>
              </a:lnSpc>
              <a:spcBef>
                <a:spcPts val="600"/>
              </a:spcBef>
            </a:pPr>
            <a:r>
              <a:rPr lang="en-GB" i="1" dirty="0"/>
              <a:t>Relationships</a:t>
            </a:r>
            <a:r>
              <a:rPr lang="en-GB" dirty="0"/>
              <a:t> – Associations in OO, foreign keys in RDBMS</a:t>
            </a:r>
            <a:br>
              <a:rPr lang="en-GB" dirty="0"/>
            </a:br>
            <a:endParaRPr lang="en-GB" b="1" dirty="0"/>
          </a:p>
          <a:p>
            <a:pPr lvl="1"/>
            <a:endParaRPr lang="en-GB" dirty="0"/>
          </a:p>
          <a:p>
            <a:endParaRPr lang="en-GB" dirty="0"/>
          </a:p>
        </p:txBody>
      </p:sp>
      <p:sp>
        <p:nvSpPr>
          <p:cNvPr id="4" name="Rounded Rectangle 3"/>
          <p:cNvSpPr/>
          <p:nvPr/>
        </p:nvSpPr>
        <p:spPr>
          <a:xfrm>
            <a:off x="2181688" y="1448214"/>
            <a:ext cx="7842739" cy="559231"/>
          </a:xfrm>
          <a:prstGeom prst="roundRect">
            <a:avLst/>
          </a:prstGeom>
          <a:solidFill>
            <a:srgbClr val="009FE3"/>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400" b="1" dirty="0">
                <a:solidFill>
                  <a:schemeClr val="tx1"/>
                </a:solidFill>
              </a:rPr>
              <a:t>What is ORM (Object Relational Mapping)?</a:t>
            </a:r>
          </a:p>
        </p:txBody>
      </p:sp>
    </p:spTree>
    <p:extLst>
      <p:ext uri="{BB962C8B-B14F-4D97-AF65-F5344CB8AC3E}">
        <p14:creationId xmlns:p14="http://schemas.microsoft.com/office/powerpoint/2010/main" val="319066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Introducing JPA</a:t>
            </a:r>
          </a:p>
        </p:txBody>
      </p:sp>
      <p:sp>
        <p:nvSpPr>
          <p:cNvPr id="3" name="Content Placeholder 2"/>
          <p:cNvSpPr>
            <a:spLocks noGrp="1"/>
          </p:cNvSpPr>
          <p:nvPr>
            <p:ph sz="quarter" idx="10"/>
          </p:nvPr>
        </p:nvSpPr>
        <p:spPr>
          <a:xfrm>
            <a:off x="601490" y="2845761"/>
            <a:ext cx="11003136" cy="3426452"/>
          </a:xfrm>
        </p:spPr>
        <p:txBody>
          <a:bodyPr/>
          <a:lstStyle/>
          <a:p>
            <a:pPr marL="0" indent="0">
              <a:buNone/>
            </a:pPr>
            <a:r>
              <a:rPr lang="en-US" sz="2000" dirty="0"/>
              <a:t>ORM frameworks handle the task of mapping objects to tables</a:t>
            </a:r>
          </a:p>
          <a:p>
            <a:pPr marL="0" indent="0">
              <a:buNone/>
            </a:pPr>
            <a:endParaRPr lang="en-US" sz="2000" dirty="0"/>
          </a:p>
          <a:p>
            <a:pPr marL="0" indent="0">
              <a:buNone/>
            </a:pPr>
            <a:r>
              <a:rPr lang="en-US" sz="2000" dirty="0"/>
              <a:t>The Java Persistence API (JPA) is the ORM solution in Java EE</a:t>
            </a:r>
          </a:p>
          <a:p>
            <a:pPr lvl="1"/>
            <a:r>
              <a:rPr lang="en-US" dirty="0"/>
              <a:t>Abstraction on top of JDBC</a:t>
            </a:r>
          </a:p>
          <a:p>
            <a:pPr lvl="1"/>
            <a:r>
              <a:rPr lang="en-US" dirty="0"/>
              <a:t>Metadata maps objects to tables</a:t>
            </a:r>
          </a:p>
          <a:p>
            <a:pPr lvl="1"/>
            <a:r>
              <a:rPr lang="en-US" dirty="0"/>
              <a:t>Easy way to perform CRUD operations</a:t>
            </a:r>
          </a:p>
          <a:p>
            <a:pPr lvl="1"/>
            <a:r>
              <a:rPr lang="en-US" dirty="0"/>
              <a:t>Comes with JPQL, an object-oriented query language</a:t>
            </a:r>
          </a:p>
        </p:txBody>
      </p:sp>
      <p:sp>
        <p:nvSpPr>
          <p:cNvPr id="4" name="Rounded Rectangle 3"/>
          <p:cNvSpPr/>
          <p:nvPr/>
        </p:nvSpPr>
        <p:spPr>
          <a:xfrm>
            <a:off x="2181688" y="1448214"/>
            <a:ext cx="7842739" cy="559231"/>
          </a:xfrm>
          <a:prstGeom prst="roundRect">
            <a:avLst/>
          </a:prstGeom>
          <a:solidFill>
            <a:srgbClr val="009FE3"/>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400" b="1" dirty="0">
                <a:solidFill>
                  <a:schemeClr val="tx1"/>
                </a:solidFill>
              </a:rPr>
              <a:t>What is JPA?</a:t>
            </a:r>
          </a:p>
        </p:txBody>
      </p:sp>
    </p:spTree>
    <p:extLst>
      <p:ext uri="{BB962C8B-B14F-4D97-AF65-F5344CB8AC3E}">
        <p14:creationId xmlns:p14="http://schemas.microsoft.com/office/powerpoint/2010/main" val="143670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History</a:t>
            </a:r>
          </a:p>
        </p:txBody>
      </p:sp>
      <p:sp>
        <p:nvSpPr>
          <p:cNvPr id="3" name="Content Placeholder 2"/>
          <p:cNvSpPr>
            <a:spLocks noGrp="1"/>
          </p:cNvSpPr>
          <p:nvPr>
            <p:ph sz="quarter" idx="10"/>
          </p:nvPr>
        </p:nvSpPr>
        <p:spPr/>
        <p:txBody>
          <a:bodyPr/>
          <a:lstStyle/>
          <a:p>
            <a:pPr marL="0" indent="0">
              <a:buNone/>
            </a:pPr>
            <a:r>
              <a:rPr lang="en-US" sz="2000" dirty="0"/>
              <a:t>ORM technologies are not a new concept</a:t>
            </a:r>
          </a:p>
          <a:p>
            <a:pPr lvl="1"/>
            <a:r>
              <a:rPr lang="en-US" dirty="0"/>
              <a:t>Some are older than Java itself</a:t>
            </a:r>
          </a:p>
          <a:p>
            <a:pPr lvl="1"/>
            <a:r>
              <a:rPr lang="en-US" dirty="0" err="1"/>
              <a:t>TopLink</a:t>
            </a:r>
            <a:r>
              <a:rPr lang="en-US" dirty="0"/>
              <a:t>, for example, was originally developed in Smalltalk</a:t>
            </a:r>
            <a:r>
              <a:rPr lang="en-US" sz="1600" dirty="0"/>
              <a:t/>
            </a:r>
            <a:br>
              <a:rPr lang="en-US" sz="1600" dirty="0"/>
            </a:br>
            <a:endParaRPr lang="en-US" sz="1600" dirty="0"/>
          </a:p>
          <a:p>
            <a:pPr marL="0" indent="0">
              <a:buNone/>
            </a:pPr>
            <a:r>
              <a:rPr lang="en-US" sz="2000" dirty="0"/>
              <a:t>Many popular products were developed, both commercial and open-source (Hibernate)</a:t>
            </a:r>
            <a:br>
              <a:rPr lang="en-US" sz="2000" dirty="0"/>
            </a:br>
            <a:endParaRPr lang="en-US" sz="2000" dirty="0"/>
          </a:p>
          <a:p>
            <a:pPr marL="0" indent="0">
              <a:buNone/>
            </a:pPr>
            <a:r>
              <a:rPr lang="en-US" sz="2000" dirty="0"/>
              <a:t>JPA collected the best ideas from these technologies into one standardized API</a:t>
            </a:r>
            <a:endParaRPr lang="en-GB" sz="1600" dirty="0"/>
          </a:p>
          <a:p>
            <a:pPr lvl="1"/>
            <a:r>
              <a:rPr lang="en-GB" dirty="0"/>
              <a:t>Still requires a</a:t>
            </a:r>
            <a:r>
              <a:rPr lang="en-GB" i="1" dirty="0"/>
              <a:t> </a:t>
            </a:r>
            <a:r>
              <a:rPr lang="en-GB" b="1" dirty="0"/>
              <a:t>persistence provider </a:t>
            </a:r>
            <a:r>
              <a:rPr lang="en-GB" dirty="0"/>
              <a:t>such as Hibernate, </a:t>
            </a:r>
            <a:r>
              <a:rPr lang="en-GB" dirty="0" err="1"/>
              <a:t>EclipseLink</a:t>
            </a:r>
            <a:r>
              <a:rPr lang="en-GB" dirty="0"/>
              <a:t>, or Apache Open JPA</a:t>
            </a:r>
          </a:p>
          <a:p>
            <a:pPr lvl="1"/>
            <a:r>
              <a:rPr lang="en-GB" dirty="0"/>
              <a:t>Does not depend on any particular vendor</a:t>
            </a:r>
            <a:endParaRPr lang="en-US" dirty="0"/>
          </a:p>
          <a:p>
            <a:endParaRPr lang="en-GB" dirty="0"/>
          </a:p>
        </p:txBody>
      </p:sp>
    </p:spTree>
    <p:extLst>
      <p:ext uri="{BB962C8B-B14F-4D97-AF65-F5344CB8AC3E}">
        <p14:creationId xmlns:p14="http://schemas.microsoft.com/office/powerpoint/2010/main" val="72090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171360-702D-4697-AB55-0464F5CA889F}"/>
              </a:ext>
            </a:extLst>
          </p:cNvPr>
          <p:cNvSpPr/>
          <p:nvPr/>
        </p:nvSpPr>
        <p:spPr>
          <a:xfrm>
            <a:off x="1121229" y="2737989"/>
            <a:ext cx="9949542"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Architecture</a:t>
            </a:r>
          </a:p>
        </p:txBody>
      </p:sp>
      <p:sp>
        <p:nvSpPr>
          <p:cNvPr id="4" name="Rectangle 3">
            <a:extLst>
              <a:ext uri="{FF2B5EF4-FFF2-40B4-BE49-F238E27FC236}">
                <a16:creationId xmlns:a16="http://schemas.microsoft.com/office/drawing/2014/main" id="{D1171360-702D-4697-AB55-0464F5CA889F}"/>
              </a:ext>
            </a:extLst>
          </p:cNvPr>
          <p:cNvSpPr/>
          <p:nvPr/>
        </p:nvSpPr>
        <p:spPr>
          <a:xfrm>
            <a:off x="1121229" y="1028700"/>
            <a:ext cx="9949542" cy="914400"/>
          </a:xfrm>
          <a:prstGeom prst="rect">
            <a:avLst/>
          </a:prstGeom>
          <a:solidFill>
            <a:schemeClr val="tx2">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Introduction</a:t>
            </a:r>
          </a:p>
        </p:txBody>
      </p:sp>
      <p:sp>
        <p:nvSpPr>
          <p:cNvPr id="12" name="Slide Number Placeholder 1"/>
          <p:cNvSpPr txBox="1">
            <a:spLocks/>
          </p:cNvSpPr>
          <p:nvPr/>
        </p:nvSpPr>
        <p:spPr>
          <a:xfrm>
            <a:off x="407368" y="5793448"/>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8</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BDEE8AB-5E8E-43D1-AD6B-E96F998C720B}"/>
              </a:ext>
            </a:extLst>
          </p:cNvPr>
          <p:cNvSpPr/>
          <p:nvPr/>
        </p:nvSpPr>
        <p:spPr>
          <a:xfrm>
            <a:off x="1121229" y="4447278"/>
            <a:ext cx="9949542" cy="914400"/>
          </a:xfrm>
          <a:prstGeom prst="rect">
            <a:avLst/>
          </a:prstGeom>
          <a:solidFill>
            <a:schemeClr val="tx2">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Implementation</a:t>
            </a:r>
          </a:p>
        </p:txBody>
      </p:sp>
    </p:spTree>
    <p:extLst>
      <p:ext uri="{BB962C8B-B14F-4D97-AF65-F5344CB8AC3E}">
        <p14:creationId xmlns:p14="http://schemas.microsoft.com/office/powerpoint/2010/main" val="84402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Entities</a:t>
            </a:r>
          </a:p>
        </p:txBody>
      </p:sp>
      <p:sp>
        <p:nvSpPr>
          <p:cNvPr id="3" name="Content Placeholder 2"/>
          <p:cNvSpPr>
            <a:spLocks noGrp="1"/>
          </p:cNvSpPr>
          <p:nvPr>
            <p:ph sz="quarter" idx="10"/>
          </p:nvPr>
        </p:nvSpPr>
        <p:spPr/>
        <p:txBody>
          <a:bodyPr/>
          <a:lstStyle/>
          <a:p>
            <a:pPr marL="0" indent="0">
              <a:buNone/>
            </a:pPr>
            <a:endParaRPr lang="en-US" dirty="0"/>
          </a:p>
          <a:p>
            <a:pPr marL="357188" lvl="1" indent="0">
              <a:spcBef>
                <a:spcPts val="600"/>
              </a:spcBef>
              <a:buNone/>
            </a:pPr>
            <a:endParaRPr lang="en-GB" dirty="0"/>
          </a:p>
          <a:p>
            <a:r>
              <a:rPr lang="en-GB" dirty="0"/>
              <a:t>Any object can be an </a:t>
            </a:r>
            <a:r>
              <a:rPr lang="en-GB" b="1" dirty="0"/>
              <a:t>entity</a:t>
            </a:r>
            <a:r>
              <a:rPr lang="en-GB" dirty="0"/>
              <a:t> with the following characteristics:</a:t>
            </a:r>
          </a:p>
          <a:p>
            <a:pPr lvl="1"/>
            <a:r>
              <a:rPr lang="en-GB" dirty="0"/>
              <a:t>Persistent</a:t>
            </a:r>
            <a:r>
              <a:rPr lang="en-GB" b="1" dirty="0"/>
              <a:t> </a:t>
            </a:r>
            <a:r>
              <a:rPr lang="en-GB" dirty="0"/>
              <a:t>/ “</a:t>
            </a:r>
            <a:r>
              <a:rPr lang="en-GB" dirty="0" err="1"/>
              <a:t>persistable</a:t>
            </a:r>
            <a:r>
              <a:rPr lang="en-GB" dirty="0"/>
              <a:t>”</a:t>
            </a:r>
          </a:p>
          <a:p>
            <a:pPr lvl="1"/>
            <a:r>
              <a:rPr lang="en-GB" dirty="0"/>
              <a:t>Has an identity </a:t>
            </a:r>
          </a:p>
          <a:p>
            <a:pPr lvl="1"/>
            <a:r>
              <a:rPr lang="en-GB" dirty="0"/>
              <a:t>Transactional – transaction needed for changes to DB</a:t>
            </a:r>
          </a:p>
          <a:p>
            <a:pPr lvl="1"/>
            <a:r>
              <a:rPr lang="en-GB" dirty="0"/>
              <a:t>Fine-grained </a:t>
            </a:r>
          </a:p>
          <a:p>
            <a:pPr lvl="1"/>
            <a:endParaRPr lang="en-GB" dirty="0"/>
          </a:p>
          <a:p>
            <a:r>
              <a:rPr lang="en-GB" dirty="0"/>
              <a:t>Metadata relates entities to records in the database</a:t>
            </a:r>
          </a:p>
          <a:p>
            <a:pPr lvl="1"/>
            <a:r>
              <a:rPr lang="en-GB" dirty="0"/>
              <a:t>Specified with </a:t>
            </a:r>
            <a:r>
              <a:rPr lang="en-GB" b="1" dirty="0"/>
              <a:t>annotations</a:t>
            </a:r>
            <a:r>
              <a:rPr lang="en-GB" dirty="0"/>
              <a:t> (e.g. @Entity, @Id) or </a:t>
            </a:r>
            <a:r>
              <a:rPr lang="en-GB" b="1" dirty="0"/>
              <a:t>XML</a:t>
            </a:r>
          </a:p>
          <a:p>
            <a:endParaRPr lang="en-GB" dirty="0"/>
          </a:p>
        </p:txBody>
      </p:sp>
      <p:sp>
        <p:nvSpPr>
          <p:cNvPr id="4" name="Rounded Rectangle 3"/>
          <p:cNvSpPr/>
          <p:nvPr/>
        </p:nvSpPr>
        <p:spPr>
          <a:xfrm>
            <a:off x="2181688" y="1740916"/>
            <a:ext cx="7842739" cy="559231"/>
          </a:xfrm>
          <a:prstGeom prst="roundRect">
            <a:avLst/>
          </a:prstGeom>
          <a:solidFill>
            <a:srgbClr val="009FE3"/>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400" b="1" dirty="0">
                <a:solidFill>
                  <a:schemeClr val="tx1"/>
                </a:solidFill>
              </a:rPr>
              <a:t>Entity classes are the data we want to persist.</a:t>
            </a:r>
          </a:p>
        </p:txBody>
      </p:sp>
    </p:spTree>
    <p:extLst>
      <p:ext uri="{BB962C8B-B14F-4D97-AF65-F5344CB8AC3E}">
        <p14:creationId xmlns:p14="http://schemas.microsoft.com/office/powerpoint/2010/main" val="39918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ct:contentTypeSchema ct:_="" ma:_="" ma:contentTypeName="Document" ma:contentTypeID="0x0101009DCCA408AB5E6849BB9F83471C53B2D9" ma:contentTypeVersion="3" ma:contentTypeDescription="Create a new document." ma:contentTypeScope="" ma:versionID="bd08f145160f4df7e59954828c9cf513" xmlns:ct="http://schemas.microsoft.com/office/2006/metadata/contentType" xmlns:ma="http://schemas.microsoft.com/office/2006/metadata/properties/metaAttributes">
<xsd:schema targetNamespace="http://schemas.microsoft.com/office/2006/metadata/properties" ma:root="true" ma:fieldsID="0c287950eb232ac25755e78e184ac82c"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Week" ma:format="Dropdown" ma:indexed="true" ma:internalName="Week">
<xsd:simpleType>
<xsd:restriction base="dms:Choice">
<xsd:enumeration value="00"/>
<xsd:enumeration value="01"/>
<xsd:enumeration value="02"/>
<xsd:enumeration value="03"/>
<xsd:enumeration value="04"/>
<xsd:enumeration value="05"/>
<xsd:enumeration value="06"/>
<xsd:enumeration value="07"/>
<xsd:enumeration value="08"/>
<xsd:enumeration value="09"/>
<xsd:enumeration value="10"/>
<xsd:enumeration value="11+"/>
</xsd:restriction>
</xsd:simpleType>
</xsd:element>
<xsd:element name="Document_x0020_Type" ma:index="10" nillable="true" ma:displayName="Document Type" ma:format="Dropdown" ma:indexed="true" ma:internalName="Document_x0020_Type">
<xsd:simpleType>
<xsd:restriction base="dms:Choice">
<xsd:enumeration value="Course Planning"/>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enumeration value="Trainer Checklist"/>
<xsd:enumeration value="Trainer Guide"/>
<xsd:enumeration value="Trainer Overview"/>
</xsd:restriction>
</xsd:simpleType>
</xsd:element>
<xsd:element name="Module" ma:index="11" nillable="true" ma:displayName="Module" ma:format="Dropdown" ma:indexed="true" ma:internalName="Module">
<xsd:simpleType>
<xsd:restriction base="dms:Choice">
<xsd:enumeration value="J0 - General"/>
<xsd:enumeration value="J1 - Data Access"/>
<xsd:enumeration value="J2 - Java Web"/>
<xsd:enumeration value="J3 - Spring Framework"/>
<xsd:enumeration value="J4-J5 - Group Project"/>
<xsd:enumeration value="J6 - Sign Off"/>
<xsd:enumeration value="99 - Archived"/>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3.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 xsi:nil="true"></Week><IconOverlay xmlns="http://schemas.microsoft.com/sharepoint/v4" xsi:nil="true"/><RestrictedToTheseUsers xmlns="$ListId:Shared Documents;"><UserInfo><DisplayName></DisplayName><AccountId xsi:nil="true"></AccountId><AccountType/></UserInfo></RestrictedToTheseUsers><Module xmlns="$ListId:Shared Documents;">J1 - Data Access</Module></documentManagement></p:properties>
</file>

<file path=customXml/itemProps1.xml><?xml version="1.0" encoding="utf-8"?>
<ds:datastoreItem xmlns:ds="http://schemas.openxmlformats.org/officeDocument/2006/customXml" ds:itemID="{1B990D4E-216B-4223-82E4-A152CD1EE9F2}">
  <ds:schemaRefs>
    <ds:schemaRef ds:uri="http://schemas.microsoft.com/sharepoint/v3/contenttype/forms"/>
  </ds:schemaRefs>
</ds:datastoreItem>
</file>

<file path=customXml/itemProps2.xml><?xml version="1.0" encoding="utf-8"?>
<ds:datastoreItem xmlns:ds="http://schemas.openxmlformats.org/officeDocument/2006/customXml" ds:itemID="{07C50017-5343-4629-B791-68D12FA4A9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DE1E78-43C8-491B-A155-1CEE6C63C108}">
  <ds:schemaRefs>
    <ds:schemaRef ds:uri="http://purl.org/dc/dcmitype/"/>
    <ds:schemaRef ds:uri="$ListId:Shared Documents;"/>
    <ds:schemaRef ds:uri="http://schemas.openxmlformats.org/package/2006/metadata/core-properties"/>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schemas.microsoft.com/sharepoint/v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FDM PowerPoint Theme Template</Template>
  <TotalTime>3850</TotalTime>
  <Words>2700</Words>
  <Application>Microsoft Office PowerPoint</Application>
  <PresentationFormat>Widescreen</PresentationFormat>
  <Paragraphs>446</Paragraphs>
  <Slides>35</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ＭＳ Ｐゴシック</vt:lpstr>
      <vt:lpstr>ＭＳ Ｐゴシック</vt:lpstr>
      <vt:lpstr>Arial</vt:lpstr>
      <vt:lpstr>Arial Black</vt:lpstr>
      <vt:lpstr>Calibri</vt:lpstr>
      <vt:lpstr>Consolas</vt:lpstr>
      <vt:lpstr>新細明體</vt:lpstr>
      <vt:lpstr>Wingdings</vt:lpstr>
      <vt:lpstr>ヒラギノ角ゴ Pro W3</vt:lpstr>
      <vt:lpstr>FDM PowerPoint Theme Template</vt:lpstr>
      <vt:lpstr>Java</vt:lpstr>
      <vt:lpstr>PowerPoint Presentation</vt:lpstr>
      <vt:lpstr>PowerPoint Presentation</vt:lpstr>
      <vt:lpstr>Persistence</vt:lpstr>
      <vt:lpstr>Introduction</vt:lpstr>
      <vt:lpstr>Introducing JPA</vt:lpstr>
      <vt:lpstr>History</vt:lpstr>
      <vt:lpstr>PowerPoint Presentation</vt:lpstr>
      <vt:lpstr>Entities</vt:lpstr>
      <vt:lpstr>Employee Model</vt:lpstr>
      <vt:lpstr>Mapping Employee to Table</vt:lpstr>
      <vt:lpstr>Overriding default Mapping</vt:lpstr>
      <vt:lpstr>Transient</vt:lpstr>
      <vt:lpstr>Key Interfaces and Classes</vt:lpstr>
      <vt:lpstr>Key Interfaces and Classes</vt:lpstr>
      <vt:lpstr>Key Interfaces and Classes</vt:lpstr>
      <vt:lpstr>PowerPoint Presentation</vt:lpstr>
      <vt:lpstr>Implementation Overview</vt:lpstr>
      <vt:lpstr>Example</vt:lpstr>
      <vt:lpstr>Persistence Context</vt:lpstr>
      <vt:lpstr>Implementation</vt:lpstr>
      <vt:lpstr>Example</vt:lpstr>
      <vt:lpstr>Obtaining an EntityManager</vt:lpstr>
      <vt:lpstr>Managing Entities</vt:lpstr>
      <vt:lpstr>Managing Entities</vt:lpstr>
      <vt:lpstr>Managing Entities</vt:lpstr>
      <vt:lpstr>Managing Entities</vt:lpstr>
      <vt:lpstr>Managing Entities</vt:lpstr>
      <vt:lpstr>Managing Entities</vt:lpstr>
      <vt:lpstr>Managing Entities</vt:lpstr>
      <vt:lpstr>Entity Life Cycle</vt:lpstr>
      <vt:lpstr>Example</vt:lpstr>
      <vt:lpstr>Module review</vt:lpstr>
      <vt:lpstr>PowerPoint Presentation</vt:lpstr>
      <vt:lpstr>Review</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04-Java-Enterprise-JPA</dc:title>
  <dc:creator>Craig Dolan</dc:creator>
  <cp:keywords>Java</cp:keywords>
  <cp:lastModifiedBy>Sheela Ramakrishnan</cp:lastModifiedBy>
  <cp:revision>145</cp:revision>
  <dcterms:created xsi:type="dcterms:W3CDTF">2018-10-30T11:41:52Z</dcterms:created>
  <dcterms:modified xsi:type="dcterms:W3CDTF">2020-04-15T22:16:25Z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0x0101009DCCA408AB5E6849BB9F83471C53B2D9</vt:lpwstr>
  </property>
  <property fmtid="{D5CDD505-2E9C-101B-9397-08002B2CF9AE}" pid="3" name="_dlc_policyId">
    <vt:lpwstr/>
  </property>
  <property fmtid="{D5CDD505-2E9C-101B-9397-08002B2CF9AE}" pid="4" name="DLCPolicyLabelValue">
    <vt:lpwstr>Version Number: {_UIVersionString}</vt:lpwstr>
  </property>
  <property fmtid="{D5CDD505-2E9C-101B-9397-08002B2CF9AE}" pid="5" name="ItemRetentionFormula">
    <vt:lpwstr/>
  </property>
</Properties>
</file>