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2"/>
  </p:notes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9FE3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3836" autoAdjust="0"/>
  </p:normalViewPr>
  <p:slideViewPr>
    <p:cSldViewPr snapToGrid="0">
      <p:cViewPr varScale="1">
        <p:scale>
          <a:sx n="73" d="100"/>
          <a:sy n="73" d="100"/>
        </p:scale>
        <p:origin x="106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y Boutin" userId="S::scotty.boutin@fdmgroup.com::96bd3e8f-2d0f-431c-bc74-a70937882631" providerId="AD" clId="Web-{3195DC6F-88D7-2034-2B9C-5B1861DAE45E}"/>
    <pc:docChg chg="">
      <pc:chgData name="Scotty Boutin" userId="S::scotty.boutin@fdmgroup.com::96bd3e8f-2d0f-431c-bc74-a70937882631" providerId="AD" clId="Web-{3195DC6F-88D7-2034-2B9C-5B1861DAE45E}" dt="2019-07-12T14:48:07.201" v="5"/>
      <pc:docMkLst>
        <pc:docMk/>
      </pc:docMkLst>
      <pc:sldChg chg="addCm">
        <pc:chgData name="Scotty Boutin" userId="S::scotty.boutin@fdmgroup.com::96bd3e8f-2d0f-431c-bc74-a70937882631" providerId="AD" clId="Web-{3195DC6F-88D7-2034-2B9C-5B1861DAE45E}" dt="2019-07-12T14:48:07.201" v="5"/>
        <pc:sldMkLst>
          <pc:docMk/>
          <pc:sldMk cId="1008071460" sldId="269"/>
        </pc:sldMkLst>
      </pc:sldChg>
      <pc:sldChg chg="addCm">
        <pc:chgData name="Scotty Boutin" userId="S::scotty.boutin@fdmgroup.com::96bd3e8f-2d0f-431c-bc74-a70937882631" providerId="AD" clId="Web-{3195DC6F-88D7-2034-2B9C-5B1861DAE45E}" dt="2019-07-12T14:42:57.766" v="1"/>
        <pc:sldMkLst>
          <pc:docMk/>
          <pc:sldMk cId="3745782258" sldId="310"/>
        </pc:sldMkLst>
      </pc:sldChg>
      <pc:sldChg chg="addCm modCm">
        <pc:chgData name="Scotty Boutin" userId="S::scotty.boutin@fdmgroup.com::96bd3e8f-2d0f-431c-bc74-a70937882631" providerId="AD" clId="Web-{3195DC6F-88D7-2034-2B9C-5B1861DAE45E}" dt="2019-07-12T14:46:12.405" v="4"/>
        <pc:sldMkLst>
          <pc:docMk/>
          <pc:sldMk cId="1437946909" sldId="312"/>
        </pc:sldMkLst>
      </pc:sldChg>
    </pc:docChg>
  </pc:docChgLst>
  <pc:docChgLst>
    <pc:chgData name="Cullen Grover" userId="S::cullen.grover@fdmgroup.com::db501506-136d-412a-a424-6f71bc61cfba" providerId="AD" clId="Web-{4796A6F0-E298-45D2-8A20-61266EC174C5}"/>
    <pc:docChg chg="">
      <pc:chgData name="Cullen Grover" userId="S::cullen.grover@fdmgroup.com::db501506-136d-412a-a424-6f71bc61cfba" providerId="AD" clId="Web-{4796A6F0-E298-45D2-8A20-61266EC174C5}" dt="2019-08-06T14:55:08.656" v="5"/>
      <pc:docMkLst>
        <pc:docMk/>
      </pc:docMkLst>
      <pc:sldChg chg="addCm">
        <pc:chgData name="Cullen Grover" userId="S::cullen.grover@fdmgroup.com::db501506-136d-412a-a424-6f71bc61cfba" providerId="AD" clId="Web-{4796A6F0-E298-45D2-8A20-61266EC174C5}" dt="2019-08-06T14:32:00.155" v="0"/>
        <pc:sldMkLst>
          <pc:docMk/>
          <pc:sldMk cId="2595467257" sldId="258"/>
        </pc:sldMkLst>
      </pc:sldChg>
      <pc:sldChg chg="addCm">
        <pc:chgData name="Cullen Grover" userId="S::cullen.grover@fdmgroup.com::db501506-136d-412a-a424-6f71bc61cfba" providerId="AD" clId="Web-{4796A6F0-E298-45D2-8A20-61266EC174C5}" dt="2019-08-06T14:55:08.656" v="5"/>
        <pc:sldMkLst>
          <pc:docMk/>
          <pc:sldMk cId="1003820607" sldId="303"/>
        </pc:sldMkLst>
      </pc:sldChg>
      <pc:sldChg chg="addCm modCm">
        <pc:chgData name="Cullen Grover" userId="S::cullen.grover@fdmgroup.com::db501506-136d-412a-a424-6f71bc61cfba" providerId="AD" clId="Web-{4796A6F0-E298-45D2-8A20-61266EC174C5}" dt="2019-08-06T14:37:10.358" v="2"/>
        <pc:sldMkLst>
          <pc:docMk/>
          <pc:sldMk cId="4062239638" sldId="320"/>
        </pc:sldMkLst>
      </pc:sldChg>
    </pc:docChg>
  </pc:docChgLst>
  <pc:docChgLst>
    <pc:chgData name="Scotty Boutin" userId="S::scotty.boutin@fdmgroup.com::96bd3e8f-2d0f-431c-bc74-a70937882631" providerId="AD" clId="Web-{5060A692-3A15-E64A-D896-077E936ADEDC}"/>
    <pc:docChg chg="modSld">
      <pc:chgData name="Scotty Boutin" userId="S::scotty.boutin@fdmgroup.com::96bd3e8f-2d0f-431c-bc74-a70937882631" providerId="AD" clId="Web-{5060A692-3A15-E64A-D896-077E936ADEDC}" dt="2019-08-06T14:28:33.383" v="8"/>
      <pc:docMkLst>
        <pc:docMk/>
      </pc:docMkLst>
      <pc:sldChg chg="addCm">
        <pc:chgData name="Scotty Boutin" userId="S::scotty.boutin@fdmgroup.com::96bd3e8f-2d0f-431c-bc74-a70937882631" providerId="AD" clId="Web-{5060A692-3A15-E64A-D896-077E936ADEDC}" dt="2019-08-06T14:28:33.383" v="8"/>
        <pc:sldMkLst>
          <pc:docMk/>
          <pc:sldMk cId="2595467257" sldId="258"/>
        </pc:sldMkLst>
      </pc:sldChg>
      <pc:sldChg chg="addCm">
        <pc:chgData name="Scotty Boutin" userId="S::scotty.boutin@fdmgroup.com::96bd3e8f-2d0f-431c-bc74-a70937882631" providerId="AD" clId="Web-{5060A692-3A15-E64A-D896-077E936ADEDC}" dt="2019-08-06T14:24:38.710" v="0"/>
        <pc:sldMkLst>
          <pc:docMk/>
          <pc:sldMk cId="4253225649" sldId="316"/>
        </pc:sldMkLst>
      </pc:sldChg>
      <pc:sldChg chg="addCm">
        <pc:chgData name="Scotty Boutin" userId="S::scotty.boutin@fdmgroup.com::96bd3e8f-2d0f-431c-bc74-a70937882631" providerId="AD" clId="Web-{5060A692-3A15-E64A-D896-077E936ADEDC}" dt="2019-08-06T14:27:00.882" v="7"/>
        <pc:sldMkLst>
          <pc:docMk/>
          <pc:sldMk cId="4062239638" sldId="320"/>
        </pc:sldMkLst>
      </pc:sldChg>
      <pc:sldChg chg="modSp">
        <pc:chgData name="Scotty Boutin" userId="S::scotty.boutin@fdmgroup.com::96bd3e8f-2d0f-431c-bc74-a70937882631" providerId="AD" clId="Web-{5060A692-3A15-E64A-D896-077E936ADEDC}" dt="2019-08-06T14:26:34.820" v="5" actId="20577"/>
        <pc:sldMkLst>
          <pc:docMk/>
          <pc:sldMk cId="14481846" sldId="321"/>
        </pc:sldMkLst>
        <pc:spChg chg="mod">
          <ac:chgData name="Scotty Boutin" userId="S::scotty.boutin@fdmgroup.com::96bd3e8f-2d0f-431c-bc74-a70937882631" providerId="AD" clId="Web-{5060A692-3A15-E64A-D896-077E936ADEDC}" dt="2019-08-06T14:26:21.226" v="1" actId="1076"/>
          <ac:spMkLst>
            <pc:docMk/>
            <pc:sldMk cId="14481846" sldId="321"/>
            <ac:spMk id="4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26.195" v="2" actId="1076"/>
          <ac:spMkLst>
            <pc:docMk/>
            <pc:sldMk cId="14481846" sldId="321"/>
            <ac:spMk id="6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34.820" v="5" actId="20577"/>
          <ac:spMkLst>
            <pc:docMk/>
            <pc:sldMk cId="14481846" sldId="32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737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17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2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AUTO - Indicates that the</a:t>
            </a:r>
            <a:r>
              <a:rPr lang="en-IN" baseline="0" dirty="0"/>
              <a:t> persistence JPA should pick an appropriate strategy for the particular database</a:t>
            </a:r>
            <a:endParaRPr lang="en-I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48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993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1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58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0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8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603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6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62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47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5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85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968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67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03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5" r:id="rId32"/>
    <p:sldLayoutId id="2147483756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Java Persistence API</a:t>
            </a:r>
          </a:p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97500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FADD-9369-4668-BE99-2D96BE7EA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Primary Key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5F972-4CB5-4C0E-811F-FDBF13FFBB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616" y="1727830"/>
            <a:ext cx="11003136" cy="4874109"/>
          </a:xfrm>
        </p:spPr>
        <p:txBody>
          <a:bodyPr/>
          <a:lstStyle/>
          <a:p>
            <a:r>
              <a:rPr lang="en-CA" dirty="0"/>
              <a:t>Every JPA entity must have a primary key and the primary key values can be assigned yourself, or the primary key field can be assigned with a primary key value generator.</a:t>
            </a:r>
          </a:p>
          <a:p>
            <a:r>
              <a:rPr lang="en-CA" dirty="0"/>
              <a:t>Annotations used</a:t>
            </a:r>
          </a:p>
          <a:p>
            <a:pPr marL="457200" lvl="1" indent="0">
              <a:buNone/>
            </a:pPr>
            <a:r>
              <a:rPr lang="en-CA" b="1" dirty="0"/>
              <a:t>@GeneratedValue ( strategy, generatorName) </a:t>
            </a:r>
            <a:r>
              <a:rPr lang="en-CA" dirty="0"/>
              <a:t>- provides the primary key generation strategies for the values of primary key.</a:t>
            </a:r>
          </a:p>
          <a:p>
            <a:pPr marL="914400" lvl="2" indent="0">
              <a:buNone/>
            </a:pPr>
            <a:r>
              <a:rPr lang="en-CA" i="1" dirty="0"/>
              <a:t>strategy – optional. GenerationType </a:t>
            </a:r>
            <a:r>
              <a:rPr lang="en-CA" i="1" dirty="0" err="1"/>
              <a:t>enum</a:t>
            </a:r>
            <a:r>
              <a:rPr lang="en-CA" i="1" dirty="0"/>
              <a:t> is used to specify the primary key generation strategy.</a:t>
            </a:r>
          </a:p>
          <a:p>
            <a:pPr marL="914400" lvl="2" indent="0">
              <a:buNone/>
            </a:pPr>
            <a:r>
              <a:rPr lang="en-CA" i="1" dirty="0"/>
              <a:t>generator – optional. The name of the primary key generator as specified in @SequenceGenerator.</a:t>
            </a:r>
          </a:p>
          <a:p>
            <a:pPr marL="914400" lvl="2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b="1" dirty="0"/>
              <a:t>@SequenceGenerator ( generatorName, sequenceName) </a:t>
            </a:r>
            <a:r>
              <a:rPr lang="en-CA" dirty="0"/>
              <a:t>- defines a primary key generator that may be referenced by name in @GeneratedValue annotation.</a:t>
            </a:r>
          </a:p>
          <a:p>
            <a:pPr marL="914400" lvl="2" indent="0">
              <a:buNone/>
            </a:pPr>
            <a:r>
              <a:rPr lang="en-CA" i="1" dirty="0"/>
              <a:t>generatorName – required. The name that can be referenced in @GeneratedValue.</a:t>
            </a:r>
          </a:p>
          <a:p>
            <a:pPr marL="914400" lvl="2" indent="0">
              <a:buNone/>
            </a:pPr>
            <a:r>
              <a:rPr lang="en-CA" i="1" dirty="0"/>
              <a:t>sequenceName – optional. The name of the database sequence object for SEQUENCE strategy type.</a:t>
            </a:r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r>
              <a:rPr lang="en-CA" dirty="0"/>
              <a:t>	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470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0DB6-F66F-446A-9012-F863F66AB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Primary Key Generation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7FD0-3A87-4C3B-A822-208125CD40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1530626"/>
            <a:ext cx="11003136" cy="5002696"/>
          </a:xfrm>
        </p:spPr>
        <p:txBody>
          <a:bodyPr/>
          <a:lstStyle/>
          <a:p>
            <a:r>
              <a:rPr lang="en-CA" dirty="0" err="1"/>
              <a:t>GenerationType.AUTO</a:t>
            </a:r>
            <a:endParaRPr lang="en-CA" dirty="0"/>
          </a:p>
          <a:p>
            <a:pPr lvl="1">
              <a:buFontTx/>
              <a:buChar char="-"/>
            </a:pPr>
            <a:r>
              <a:rPr lang="en-CA" dirty="0"/>
              <a:t>Indicates that the persistence provider should pick an appropriate strategy for the particular database.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 err="1"/>
              <a:t>GenerationType.IDENTITY</a:t>
            </a:r>
            <a:endParaRPr lang="en-CA" dirty="0"/>
          </a:p>
          <a:p>
            <a:pPr lvl="1">
              <a:buFontTx/>
              <a:buChar char="-"/>
            </a:pPr>
            <a:r>
              <a:rPr lang="en-CA" dirty="0"/>
              <a:t>Indicates that the persistence provider must assign primary keys for the entity using a </a:t>
            </a:r>
            <a:r>
              <a:rPr lang="en-CA" dirty="0" err="1"/>
              <a:t>databse</a:t>
            </a:r>
            <a:r>
              <a:rPr lang="en-CA" dirty="0"/>
              <a:t> entity column.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 err="1"/>
              <a:t>GenerationType.SEQUENCE</a:t>
            </a:r>
            <a:endParaRPr lang="en-CA" dirty="0"/>
          </a:p>
          <a:p>
            <a:pPr lvl="1">
              <a:buFontTx/>
              <a:buChar char="-"/>
            </a:pPr>
            <a:r>
              <a:rPr lang="en-CA" dirty="0"/>
              <a:t>Indicates that the persistence provider must assign primary keys for the entity using a database sequence.</a:t>
            </a:r>
            <a:br>
              <a:rPr lang="en-CA" dirty="0"/>
            </a:br>
            <a:endParaRPr lang="en-CA" dirty="0"/>
          </a:p>
          <a:p>
            <a:r>
              <a:rPr lang="en-CA" dirty="0"/>
              <a:t>GenerationType.TABLE</a:t>
            </a:r>
          </a:p>
          <a:p>
            <a:pPr lvl="1">
              <a:buFontTx/>
              <a:buChar char="-"/>
            </a:pPr>
            <a:r>
              <a:rPr lang="en-CA" dirty="0"/>
              <a:t>Indicates that the persistence provider must assign primary keys for the entity using an underlying database table to ensure uniqueness.</a:t>
            </a:r>
          </a:p>
        </p:txBody>
      </p:sp>
    </p:spTree>
    <p:extLst>
      <p:ext uri="{BB962C8B-B14F-4D97-AF65-F5344CB8AC3E}">
        <p14:creationId xmlns:p14="http://schemas.microsoft.com/office/powerpoint/2010/main" val="375858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B790-70E3-4244-9F78-A662CF0C2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91" y="609898"/>
            <a:ext cx="11496261" cy="1117932"/>
          </a:xfrm>
        </p:spPr>
        <p:txBody>
          <a:bodyPr/>
          <a:lstStyle/>
          <a:p>
            <a:r>
              <a:rPr lang="en-CA" dirty="0"/>
              <a:t>PK Generation using default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A7CEE-16B4-4F77-8965-E86D47C421AD}"/>
              </a:ext>
            </a:extLst>
          </p:cNvPr>
          <p:cNvSpPr/>
          <p:nvPr/>
        </p:nvSpPr>
        <p:spPr>
          <a:xfrm>
            <a:off x="1113182" y="2096295"/>
            <a:ext cx="1025718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</a:t>
            </a:r>
          </a:p>
          <a:p>
            <a:pPr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GeneratedValue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(strategy =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GenerationType.AUTO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) 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id;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name;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4304-26B1-48B3-896A-0E23AC1B3003}"/>
              </a:ext>
            </a:extLst>
          </p:cNvPr>
          <p:cNvSpPr txBox="1"/>
          <p:nvPr/>
        </p:nvSpPr>
        <p:spPr>
          <a:xfrm>
            <a:off x="1113182" y="5685183"/>
            <a:ext cx="1016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Note: </a:t>
            </a:r>
            <a:r>
              <a:rPr lang="en-US" i="1" dirty="0"/>
              <a:t>If you use Hibernate as the persistence provider, it selects a generation strategy based on the database specific dialect. For most popular databases, it selects </a:t>
            </a:r>
            <a:r>
              <a:rPr lang="en-US" i="1" dirty="0" err="1"/>
              <a:t>GenerationType.SEQUENCE</a:t>
            </a:r>
            <a:r>
              <a:rPr lang="en-US" i="1" dirty="0"/>
              <a:t>.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95445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B790-70E3-4244-9F78-A662CF0C2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91" y="609898"/>
            <a:ext cx="11496261" cy="1117932"/>
          </a:xfrm>
        </p:spPr>
        <p:txBody>
          <a:bodyPr/>
          <a:lstStyle/>
          <a:p>
            <a:r>
              <a:rPr lang="en-CA" dirty="0"/>
              <a:t>PK Generation using user-defined Sequence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A7CEE-16B4-4F77-8965-E86D47C421AD}"/>
              </a:ext>
            </a:extLst>
          </p:cNvPr>
          <p:cNvSpPr/>
          <p:nvPr/>
        </p:nvSpPr>
        <p:spPr>
          <a:xfrm>
            <a:off x="1133061" y="1871008"/>
            <a:ext cx="1025718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</a:t>
            </a:r>
          </a:p>
          <a:p>
            <a:pPr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@Id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SequenceGenerator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(name = “EMP_SEQ_GNTR”, 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						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sequenceName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 = “EMP_SEQ”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					  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GeneratedValue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(strategy =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GenerationType.SEQUENCE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, 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					generator=“EMP_SEQ_GNTR”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					  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int id;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private String name;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6635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81688" y="3325628"/>
            <a:ext cx="7842739" cy="559231"/>
          </a:xfrm>
          <a:prstGeom prst="round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GB" sz="2400" b="1" dirty="0">
                <a:latin typeface="Arial" charset="0"/>
                <a:ea typeface="ヒラギノ角ゴ Pro W3" pitchFamily="-112" charset="-128"/>
              </a:rPr>
              <a:t>Primary Key Generation Example</a:t>
            </a:r>
          </a:p>
        </p:txBody>
      </p:sp>
    </p:spTree>
    <p:extLst>
      <p:ext uri="{BB962C8B-B14F-4D97-AF65-F5344CB8AC3E}">
        <p14:creationId xmlns:p14="http://schemas.microsoft.com/office/powerpoint/2010/main" val="289306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the different methods in JPQL to create query?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static and dynamic query?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How do you implement named and position parameter?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are the different primary key generation strategies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What are the annotations used for user defined primary key generation ?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2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402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Review</a:t>
            </a:r>
            <a:endParaRPr lang="en-GB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fld id="{51CB66A9-0355-481E-B709-72F5CA5C743B}" type="slidenum">
              <a:rPr lang="zh-TW" altLang="en-US" sz="1400" smtClean="0"/>
              <a:pPr marL="0" indent="0">
                <a:buNone/>
                <a:defRPr/>
              </a:pPr>
              <a:t>17</a:t>
            </a:fld>
            <a:endParaRPr lang="zh-TW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602248" y="2124645"/>
            <a:ext cx="9628789" cy="29495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Java Persistence query language.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List different methods in JPQL.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Query database using Java Persistence Query Language.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Compare and contrast static and dynamic queries.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Implement parameterised queries using JPQL.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List  and implement different primary key generation techniques.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endParaRPr lang="en-GB" dirty="0">
              <a:latin typeface="Arial"/>
              <a:cs typeface="Arial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248" y="1274647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are now able to:</a:t>
            </a:r>
          </a:p>
        </p:txBody>
      </p:sp>
    </p:spTree>
    <p:extLst>
      <p:ext uri="{BB962C8B-B14F-4D97-AF65-F5344CB8AC3E}">
        <p14:creationId xmlns:p14="http://schemas.microsoft.com/office/powerpoint/2010/main" val="392153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9495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Describe Java Persistence query language.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different methods in JPQL.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Query database using Java Persistence Query Language.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Compare and contrast static and dynamic queries.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Implement parameterised queries using JPQL.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 and implement different primary key generation techniques.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endParaRPr lang="en-GB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316164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Primary Key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391771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JPQL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0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2C11-7AE2-4BA2-A1FB-295245ABA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Java Persistence Query Language (JPQL)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0C2F-35F7-41CF-A147-64D29C0682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4432" y="1950524"/>
            <a:ext cx="11003136" cy="3972066"/>
          </a:xfrm>
        </p:spPr>
        <p:txBody>
          <a:bodyPr/>
          <a:lstStyle/>
          <a:p>
            <a:r>
              <a:rPr lang="en-CA" dirty="0"/>
              <a:t>JPQL works with entities defined in the application which is analogous to SQL where it is based on tables and columns defined in the database.</a:t>
            </a:r>
          </a:p>
          <a:p>
            <a:r>
              <a:rPr lang="en-CA" dirty="0"/>
              <a:t>Some of the methods defined for querying using JPQL are</a:t>
            </a:r>
          </a:p>
          <a:p>
            <a:pPr lvl="1"/>
            <a:r>
              <a:rPr lang="en-CA" dirty="0" err="1"/>
              <a:t>createQuery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createNamedQuery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createNativeQuery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createStoredProcedureQuery</a:t>
            </a:r>
            <a:r>
              <a:rPr lang="en-CA" dirty="0"/>
              <a:t>()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51C75-B595-4E05-9D94-27C3E9DAA59F}"/>
              </a:ext>
            </a:extLst>
          </p:cNvPr>
          <p:cNvSpPr/>
          <p:nvPr/>
        </p:nvSpPr>
        <p:spPr>
          <a:xfrm>
            <a:off x="999351" y="4632078"/>
            <a:ext cx="102081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Query </a:t>
            </a:r>
            <a:r>
              <a:rPr lang="en-GB" sz="2000" b="1" dirty="0" err="1">
                <a:latin typeface="Consolas" pitchFamily="49" charset="0"/>
              </a:rPr>
              <a:t>query</a:t>
            </a:r>
            <a:r>
              <a:rPr lang="en-GB" sz="2000" b="1" dirty="0">
                <a:latin typeface="Consolas" pitchFamily="49" charset="0"/>
              </a:rPr>
              <a:t> = </a:t>
            </a:r>
            <a:r>
              <a:rPr lang="en-GB" sz="2000" b="1" dirty="0" err="1">
                <a:latin typeface="Consolas" pitchFamily="49" charset="0"/>
              </a:rPr>
              <a:t>e.createQuery</a:t>
            </a:r>
            <a:r>
              <a:rPr lang="en-GB" sz="2000" b="1" dirty="0">
                <a:latin typeface="Consolas" pitchFamily="49" charset="0"/>
              </a:rPr>
              <a:t>(“Select e from Employee e”,</a:t>
            </a:r>
            <a:r>
              <a:rPr lang="en-GB" sz="2000" b="1" dirty="0" err="1">
                <a:latin typeface="Consolas" pitchFamily="49" charset="0"/>
              </a:rPr>
              <a:t>Employee.class</a:t>
            </a:r>
            <a:r>
              <a:rPr lang="en-GB" sz="2000" b="1" dirty="0">
                <a:latin typeface="Consolas" pitchFamily="49" charset="0"/>
              </a:rPr>
              <a:t>);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List&lt;Employee&gt; employees = </a:t>
            </a:r>
            <a:r>
              <a:rPr lang="en-GB" sz="2000" b="1" dirty="0" err="1">
                <a:latin typeface="Consolas" pitchFamily="49" charset="0"/>
              </a:rPr>
              <a:t>query.getResultList</a:t>
            </a:r>
            <a:r>
              <a:rPr lang="en-GB" sz="2000" b="1" dirty="0">
                <a:latin typeface="Consolas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7FE9D-92A5-441E-B4CF-945B2A60D5AC}"/>
              </a:ext>
            </a:extLst>
          </p:cNvPr>
          <p:cNvSpPr txBox="1"/>
          <p:nvPr/>
        </p:nvSpPr>
        <p:spPr>
          <a:xfrm>
            <a:off x="1627094" y="5731295"/>
            <a:ext cx="616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Note: Employee is the name of the Entity class in the application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000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39B0-195E-44B8-B1A0-4D5ECD522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Parameters in JPQL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93EB-49E7-4D26-AC06-E5AF92813D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r>
              <a:rPr lang="en-CA" b="1" dirty="0"/>
              <a:t>Named Parameters</a:t>
            </a:r>
          </a:p>
          <a:p>
            <a:pPr marL="457200" lvl="1" indent="0">
              <a:buNone/>
            </a:pPr>
            <a:r>
              <a:rPr lang="en-CA" dirty="0"/>
              <a:t>Query parameters are prefixed with a colon (:) followed by a name for the parameter.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endParaRPr lang="en-CA" b="1" dirty="0"/>
          </a:p>
          <a:p>
            <a:r>
              <a:rPr lang="en-CA" b="1" dirty="0"/>
              <a:t>Positional Parameters</a:t>
            </a:r>
          </a:p>
          <a:p>
            <a:pPr marL="457200" lvl="1" indent="0">
              <a:buNone/>
            </a:pPr>
            <a:r>
              <a:rPr lang="en-CA" dirty="0"/>
              <a:t>Query parameters are prefixed with a question mark (?) followed by a numeric position of parameter in the query.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4E3DA-8EDB-4FDC-95F5-03FB055D2146}"/>
              </a:ext>
            </a:extLst>
          </p:cNvPr>
          <p:cNvSpPr/>
          <p:nvPr/>
        </p:nvSpPr>
        <p:spPr>
          <a:xfrm>
            <a:off x="1184217" y="2679498"/>
            <a:ext cx="983768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Query </a:t>
            </a:r>
            <a:r>
              <a:rPr lang="en-GB" sz="2000" b="1" dirty="0" err="1">
                <a:latin typeface="Consolas" pitchFamily="49" charset="0"/>
              </a:rPr>
              <a:t>query</a:t>
            </a:r>
            <a:r>
              <a:rPr lang="en-GB" sz="2000" b="1" dirty="0">
                <a:latin typeface="Consolas" pitchFamily="49" charset="0"/>
              </a:rPr>
              <a:t> = </a:t>
            </a:r>
            <a:r>
              <a:rPr lang="en-GB" sz="2000" b="1" dirty="0" err="1">
                <a:latin typeface="Consolas" pitchFamily="49" charset="0"/>
              </a:rPr>
              <a:t>e.createQuery</a:t>
            </a:r>
            <a:r>
              <a:rPr lang="en-GB" sz="2000" b="1" dirty="0">
                <a:latin typeface="Consolas" pitchFamily="49" charset="0"/>
              </a:rPr>
              <a:t>(“SELECT e FROM Employee e WHERE e.name LIKE 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: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empName</a:t>
            </a:r>
            <a:r>
              <a:rPr lang="en-GB" sz="2000" b="1" dirty="0">
                <a:latin typeface="Consolas" pitchFamily="49" charset="0"/>
              </a:rPr>
              <a:t>”, </a:t>
            </a:r>
            <a:r>
              <a:rPr lang="en-GB" sz="2000" b="1" dirty="0" err="1">
                <a:latin typeface="Consolas" pitchFamily="49" charset="0"/>
              </a:rPr>
              <a:t>Employee.class</a:t>
            </a:r>
            <a:r>
              <a:rPr lang="en-GB" sz="2000" b="1" dirty="0">
                <a:latin typeface="Consolas" pitchFamily="49" charset="0"/>
              </a:rPr>
              <a:t>);</a:t>
            </a:r>
          </a:p>
          <a:p>
            <a:pPr lvl="0">
              <a:buClr>
                <a:srgbClr val="333399"/>
              </a:buClr>
            </a:pPr>
            <a:r>
              <a:rPr lang="en-GB" sz="2000" b="1" dirty="0" err="1">
                <a:latin typeface="Consolas" pitchFamily="49" charset="0"/>
              </a:rPr>
              <a:t>query.setParameter</a:t>
            </a:r>
            <a:r>
              <a:rPr lang="en-GB" sz="2000" b="1" dirty="0">
                <a:latin typeface="Consolas" pitchFamily="49" charset="0"/>
              </a:rPr>
              <a:t>(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“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empName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”</a:t>
            </a:r>
            <a:r>
              <a:rPr lang="en-GB" sz="2000" b="1" dirty="0">
                <a:latin typeface="Consolas" pitchFamily="49" charset="0"/>
              </a:rPr>
              <a:t>, “John Doe”);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F549AC-217D-4988-A599-483EEE8BA134}"/>
              </a:ext>
            </a:extLst>
          </p:cNvPr>
          <p:cNvSpPr/>
          <p:nvPr/>
        </p:nvSpPr>
        <p:spPr>
          <a:xfrm>
            <a:off x="1184217" y="5232439"/>
            <a:ext cx="983768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Query </a:t>
            </a:r>
            <a:r>
              <a:rPr lang="en-GB" sz="2000" b="1" dirty="0" err="1">
                <a:latin typeface="Consolas" pitchFamily="49" charset="0"/>
              </a:rPr>
              <a:t>query</a:t>
            </a:r>
            <a:r>
              <a:rPr lang="en-GB" sz="2000" b="1" dirty="0">
                <a:latin typeface="Consolas" pitchFamily="49" charset="0"/>
              </a:rPr>
              <a:t> = </a:t>
            </a:r>
            <a:r>
              <a:rPr lang="en-GB" sz="2000" b="1" dirty="0" err="1">
                <a:latin typeface="Consolas" pitchFamily="49" charset="0"/>
              </a:rPr>
              <a:t>e.createQuery</a:t>
            </a:r>
            <a:r>
              <a:rPr lang="en-GB" sz="2000" b="1" dirty="0">
                <a:latin typeface="Consolas" pitchFamily="49" charset="0"/>
              </a:rPr>
              <a:t>(“SELECT e FROM Employee e WHERE e.name LIKE 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?1</a:t>
            </a:r>
            <a:r>
              <a:rPr lang="en-GB" sz="2000" b="1" dirty="0">
                <a:latin typeface="Consolas" pitchFamily="49" charset="0"/>
              </a:rPr>
              <a:t>”, </a:t>
            </a:r>
            <a:r>
              <a:rPr lang="en-GB" sz="2000" b="1" dirty="0" err="1">
                <a:latin typeface="Consolas" pitchFamily="49" charset="0"/>
              </a:rPr>
              <a:t>Employee.class</a:t>
            </a:r>
            <a:r>
              <a:rPr lang="en-GB" sz="2000" b="1" dirty="0">
                <a:latin typeface="Consolas" pitchFamily="49" charset="0"/>
              </a:rPr>
              <a:t>);</a:t>
            </a:r>
          </a:p>
          <a:p>
            <a:pPr lvl="0">
              <a:buClr>
                <a:srgbClr val="333399"/>
              </a:buClr>
            </a:pPr>
            <a:r>
              <a:rPr lang="en-GB" sz="2000" b="1" dirty="0" err="1">
                <a:latin typeface="Consolas" pitchFamily="49" charset="0"/>
              </a:rPr>
              <a:t>query.setParameter</a:t>
            </a:r>
            <a:r>
              <a:rPr lang="en-GB" sz="2000" b="1" dirty="0">
                <a:latin typeface="Consolas" pitchFamily="49" charset="0"/>
              </a:rPr>
              <a:t>(</a:t>
            </a: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1</a:t>
            </a:r>
            <a:r>
              <a:rPr lang="en-GB" sz="2000" b="1" dirty="0">
                <a:latin typeface="Consolas" pitchFamily="49" charset="0"/>
              </a:rPr>
              <a:t>, “John Doe”);</a:t>
            </a:r>
          </a:p>
        </p:txBody>
      </p:sp>
    </p:spTree>
    <p:extLst>
      <p:ext uri="{BB962C8B-B14F-4D97-AF65-F5344CB8AC3E}">
        <p14:creationId xmlns:p14="http://schemas.microsoft.com/office/powerpoint/2010/main" val="415817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0587-D23B-4C2A-9950-A301E4EEA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createQuery</a:t>
            </a:r>
            <a:r>
              <a:rPr lang="en-CA" dirty="0"/>
              <a:t>() – Dynamic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1AC8-2399-41D4-8F9B-7D449EB88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dirty="0" err="1"/>
              <a:t>createQuery</a:t>
            </a:r>
            <a:r>
              <a:rPr lang="en-CA" dirty="0"/>
              <a:t> method is used to create dynamic queries, which are defined directly within an application’s business logic.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7F25A-9F9D-4298-B66B-C9225D5D7E00}"/>
              </a:ext>
            </a:extLst>
          </p:cNvPr>
          <p:cNvSpPr/>
          <p:nvPr/>
        </p:nvSpPr>
        <p:spPr>
          <a:xfrm>
            <a:off x="1184217" y="3429000"/>
            <a:ext cx="983768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List&lt;Employee&gt; </a:t>
            </a:r>
            <a:r>
              <a:rPr lang="en-GB" sz="2000" b="1" dirty="0" err="1">
                <a:latin typeface="Consolas" pitchFamily="49" charset="0"/>
              </a:rPr>
              <a:t>findEmployeeByName</a:t>
            </a:r>
            <a:r>
              <a:rPr lang="en-GB" sz="2000" b="1" dirty="0">
                <a:latin typeface="Consolas" pitchFamily="49" charset="0"/>
              </a:rPr>
              <a:t>(String </a:t>
            </a:r>
            <a:r>
              <a:rPr lang="en-GB" sz="2000" b="1" dirty="0" err="1">
                <a:latin typeface="Consolas" pitchFamily="49" charset="0"/>
              </a:rPr>
              <a:t>eName</a:t>
            </a:r>
            <a:r>
              <a:rPr lang="en-GB" sz="2000" b="1" dirty="0">
                <a:latin typeface="Consolas" pitchFamily="49" charset="0"/>
              </a:rPr>
              <a:t>){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Query </a:t>
            </a:r>
            <a:r>
              <a:rPr lang="en-GB" sz="2000" b="1" dirty="0" err="1">
                <a:latin typeface="Consolas" pitchFamily="49" charset="0"/>
              </a:rPr>
              <a:t>query</a:t>
            </a:r>
            <a:r>
              <a:rPr lang="en-GB" sz="2000" b="1" dirty="0">
                <a:latin typeface="Consolas" pitchFamily="49" charset="0"/>
              </a:rPr>
              <a:t> = </a:t>
            </a:r>
            <a:r>
              <a:rPr lang="en-GB" sz="2000" b="1" dirty="0" err="1">
                <a:latin typeface="Consolas" pitchFamily="49" charset="0"/>
              </a:rPr>
              <a:t>em.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createQuery</a:t>
            </a:r>
            <a:r>
              <a:rPr lang="en-GB" sz="2000" b="1" dirty="0">
                <a:latin typeface="Consolas" pitchFamily="49" charset="0"/>
              </a:rPr>
              <a:t>(“SELECT e FROM Employee e WHERE 	e.name LIKE :</a:t>
            </a:r>
            <a:r>
              <a:rPr lang="en-GB" sz="2000" b="1" dirty="0" err="1">
                <a:latin typeface="Consolas" pitchFamily="49" charset="0"/>
              </a:rPr>
              <a:t>empName</a:t>
            </a:r>
            <a:r>
              <a:rPr lang="en-GB" sz="2000" b="1" dirty="0">
                <a:latin typeface="Consolas" pitchFamily="49" charset="0"/>
              </a:rPr>
              <a:t>”, </a:t>
            </a:r>
            <a:r>
              <a:rPr lang="en-GB" sz="2000" b="1" dirty="0" err="1">
                <a:latin typeface="Consolas" pitchFamily="49" charset="0"/>
              </a:rPr>
              <a:t>Employee.class</a:t>
            </a:r>
            <a:r>
              <a:rPr lang="en-GB" sz="2000" b="1" dirty="0">
                <a:latin typeface="Consolas" pitchFamily="49" charset="0"/>
              </a:rPr>
              <a:t>);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 err="1">
                <a:latin typeface="Consolas" pitchFamily="49" charset="0"/>
              </a:rPr>
              <a:t>query.setParameter</a:t>
            </a:r>
            <a:r>
              <a:rPr lang="en-GB" sz="2000" b="1" dirty="0">
                <a:latin typeface="Consolas" pitchFamily="49" charset="0"/>
              </a:rPr>
              <a:t>(“</a:t>
            </a:r>
            <a:r>
              <a:rPr lang="en-GB" sz="2000" b="1" dirty="0" err="1">
                <a:latin typeface="Consolas" pitchFamily="49" charset="0"/>
              </a:rPr>
              <a:t>empName</a:t>
            </a:r>
            <a:r>
              <a:rPr lang="en-GB" sz="2000" b="1" dirty="0">
                <a:latin typeface="Consolas" pitchFamily="49" charset="0"/>
              </a:rPr>
              <a:t>”, </a:t>
            </a:r>
            <a:r>
              <a:rPr lang="en-GB" sz="2000" b="1" dirty="0" err="1">
                <a:latin typeface="Consolas" pitchFamily="49" charset="0"/>
              </a:rPr>
              <a:t>eName</a:t>
            </a:r>
            <a:r>
              <a:rPr lang="en-GB" sz="2000" b="1" dirty="0">
                <a:latin typeface="Consolas" pitchFamily="49" charset="0"/>
              </a:rPr>
              <a:t>);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return </a:t>
            </a:r>
            <a:r>
              <a:rPr lang="en-GB" sz="2000" b="1" dirty="0" err="1">
                <a:latin typeface="Consolas" pitchFamily="49" charset="0"/>
              </a:rPr>
              <a:t>query.getResultList</a:t>
            </a:r>
            <a:r>
              <a:rPr lang="en-GB" sz="2000" b="1" dirty="0">
                <a:latin typeface="Consolas" pitchFamily="49" charset="0"/>
              </a:rPr>
              <a:t>();</a:t>
            </a:r>
          </a:p>
          <a:p>
            <a:pPr lvl="0">
              <a:buClr>
                <a:srgbClr val="333399"/>
              </a:buClr>
            </a:pPr>
            <a:endParaRPr lang="en-GB" sz="2000" b="1" dirty="0">
              <a:latin typeface="Consolas" pitchFamily="49" charset="0"/>
            </a:endParaRP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39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101E-20AA-4360-89E6-9E01614AF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createNamedQuery</a:t>
            </a:r>
            <a:r>
              <a:rPr lang="en-CA" dirty="0"/>
              <a:t> – Static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0423-E6D1-4FF3-84C1-47A5E70018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dirty="0" err="1"/>
              <a:t>createNamedQuery</a:t>
            </a:r>
            <a:r>
              <a:rPr lang="en-CA" dirty="0"/>
              <a:t> method is used to create static queries, which are defined in the metadata by using @</a:t>
            </a:r>
            <a:r>
              <a:rPr lang="en-CA" dirty="0" err="1"/>
              <a:t>NamedQuery</a:t>
            </a:r>
            <a:r>
              <a:rPr lang="en-CA" dirty="0"/>
              <a:t> annotation.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CC38B-37C6-413D-B041-B9C19FADA66A}"/>
              </a:ext>
            </a:extLst>
          </p:cNvPr>
          <p:cNvSpPr/>
          <p:nvPr/>
        </p:nvSpPr>
        <p:spPr>
          <a:xfrm>
            <a:off x="1177159" y="2709822"/>
            <a:ext cx="983768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solidFill>
                  <a:srgbClr val="3099D9"/>
                </a:solidFill>
                <a:latin typeface="Consolas" pitchFamily="49" charset="0"/>
              </a:rPr>
              <a:t>@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NamedQuery</a:t>
            </a:r>
            <a:r>
              <a:rPr lang="en-GB" sz="2000" b="1" dirty="0">
                <a:latin typeface="Consolas" pitchFamily="49" charset="0"/>
              </a:rPr>
              <a:t>(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name = “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findEmployeeByName</a:t>
            </a:r>
            <a:r>
              <a:rPr lang="en-GB" sz="2000" b="1" dirty="0">
                <a:latin typeface="Consolas" pitchFamily="49" charset="0"/>
              </a:rPr>
              <a:t>”,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query = “SELECT e FROM Employee e WHERE e.name LIKE :</a:t>
            </a:r>
            <a:r>
              <a:rPr lang="en-GB" sz="2000" b="1" dirty="0" err="1">
                <a:latin typeface="Consolas" pitchFamily="49" charset="0"/>
              </a:rPr>
              <a:t>empName</a:t>
            </a:r>
            <a:r>
              <a:rPr lang="en-GB" sz="2000" b="1" dirty="0">
                <a:latin typeface="Consolas" pitchFamily="49" charset="0"/>
              </a:rPr>
              <a:t>”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@Entity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Public class Employee{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13AFE-EED1-463F-88FA-9DE3E87124E9}"/>
              </a:ext>
            </a:extLst>
          </p:cNvPr>
          <p:cNvSpPr/>
          <p:nvPr/>
        </p:nvSpPr>
        <p:spPr>
          <a:xfrm>
            <a:off x="1177159" y="5232439"/>
            <a:ext cx="983768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List&lt;Employee&gt; employees = </a:t>
            </a:r>
            <a:r>
              <a:rPr lang="en-GB" sz="2000" b="1" dirty="0" err="1">
                <a:latin typeface="Consolas" pitchFamily="49" charset="0"/>
              </a:rPr>
              <a:t>em.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createNamedQuery</a:t>
            </a:r>
            <a:r>
              <a:rPr lang="en-GB" sz="2000" b="1" dirty="0">
                <a:latin typeface="Consolas" pitchFamily="49" charset="0"/>
              </a:rPr>
              <a:t>(“</a:t>
            </a:r>
            <a:r>
              <a:rPr lang="en-GB" sz="2000" b="1" dirty="0" err="1">
                <a:solidFill>
                  <a:srgbClr val="3099D9"/>
                </a:solidFill>
                <a:latin typeface="Consolas" pitchFamily="49" charset="0"/>
              </a:rPr>
              <a:t>findEmployeeByName</a:t>
            </a:r>
            <a:r>
              <a:rPr lang="en-GB" sz="2000" b="1" dirty="0">
                <a:latin typeface="Consolas" pitchFamily="49" charset="0"/>
              </a:rPr>
              <a:t>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								 .</a:t>
            </a:r>
            <a:r>
              <a:rPr lang="en-GB" sz="2000" b="1" dirty="0" err="1">
                <a:latin typeface="Consolas" pitchFamily="49" charset="0"/>
              </a:rPr>
              <a:t>setParameter</a:t>
            </a:r>
            <a:r>
              <a:rPr lang="en-GB" sz="2000" b="1" dirty="0">
                <a:latin typeface="Consolas" pitchFamily="49" charset="0"/>
              </a:rPr>
              <a:t>(“</a:t>
            </a:r>
            <a:r>
              <a:rPr lang="en-GB" sz="2000" b="1" dirty="0" err="1">
                <a:latin typeface="Consolas" pitchFamily="49" charset="0"/>
              </a:rPr>
              <a:t>empName</a:t>
            </a:r>
            <a:r>
              <a:rPr lang="en-GB" sz="2000" b="1" dirty="0">
                <a:latin typeface="Consolas" pitchFamily="49" charset="0"/>
              </a:rPr>
              <a:t>”, “John Doe”)</a:t>
            </a:r>
          </a:p>
          <a:p>
            <a:pPr lvl="0">
              <a:buClr>
                <a:srgbClr val="333399"/>
              </a:buClr>
            </a:pPr>
            <a:r>
              <a:rPr lang="en-GB" sz="2000" b="1" dirty="0">
                <a:latin typeface="Consolas" pitchFamily="49" charset="0"/>
              </a:rPr>
              <a:t>										.</a:t>
            </a:r>
            <a:r>
              <a:rPr lang="en-GB" sz="2000" b="1" dirty="0" err="1">
                <a:latin typeface="Consolas" pitchFamily="49" charset="0"/>
              </a:rPr>
              <a:t>getResultList</a:t>
            </a:r>
            <a:r>
              <a:rPr lang="en-GB" sz="2000" b="1" dirty="0"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9699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81688" y="3481270"/>
            <a:ext cx="7842739" cy="559231"/>
          </a:xfrm>
          <a:prstGeom prst="round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GB" sz="2400" b="1" dirty="0">
                <a:latin typeface="Arial" charset="0"/>
                <a:ea typeface="ヒラギノ角ゴ Pro W3" pitchFamily="-112" charset="-128"/>
              </a:rPr>
              <a:t>JPQL Example</a:t>
            </a:r>
          </a:p>
        </p:txBody>
      </p:sp>
    </p:spTree>
    <p:extLst>
      <p:ext uri="{BB962C8B-B14F-4D97-AF65-F5344CB8AC3E}">
        <p14:creationId xmlns:p14="http://schemas.microsoft.com/office/powerpoint/2010/main" val="168382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316164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Key Generation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391771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JPQL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68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J1 - Data Access</Module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67DE1E78-43C8-491B-A155-1CEE6C63C108}">
  <ds:schemaRefs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sharepoint/v4"/>
    <ds:schemaRef ds:uri="http://schemas.microsoft.com/office/infopath/2007/PartnerControls"/>
    <ds:schemaRef ds:uri="http://schemas.openxmlformats.org/package/2006/metadata/core-properties"/>
    <ds:schemaRef ds:uri="$ListId:Shared Documents;"/>
  </ds:schemaRefs>
</ds:datastoreItem>
</file>

<file path=customXml/itemProps2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C50017-5343-4629-B791-68D12FA4A9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7633</TotalTime>
  <Words>921</Words>
  <Application>Microsoft Office PowerPoint</Application>
  <PresentationFormat>Widescreen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ＭＳ Ｐゴシック</vt:lpstr>
      <vt:lpstr>Arial</vt:lpstr>
      <vt:lpstr>Arial Black</vt:lpstr>
      <vt:lpstr>Calibri</vt:lpstr>
      <vt:lpstr>Consolas</vt:lpstr>
      <vt:lpstr>新細明體</vt:lpstr>
      <vt:lpstr>Wingdings</vt:lpstr>
      <vt:lpstr>ヒラギノ角ゴ Pro W3</vt:lpstr>
      <vt:lpstr>FDM PowerPoint Theme Template</vt:lpstr>
      <vt:lpstr>Java</vt:lpstr>
      <vt:lpstr>PowerPoint Presentation</vt:lpstr>
      <vt:lpstr>PowerPoint Presentation</vt:lpstr>
      <vt:lpstr>Java Persistence Query Language (JPQL)</vt:lpstr>
      <vt:lpstr>Parameters in JPQL Queries</vt:lpstr>
      <vt:lpstr>createQuery() – Dynamic Queries</vt:lpstr>
      <vt:lpstr>createNamedQuery – Static Queries</vt:lpstr>
      <vt:lpstr>Example</vt:lpstr>
      <vt:lpstr>PowerPoint Presentation</vt:lpstr>
      <vt:lpstr>Primary Key Generation</vt:lpstr>
      <vt:lpstr>Primary Key Generation Type</vt:lpstr>
      <vt:lpstr>PK Generation using default strategy</vt:lpstr>
      <vt:lpstr>PK Generation using user-defined Sequence </vt:lpstr>
      <vt:lpstr>Example</vt:lpstr>
      <vt:lpstr>Module review</vt:lpstr>
      <vt:lpstr>PowerPoint Presentation</vt:lpstr>
      <vt:lpstr>Review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04-Java-Enterprise-JPA-Part 2</dc:title>
  <dc:creator>Craig Dolan</dc:creator>
  <cp:keywords>Java</cp:keywords>
  <cp:lastModifiedBy>Sheela Ramakrishnan</cp:lastModifiedBy>
  <cp:revision>455</cp:revision>
  <dcterms:created xsi:type="dcterms:W3CDTF">2018-10-30T11:41:52Z</dcterms:created>
  <dcterms:modified xsi:type="dcterms:W3CDTF">2020-04-15T22:01:30Z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  <property fmtid="{D5CDD505-2E9C-101B-9397-08002B2CF9AE}" pid="3" name="_dlc_policyId">
    <vt:lpwstr/>
  </property>
  <property fmtid="{D5CDD505-2E9C-101B-9397-08002B2CF9AE}" pid="4" name="DLCPolicyLabelValue">
    <vt:lpwstr>Version Number: {_UIVersionString}</vt:lpwstr>
  </property>
  <property fmtid="{D5CDD505-2E9C-101B-9397-08002B2CF9AE}" pid="5" name="ItemRetentionFormula">
    <vt:lpwstr/>
  </property>
</Properties>
</file>