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35"/>
  </p:notesMasterIdLst>
  <p:sldIdLst>
    <p:sldId id="263" r:id="rId5"/>
    <p:sldId id="258" r:id="rId6"/>
    <p:sldId id="280" r:id="rId7"/>
    <p:sldId id="446" r:id="rId8"/>
    <p:sldId id="388" r:id="rId9"/>
    <p:sldId id="447" r:id="rId10"/>
    <p:sldId id="448" r:id="rId11"/>
    <p:sldId id="449" r:id="rId12"/>
    <p:sldId id="450" r:id="rId13"/>
    <p:sldId id="451" r:id="rId14"/>
    <p:sldId id="452" r:id="rId15"/>
    <p:sldId id="468" r:id="rId16"/>
    <p:sldId id="453" r:id="rId17"/>
    <p:sldId id="454" r:id="rId18"/>
    <p:sldId id="455" r:id="rId19"/>
    <p:sldId id="456" r:id="rId20"/>
    <p:sldId id="469" r:id="rId21"/>
    <p:sldId id="457" r:id="rId22"/>
    <p:sldId id="459" r:id="rId23"/>
    <p:sldId id="458" r:id="rId24"/>
    <p:sldId id="460" r:id="rId25"/>
    <p:sldId id="470" r:id="rId26"/>
    <p:sldId id="461" r:id="rId27"/>
    <p:sldId id="462" r:id="rId28"/>
    <p:sldId id="463" r:id="rId29"/>
    <p:sldId id="464" r:id="rId30"/>
    <p:sldId id="433" r:id="rId31"/>
    <p:sldId id="350" r:id="rId32"/>
    <p:sldId id="348" r:id="rId33"/>
    <p:sldId id="34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y Boutin" initials="SB" lastIdx="16" clrIdx="0"/>
  <p:cmAuthor id="2" name="Billy McCarthy" initials="BM" lastIdx="1" clrIdx="1"/>
  <p:cmAuthor id="3" name="Craig Dolan" initials="CD" lastIdx="9" clrIdx="2"/>
  <p:cmAuthor id="4" name="Cullen Grover" initials="CG" lastIdx="8" clrIdx="3">
    <p:extLst>
      <p:ext uri="{19B8F6BF-5375-455C-9EA6-DF929625EA0E}">
        <p15:presenceInfo xmlns:p15="http://schemas.microsoft.com/office/powerpoint/2012/main" userId="S::cullen.grover@fdmgroup.com::db501506-136d-412a-a424-6f71bc61cf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9FE3"/>
    <a:srgbClr val="FF15B1"/>
    <a:srgbClr val="E8E8E8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13" autoAdjust="0"/>
  </p:normalViewPr>
  <p:slideViewPr>
    <p:cSldViewPr snapToGrid="0">
      <p:cViewPr varScale="1">
        <p:scale>
          <a:sx n="96" d="100"/>
          <a:sy n="96" d="100"/>
        </p:scale>
        <p:origin x="68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y Boutin" userId="S::scotty.boutin@fdmgroup.com::96bd3e8f-2d0f-431c-bc74-a70937882631" providerId="AD" clId="Web-{3195DC6F-88D7-2034-2B9C-5B1861DAE45E}"/>
    <pc:docChg chg="">
      <pc:chgData name="Scotty Boutin" userId="S::scotty.boutin@fdmgroup.com::96bd3e8f-2d0f-431c-bc74-a70937882631" providerId="AD" clId="Web-{3195DC6F-88D7-2034-2B9C-5B1861DAE45E}" dt="2019-07-12T14:48:07.201" v="5"/>
      <pc:docMkLst>
        <pc:docMk/>
      </pc:docMkLst>
      <pc:sldChg chg="addCm">
        <pc:chgData name="Scotty Boutin" userId="S::scotty.boutin@fdmgroup.com::96bd3e8f-2d0f-431c-bc74-a70937882631" providerId="AD" clId="Web-{3195DC6F-88D7-2034-2B9C-5B1861DAE45E}" dt="2019-07-12T14:48:07.201" v="5"/>
        <pc:sldMkLst>
          <pc:docMk/>
          <pc:sldMk cId="1008071460" sldId="269"/>
        </pc:sldMkLst>
      </pc:sldChg>
      <pc:sldChg chg="addCm">
        <pc:chgData name="Scotty Boutin" userId="S::scotty.boutin@fdmgroup.com::96bd3e8f-2d0f-431c-bc74-a70937882631" providerId="AD" clId="Web-{3195DC6F-88D7-2034-2B9C-5B1861DAE45E}" dt="2019-07-12T14:42:57.766" v="1"/>
        <pc:sldMkLst>
          <pc:docMk/>
          <pc:sldMk cId="3745782258" sldId="310"/>
        </pc:sldMkLst>
      </pc:sldChg>
      <pc:sldChg chg="addCm modCm">
        <pc:chgData name="Scotty Boutin" userId="S::scotty.boutin@fdmgroup.com::96bd3e8f-2d0f-431c-bc74-a70937882631" providerId="AD" clId="Web-{3195DC6F-88D7-2034-2B9C-5B1861DAE45E}" dt="2019-07-12T14:46:12.405" v="4"/>
        <pc:sldMkLst>
          <pc:docMk/>
          <pc:sldMk cId="1437946909" sldId="312"/>
        </pc:sldMkLst>
      </pc:sldChg>
    </pc:docChg>
  </pc:docChgLst>
  <pc:docChgLst>
    <pc:chgData name="Cullen Grover" userId="S::cullen.grover@fdmgroup.com::db501506-136d-412a-a424-6f71bc61cfba" providerId="AD" clId="Web-{4796A6F0-E298-45D2-8A20-61266EC174C5}"/>
    <pc:docChg chg="">
      <pc:chgData name="Cullen Grover" userId="S::cullen.grover@fdmgroup.com::db501506-136d-412a-a424-6f71bc61cfba" providerId="AD" clId="Web-{4796A6F0-E298-45D2-8A20-61266EC174C5}" dt="2019-08-06T14:55:08.656" v="5"/>
      <pc:docMkLst>
        <pc:docMk/>
      </pc:docMkLst>
      <pc:sldChg chg="addCm">
        <pc:chgData name="Cullen Grover" userId="S::cullen.grover@fdmgroup.com::db501506-136d-412a-a424-6f71bc61cfba" providerId="AD" clId="Web-{4796A6F0-E298-45D2-8A20-61266EC174C5}" dt="2019-08-06T14:32:00.155" v="0"/>
        <pc:sldMkLst>
          <pc:docMk/>
          <pc:sldMk cId="2595467257" sldId="258"/>
        </pc:sldMkLst>
      </pc:sldChg>
      <pc:sldChg chg="addCm">
        <pc:chgData name="Cullen Grover" userId="S::cullen.grover@fdmgroup.com::db501506-136d-412a-a424-6f71bc61cfba" providerId="AD" clId="Web-{4796A6F0-E298-45D2-8A20-61266EC174C5}" dt="2019-08-06T14:55:08.656" v="5"/>
        <pc:sldMkLst>
          <pc:docMk/>
          <pc:sldMk cId="1003820607" sldId="303"/>
        </pc:sldMkLst>
      </pc:sldChg>
      <pc:sldChg chg="addCm modCm">
        <pc:chgData name="Cullen Grover" userId="S::cullen.grover@fdmgroup.com::db501506-136d-412a-a424-6f71bc61cfba" providerId="AD" clId="Web-{4796A6F0-E298-45D2-8A20-61266EC174C5}" dt="2019-08-06T14:37:10.358" v="2"/>
        <pc:sldMkLst>
          <pc:docMk/>
          <pc:sldMk cId="4062239638" sldId="320"/>
        </pc:sldMkLst>
      </pc:sldChg>
    </pc:docChg>
  </pc:docChgLst>
  <pc:docChgLst>
    <pc:chgData name="Scotty Boutin" userId="S::scotty.boutin@fdmgroup.com::96bd3e8f-2d0f-431c-bc74-a70937882631" providerId="AD" clId="Web-{5060A692-3A15-E64A-D896-077E936ADEDC}"/>
    <pc:docChg chg="modSld">
      <pc:chgData name="Scotty Boutin" userId="S::scotty.boutin@fdmgroup.com::96bd3e8f-2d0f-431c-bc74-a70937882631" providerId="AD" clId="Web-{5060A692-3A15-E64A-D896-077E936ADEDC}" dt="2019-08-06T14:28:33.383" v="8"/>
      <pc:docMkLst>
        <pc:docMk/>
      </pc:docMkLst>
      <pc:sldChg chg="addCm">
        <pc:chgData name="Scotty Boutin" userId="S::scotty.boutin@fdmgroup.com::96bd3e8f-2d0f-431c-bc74-a70937882631" providerId="AD" clId="Web-{5060A692-3A15-E64A-D896-077E936ADEDC}" dt="2019-08-06T14:28:33.383" v="8"/>
        <pc:sldMkLst>
          <pc:docMk/>
          <pc:sldMk cId="2595467257" sldId="258"/>
        </pc:sldMkLst>
      </pc:sldChg>
      <pc:sldChg chg="addCm">
        <pc:chgData name="Scotty Boutin" userId="S::scotty.boutin@fdmgroup.com::96bd3e8f-2d0f-431c-bc74-a70937882631" providerId="AD" clId="Web-{5060A692-3A15-E64A-D896-077E936ADEDC}" dt="2019-08-06T14:24:38.710" v="0"/>
        <pc:sldMkLst>
          <pc:docMk/>
          <pc:sldMk cId="4253225649" sldId="316"/>
        </pc:sldMkLst>
      </pc:sldChg>
      <pc:sldChg chg="addCm">
        <pc:chgData name="Scotty Boutin" userId="S::scotty.boutin@fdmgroup.com::96bd3e8f-2d0f-431c-bc74-a70937882631" providerId="AD" clId="Web-{5060A692-3A15-E64A-D896-077E936ADEDC}" dt="2019-08-06T14:27:00.882" v="7"/>
        <pc:sldMkLst>
          <pc:docMk/>
          <pc:sldMk cId="4062239638" sldId="320"/>
        </pc:sldMkLst>
      </pc:sldChg>
      <pc:sldChg chg="modSp">
        <pc:chgData name="Scotty Boutin" userId="S::scotty.boutin@fdmgroup.com::96bd3e8f-2d0f-431c-bc74-a70937882631" providerId="AD" clId="Web-{5060A692-3A15-E64A-D896-077E936ADEDC}" dt="2019-08-06T14:26:34.820" v="5" actId="20577"/>
        <pc:sldMkLst>
          <pc:docMk/>
          <pc:sldMk cId="14481846" sldId="321"/>
        </pc:sldMkLst>
        <pc:spChg chg="mod">
          <ac:chgData name="Scotty Boutin" userId="S::scotty.boutin@fdmgroup.com::96bd3e8f-2d0f-431c-bc74-a70937882631" providerId="AD" clId="Web-{5060A692-3A15-E64A-D896-077E936ADEDC}" dt="2019-08-06T14:26:21.226" v="1" actId="1076"/>
          <ac:spMkLst>
            <pc:docMk/>
            <pc:sldMk cId="14481846" sldId="321"/>
            <ac:spMk id="4" creationId="{00000000-0000-0000-0000-000000000000}"/>
          </ac:spMkLst>
        </pc:spChg>
        <pc:spChg chg="mod">
          <ac:chgData name="Scotty Boutin" userId="S::scotty.boutin@fdmgroup.com::96bd3e8f-2d0f-431c-bc74-a70937882631" providerId="AD" clId="Web-{5060A692-3A15-E64A-D896-077E936ADEDC}" dt="2019-08-06T14:26:26.195" v="2" actId="1076"/>
          <ac:spMkLst>
            <pc:docMk/>
            <pc:sldMk cId="14481846" sldId="321"/>
            <ac:spMk id="6" creationId="{00000000-0000-0000-0000-000000000000}"/>
          </ac:spMkLst>
        </pc:spChg>
        <pc:spChg chg="mod">
          <ac:chgData name="Scotty Boutin" userId="S::scotty.boutin@fdmgroup.com::96bd3e8f-2d0f-431c-bc74-a70937882631" providerId="AD" clId="Web-{5060A692-3A15-E64A-D896-077E936ADEDC}" dt="2019-08-06T14:26:34.820" v="5" actId="20577"/>
          <ac:spMkLst>
            <pc:docMk/>
            <pc:sldMk cId="14481846" sldId="321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D61D-B51A-4146-A61C-5D1D31D73CFD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7F7-481D-4FBB-872B-CAD62DA8C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2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E19798-01/821-1841/bnbqi/index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E19798-01/821-1841/bnbqi/index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E19798-01/821-1841/bnbqi/index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E19798-01/821-1841/bnbqi/index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E19798-01/821-1841/bnbqi/index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743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559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hlinkClick r:id="rId3"/>
              </a:rPr>
              <a:t>https://docs.oracle.com/cd/E19798-01/821-1841/bnbqi/index.html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59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https://docs.oracle.com/cd/E19798-01/821-1841/bnbqi/index.html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123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794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714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05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https://docs.oracle.com/cd/E19798-01/821-1841/bnbqi/index.html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745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949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269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728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804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https://docs.oracle.com/cd/E19798-01/821-1841/bnbqi/index.html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557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5104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47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798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855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23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2791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672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https://docs.oracle.com/cd/E19798-01/821-1841/bnbqi/index.html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143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577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195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2000" b="1" kern="1200" dirty="0">
              <a:solidFill>
                <a:srgbClr val="3099D9"/>
              </a:solidFill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916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2000" b="1" kern="1200" dirty="0">
              <a:solidFill>
                <a:srgbClr val="3099D9"/>
              </a:solidFill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253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359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15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82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322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94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5" r:id="rId33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Java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  <a:latin typeface="Arial"/>
                <a:cs typeface="Arial"/>
              </a:rPr>
              <a:t>Java Persistence API</a:t>
            </a:r>
          </a:p>
          <a:p>
            <a:r>
              <a:rPr lang="en-GB" b="1" dirty="0">
                <a:solidFill>
                  <a:schemeClr val="accent1"/>
                </a:solidFill>
                <a:latin typeface="Arial"/>
                <a:cs typeface="Arial"/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154447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802A-77DA-4D5F-A465-558E9212A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Cascade Operations and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0878-53D5-4DDD-8582-CB6428EF8D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1797269"/>
            <a:ext cx="11003136" cy="4474944"/>
          </a:xfrm>
        </p:spPr>
        <p:txBody>
          <a:bodyPr/>
          <a:lstStyle/>
          <a:p>
            <a:r>
              <a:rPr lang="en-CA" dirty="0"/>
              <a:t>Entities in the relationship often have dependencies on the existence of the other entity in the relationship.</a:t>
            </a:r>
          </a:p>
          <a:p>
            <a:r>
              <a:rPr lang="en-CA" dirty="0"/>
              <a:t>For example, If Employee is persisted, payroll is also persisted. If Employee is removed, payroll of the employee is also removed.</a:t>
            </a:r>
          </a:p>
          <a:p>
            <a:r>
              <a:rPr lang="en-CA" dirty="0"/>
              <a:t>The operation applied on one entity will also be applied to the other entity in the relationship.</a:t>
            </a: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30F64-4D2C-4CBF-AD59-4E1B7A051036}"/>
              </a:ext>
            </a:extLst>
          </p:cNvPr>
          <p:cNvSpPr txBox="1"/>
          <p:nvPr/>
        </p:nvSpPr>
        <p:spPr>
          <a:xfrm>
            <a:off x="2088400" y="4161438"/>
            <a:ext cx="1529255" cy="373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EMPLOYEE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83967D-3B50-42E3-9298-4F0C15375DD4}"/>
              </a:ext>
            </a:extLst>
          </p:cNvPr>
          <p:cNvSpPr/>
          <p:nvPr/>
        </p:nvSpPr>
        <p:spPr>
          <a:xfrm>
            <a:off x="1455951" y="3787107"/>
            <a:ext cx="7451566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@Entity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public class Employee{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@Id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int id;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String name;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@</a:t>
            </a:r>
            <a:r>
              <a:rPr lang="en-GB" sz="2000" b="1" dirty="0" err="1">
                <a:solidFill>
                  <a:srgbClr val="3099D9"/>
                </a:solidFill>
                <a:latin typeface="Consolas" pitchFamily="49" charset="0"/>
              </a:rPr>
              <a:t>OneToOne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(</a:t>
            </a:r>
            <a:r>
              <a:rPr lang="en-CA" sz="2000" b="1" dirty="0">
                <a:solidFill>
                  <a:srgbClr val="3099D9"/>
                </a:solidFill>
                <a:latin typeface="Consolas" pitchFamily="49" charset="0"/>
              </a:rPr>
              <a:t>cascade=</a:t>
            </a:r>
            <a:r>
              <a:rPr lang="en-CA" sz="2000" b="1" dirty="0" err="1">
                <a:solidFill>
                  <a:srgbClr val="3099D9"/>
                </a:solidFill>
                <a:latin typeface="Consolas" pitchFamily="49" charset="0"/>
              </a:rPr>
              <a:t>CascadeType.ALL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)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Payroll </a:t>
            </a:r>
            <a:r>
              <a:rPr lang="en-GB" sz="2000" b="1" dirty="0" err="1">
                <a:latin typeface="Consolas" pitchFamily="49" charset="0"/>
              </a:rPr>
              <a:t>payroll</a:t>
            </a:r>
            <a:r>
              <a:rPr lang="en-GB" sz="2000" b="1" dirty="0">
                <a:latin typeface="Consolas" pitchFamily="49" charset="0"/>
              </a:rPr>
              <a:t>;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289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F1AA-DFF2-47FC-9DBD-2B2A631D21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Cascade Operations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0DAE00-B9F1-463E-99F9-4699CC8C4FBD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375649903"/>
              </p:ext>
            </p:extLst>
          </p:nvPr>
        </p:nvGraphicFramePr>
        <p:xfrm>
          <a:off x="602248" y="1844566"/>
          <a:ext cx="11002962" cy="395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392">
                  <a:extLst>
                    <a:ext uri="{9D8B030D-6E8A-4147-A177-3AD203B41FA5}">
                      <a16:colId xmlns:a16="http://schemas.microsoft.com/office/drawing/2014/main" val="2570054857"/>
                    </a:ext>
                  </a:extLst>
                </a:gridCol>
                <a:gridCol w="8246570">
                  <a:extLst>
                    <a:ext uri="{9D8B030D-6E8A-4147-A177-3AD203B41FA5}">
                      <a16:colId xmlns:a16="http://schemas.microsoft.com/office/drawing/2014/main" val="3158959505"/>
                    </a:ext>
                  </a:extLst>
                </a:gridCol>
              </a:tblGrid>
              <a:tr h="377386">
                <a:tc>
                  <a:txBody>
                    <a:bodyPr/>
                    <a:lstStyle/>
                    <a:p>
                      <a:r>
                        <a:rPr lang="en-CA" dirty="0"/>
                        <a:t>CASCADE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802966"/>
                  </a:ext>
                </a:extLst>
              </a:tr>
              <a:tr h="377386">
                <a:tc>
                  <a:txBody>
                    <a:bodyPr/>
                    <a:lstStyle/>
                    <a:p>
                      <a:r>
                        <a:rPr lang="en-CA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equivalent to specifying </a:t>
                      </a:r>
                      <a:r>
                        <a:rPr lang="en-US" dirty="0"/>
                        <a:t>cascade={DETACH, MERGE, PERSIST, REFRESH, REMOVE}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60561"/>
                  </a:ext>
                </a:extLst>
              </a:tr>
              <a:tr h="377386">
                <a:tc>
                  <a:txBody>
                    <a:bodyPr/>
                    <a:lstStyle/>
                    <a:p>
                      <a:r>
                        <a:rPr lang="en-CA" dirty="0"/>
                        <a:t>DETACH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parent entity is detached from the persistence context, the related entity will also be detached. 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128155"/>
                  </a:ext>
                </a:extLst>
              </a:tr>
              <a:tr h="377386">
                <a:tc>
                  <a:txBody>
                    <a:bodyPr/>
                    <a:lstStyle/>
                    <a:p>
                      <a:r>
                        <a:rPr lang="en-CA" dirty="0"/>
                        <a:t>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parent entity is merged into the persistence context, the related entity will also be merged. 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298548"/>
                  </a:ext>
                </a:extLst>
              </a:tr>
              <a:tr h="377386">
                <a:tc>
                  <a:txBody>
                    <a:bodyPr/>
                    <a:lstStyle/>
                    <a:p>
                      <a:r>
                        <a:rPr lang="en-CA" dirty="0"/>
                        <a:t>PERSIST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parent entity is persisted into the persistence context, the related entity will also be persisted. 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01130"/>
                  </a:ext>
                </a:extLst>
              </a:tr>
              <a:tr h="377386">
                <a:tc>
                  <a:txBody>
                    <a:bodyPr/>
                    <a:lstStyle/>
                    <a:p>
                      <a:r>
                        <a:rPr lang="en-CA" dirty="0"/>
                        <a:t>REFRESH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parent entity is refreshed in the current persistence context, the related entity will also be refreshed.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6530"/>
                  </a:ext>
                </a:extLst>
              </a:tr>
              <a:tr h="377386">
                <a:tc>
                  <a:txBody>
                    <a:bodyPr/>
                    <a:lstStyle/>
                    <a:p>
                      <a:r>
                        <a:rPr lang="en-CA" dirty="0"/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parent entity is removed from the current persistence context, the related entity will also be removed. 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951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977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991963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Entity Relationship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C0D7D3-2BF6-4A62-A724-FF5440CF6F6C}"/>
              </a:ext>
            </a:extLst>
          </p:cNvPr>
          <p:cNvSpPr/>
          <p:nvPr/>
        </p:nvSpPr>
        <p:spPr>
          <a:xfrm>
            <a:off x="1121229" y="3755627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Many-To-One &amp; One-To-Many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B6C907-563D-47F6-852B-6BEF0135B3B6}"/>
              </a:ext>
            </a:extLst>
          </p:cNvPr>
          <p:cNvSpPr/>
          <p:nvPr/>
        </p:nvSpPr>
        <p:spPr>
          <a:xfrm>
            <a:off x="1121229" y="2368915"/>
            <a:ext cx="9949542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One-To-One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2E9CEC-3880-4501-BFD4-524138BA4561}"/>
              </a:ext>
            </a:extLst>
          </p:cNvPr>
          <p:cNvSpPr/>
          <p:nvPr/>
        </p:nvSpPr>
        <p:spPr>
          <a:xfrm>
            <a:off x="1121229" y="5181037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342309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9FBB-898F-4271-81CF-B85DF3291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One to One Unidirectional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27837ABD-7171-46B7-ABE9-F2B55DA465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2248" y="1237130"/>
            <a:ext cx="11003136" cy="5010972"/>
          </a:xfrm>
        </p:spPr>
        <p:txBody>
          <a:bodyPr/>
          <a:lstStyle/>
          <a:p>
            <a:r>
              <a:rPr lang="en-CA" dirty="0"/>
              <a:t>Class Diagram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Relational Model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1BE6933-5A5B-4561-A848-A66EB460F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764299"/>
              </p:ext>
            </p:extLst>
          </p:nvPr>
        </p:nvGraphicFramePr>
        <p:xfrm>
          <a:off x="1748221" y="2043150"/>
          <a:ext cx="2122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214">
                  <a:extLst>
                    <a:ext uri="{9D8B030D-6E8A-4147-A177-3AD203B41FA5}">
                      <a16:colId xmlns:a16="http://schemas.microsoft.com/office/drawing/2014/main" val="1516275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336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23511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A480DC2A-74B9-40B8-8BAA-5AEC69C21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221730"/>
              </p:ext>
            </p:extLst>
          </p:nvPr>
        </p:nvGraphicFramePr>
        <p:xfrm>
          <a:off x="7623504" y="2043150"/>
          <a:ext cx="2122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214">
                  <a:extLst>
                    <a:ext uri="{9D8B030D-6E8A-4147-A177-3AD203B41FA5}">
                      <a16:colId xmlns:a16="http://schemas.microsoft.com/office/drawing/2014/main" val="1516275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Payroll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</a:t>
                      </a:r>
                      <a:r>
                        <a:rPr lang="en-CA" dirty="0" err="1"/>
                        <a:t>payrollNo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336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</a:t>
                      </a:r>
                      <a:r>
                        <a:rPr lang="en-CA" dirty="0" err="1"/>
                        <a:t>hrlyRate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2351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DD47F2-B56B-4654-A180-E793D4319206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870435" y="2599410"/>
            <a:ext cx="3753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9B5E39-F168-495D-B987-81D4D9032525}"/>
              </a:ext>
            </a:extLst>
          </p:cNvPr>
          <p:cNvSpPr txBox="1"/>
          <p:nvPr/>
        </p:nvSpPr>
        <p:spPr>
          <a:xfrm>
            <a:off x="3870435" y="2230078"/>
            <a:ext cx="29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BB391E-3D8E-43A4-80D6-3C1F9652E526}"/>
              </a:ext>
            </a:extLst>
          </p:cNvPr>
          <p:cNvSpPr txBox="1"/>
          <p:nvPr/>
        </p:nvSpPr>
        <p:spPr>
          <a:xfrm>
            <a:off x="7323960" y="2230078"/>
            <a:ext cx="29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C7894F-97F5-47E0-B0F7-BB45867BEF7C}"/>
              </a:ext>
            </a:extLst>
          </p:cNvPr>
          <p:cNvSpPr txBox="1"/>
          <p:nvPr/>
        </p:nvSpPr>
        <p:spPr>
          <a:xfrm>
            <a:off x="4918841" y="2695913"/>
            <a:ext cx="193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unidirectional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F7C24941-2A61-4E9D-A2DE-58162DE39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517923"/>
              </p:ext>
            </p:extLst>
          </p:nvPr>
        </p:nvGraphicFramePr>
        <p:xfrm>
          <a:off x="1545021" y="4651684"/>
          <a:ext cx="43512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282">
                  <a:extLst>
                    <a:ext uri="{9D8B030D-6E8A-4147-A177-3AD203B41FA5}">
                      <a16:colId xmlns:a16="http://schemas.microsoft.com/office/drawing/2014/main" val="1937561263"/>
                    </a:ext>
                  </a:extLst>
                </a:gridCol>
                <a:gridCol w="1568669">
                  <a:extLst>
                    <a:ext uri="{9D8B030D-6E8A-4147-A177-3AD203B41FA5}">
                      <a16:colId xmlns:a16="http://schemas.microsoft.com/office/drawing/2014/main" val="1249479470"/>
                    </a:ext>
                  </a:extLst>
                </a:gridCol>
                <a:gridCol w="1860330">
                  <a:extLst>
                    <a:ext uri="{9D8B030D-6E8A-4147-A177-3AD203B41FA5}">
                      <a16:colId xmlns:a16="http://schemas.microsoft.com/office/drawing/2014/main" val="1511144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FK_PAYROLL_NO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8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John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8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Jane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61411"/>
                  </a:ext>
                </a:extLst>
              </a:tr>
            </a:tbl>
          </a:graphicData>
        </a:graphic>
      </p:graphicFrame>
      <p:graphicFrame>
        <p:nvGraphicFramePr>
          <p:cNvPr id="29" name="Table 27">
            <a:extLst>
              <a:ext uri="{FF2B5EF4-FFF2-40B4-BE49-F238E27FC236}">
                <a16:creationId xmlns:a16="http://schemas.microsoft.com/office/drawing/2014/main" id="{142655C2-07A8-4D81-B7B5-25D400FC9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60021"/>
              </p:ext>
            </p:extLst>
          </p:nvPr>
        </p:nvGraphicFramePr>
        <p:xfrm>
          <a:off x="6961352" y="4651684"/>
          <a:ext cx="32625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293">
                  <a:extLst>
                    <a:ext uri="{9D8B030D-6E8A-4147-A177-3AD203B41FA5}">
                      <a16:colId xmlns:a16="http://schemas.microsoft.com/office/drawing/2014/main" val="1937561263"/>
                    </a:ext>
                  </a:extLst>
                </a:gridCol>
                <a:gridCol w="1631293">
                  <a:extLst>
                    <a:ext uri="{9D8B030D-6E8A-4147-A177-3AD203B41FA5}">
                      <a16:colId xmlns:a16="http://schemas.microsoft.com/office/drawing/2014/main" val="1249479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PAYROLL_NO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HRLY_RATE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8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8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6141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BE13E57-CC1F-4B08-9F7D-D51ADF164FC2}"/>
              </a:ext>
            </a:extLst>
          </p:cNvPr>
          <p:cNvSpPr txBox="1"/>
          <p:nvPr/>
        </p:nvSpPr>
        <p:spPr>
          <a:xfrm>
            <a:off x="2435772" y="4264572"/>
            <a:ext cx="221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EMPLOYEE TABLE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6716AA-CF59-4F55-B74E-703470E37D4B}"/>
              </a:ext>
            </a:extLst>
          </p:cNvPr>
          <p:cNvSpPr txBox="1"/>
          <p:nvPr/>
        </p:nvSpPr>
        <p:spPr>
          <a:xfrm>
            <a:off x="7623504" y="4232306"/>
            <a:ext cx="221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PAYROLL TABLE</a:t>
            </a:r>
          </a:p>
        </p:txBody>
      </p:sp>
    </p:spTree>
    <p:extLst>
      <p:ext uri="{BB962C8B-B14F-4D97-AF65-F5344CB8AC3E}">
        <p14:creationId xmlns:p14="http://schemas.microsoft.com/office/powerpoint/2010/main" val="377825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21EE-E6BF-4DEA-A731-7D5D47336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One to One Unidirectional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5D56E-90CA-47E2-B634-EEFD43146FC2}"/>
              </a:ext>
            </a:extLst>
          </p:cNvPr>
          <p:cNvSpPr/>
          <p:nvPr/>
        </p:nvSpPr>
        <p:spPr>
          <a:xfrm>
            <a:off x="587374" y="2042946"/>
            <a:ext cx="5726716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@Entity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public class Employee{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@Id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int id;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String name;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@</a:t>
            </a:r>
            <a:r>
              <a:rPr lang="en-GB" sz="2000" b="1" dirty="0" err="1">
                <a:solidFill>
                  <a:srgbClr val="3099D9"/>
                </a:solidFill>
                <a:latin typeface="Consolas" pitchFamily="49" charset="0"/>
              </a:rPr>
              <a:t>OneToOne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(</a:t>
            </a:r>
            <a:r>
              <a:rPr lang="en-CA" sz="2000" b="1" dirty="0">
                <a:solidFill>
                  <a:srgbClr val="3099D9"/>
                </a:solidFill>
                <a:latin typeface="Consolas" pitchFamily="49" charset="0"/>
              </a:rPr>
              <a:t>cascade = </a:t>
            </a:r>
            <a:r>
              <a:rPr lang="en-CA" sz="2000" b="1" dirty="0" err="1">
                <a:solidFill>
                  <a:srgbClr val="3099D9"/>
                </a:solidFill>
                <a:latin typeface="Consolas" pitchFamily="49" charset="0"/>
              </a:rPr>
              <a:t>CascadeType.ALL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)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	@</a:t>
            </a:r>
            <a:r>
              <a:rPr lang="en-GB" sz="2000" b="1" dirty="0" err="1">
                <a:solidFill>
                  <a:srgbClr val="3099D9"/>
                </a:solidFill>
                <a:latin typeface="Consolas" pitchFamily="49" charset="0"/>
              </a:rPr>
              <a:t>JoinColumn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(name = “FK_PAYROLL_NO”)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Payroll </a:t>
            </a:r>
            <a:r>
              <a:rPr lang="en-GB" sz="2000" b="1" dirty="0" err="1">
                <a:latin typeface="Consolas" pitchFamily="49" charset="0"/>
              </a:rPr>
              <a:t>payroll</a:t>
            </a:r>
            <a:r>
              <a:rPr lang="en-GB" sz="2000" b="1" dirty="0">
                <a:latin typeface="Consolas" pitchFamily="49" charset="0"/>
              </a:rPr>
              <a:t>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500639-CD7A-41B4-9450-8B23767637A9}"/>
              </a:ext>
            </a:extLst>
          </p:cNvPr>
          <p:cNvSpPr/>
          <p:nvPr/>
        </p:nvSpPr>
        <p:spPr>
          <a:xfrm>
            <a:off x="6662404" y="2042290"/>
            <a:ext cx="494222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@Entity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public class Payroll{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@Id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@Column(name = “PAYROLL_NO”)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int </a:t>
            </a:r>
            <a:r>
              <a:rPr lang="en-GB" sz="2000" b="1" dirty="0" err="1">
                <a:latin typeface="Consolas" pitchFamily="49" charset="0"/>
              </a:rPr>
              <a:t>payrollNo</a:t>
            </a:r>
            <a:r>
              <a:rPr lang="en-GB" sz="2000" b="1" dirty="0">
                <a:latin typeface="Consolas" pitchFamily="49" charset="0"/>
              </a:rPr>
              <a:t>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@Column(name = “HRLY_RATE”)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float </a:t>
            </a:r>
            <a:r>
              <a:rPr lang="en-GB" sz="2000" b="1" dirty="0" err="1">
                <a:latin typeface="Consolas" pitchFamily="49" charset="0"/>
              </a:rPr>
              <a:t>hrlyRate</a:t>
            </a:r>
            <a:r>
              <a:rPr lang="en-GB" sz="2000" b="1" dirty="0">
                <a:latin typeface="Consolas" pitchFamily="49" charset="0"/>
              </a:rPr>
              <a:t>;	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3873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9FBB-898F-4271-81CF-B85DF3291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One to One Bidirectional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27837ABD-7171-46B7-ABE9-F2B55DA465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2248" y="1237130"/>
            <a:ext cx="11003136" cy="5010972"/>
          </a:xfrm>
        </p:spPr>
        <p:txBody>
          <a:bodyPr/>
          <a:lstStyle/>
          <a:p>
            <a:r>
              <a:rPr lang="en-CA" dirty="0"/>
              <a:t>Class Diagram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Relational Model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1BE6933-5A5B-4561-A848-A66EB460F63C}"/>
              </a:ext>
            </a:extLst>
          </p:cNvPr>
          <p:cNvGraphicFramePr>
            <a:graphicFrameLocks noGrp="1"/>
          </p:cNvGraphicFramePr>
          <p:nvPr/>
        </p:nvGraphicFramePr>
        <p:xfrm>
          <a:off x="1748221" y="2043150"/>
          <a:ext cx="2122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214">
                  <a:extLst>
                    <a:ext uri="{9D8B030D-6E8A-4147-A177-3AD203B41FA5}">
                      <a16:colId xmlns:a16="http://schemas.microsoft.com/office/drawing/2014/main" val="1516275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336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23511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A480DC2A-74B9-40B8-8BAA-5AEC69C217C9}"/>
              </a:ext>
            </a:extLst>
          </p:cNvPr>
          <p:cNvGraphicFramePr>
            <a:graphicFrameLocks noGrp="1"/>
          </p:cNvGraphicFramePr>
          <p:nvPr/>
        </p:nvGraphicFramePr>
        <p:xfrm>
          <a:off x="7623504" y="2043150"/>
          <a:ext cx="2122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214">
                  <a:extLst>
                    <a:ext uri="{9D8B030D-6E8A-4147-A177-3AD203B41FA5}">
                      <a16:colId xmlns:a16="http://schemas.microsoft.com/office/drawing/2014/main" val="1516275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Payroll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</a:t>
                      </a:r>
                      <a:r>
                        <a:rPr lang="en-CA" dirty="0" err="1"/>
                        <a:t>payrollNo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336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</a:t>
                      </a:r>
                      <a:r>
                        <a:rPr lang="en-CA" dirty="0" err="1"/>
                        <a:t>hrlyRate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2351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E9B5E39-F168-495D-B987-81D4D9032525}"/>
              </a:ext>
            </a:extLst>
          </p:cNvPr>
          <p:cNvSpPr txBox="1"/>
          <p:nvPr/>
        </p:nvSpPr>
        <p:spPr>
          <a:xfrm>
            <a:off x="3870435" y="2230078"/>
            <a:ext cx="29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BB391E-3D8E-43A4-80D6-3C1F9652E526}"/>
              </a:ext>
            </a:extLst>
          </p:cNvPr>
          <p:cNvSpPr txBox="1"/>
          <p:nvPr/>
        </p:nvSpPr>
        <p:spPr>
          <a:xfrm>
            <a:off x="7323960" y="2230078"/>
            <a:ext cx="29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C7894F-97F5-47E0-B0F7-BB45867BEF7C}"/>
              </a:ext>
            </a:extLst>
          </p:cNvPr>
          <p:cNvSpPr txBox="1"/>
          <p:nvPr/>
        </p:nvSpPr>
        <p:spPr>
          <a:xfrm>
            <a:off x="4918841" y="2695913"/>
            <a:ext cx="193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Bidirectional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F7C24941-2A61-4E9D-A2DE-58162DE39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63464"/>
              </p:ext>
            </p:extLst>
          </p:nvPr>
        </p:nvGraphicFramePr>
        <p:xfrm>
          <a:off x="1545021" y="4651684"/>
          <a:ext cx="43512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282">
                  <a:extLst>
                    <a:ext uri="{9D8B030D-6E8A-4147-A177-3AD203B41FA5}">
                      <a16:colId xmlns:a16="http://schemas.microsoft.com/office/drawing/2014/main" val="1937561263"/>
                    </a:ext>
                  </a:extLst>
                </a:gridCol>
                <a:gridCol w="1568669">
                  <a:extLst>
                    <a:ext uri="{9D8B030D-6E8A-4147-A177-3AD203B41FA5}">
                      <a16:colId xmlns:a16="http://schemas.microsoft.com/office/drawing/2014/main" val="1249479470"/>
                    </a:ext>
                  </a:extLst>
                </a:gridCol>
                <a:gridCol w="1860330">
                  <a:extLst>
                    <a:ext uri="{9D8B030D-6E8A-4147-A177-3AD203B41FA5}">
                      <a16:colId xmlns:a16="http://schemas.microsoft.com/office/drawing/2014/main" val="1511144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FK_PAYROLL_NO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8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John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8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Jane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61411"/>
                  </a:ext>
                </a:extLst>
              </a:tr>
            </a:tbl>
          </a:graphicData>
        </a:graphic>
      </p:graphicFrame>
      <p:graphicFrame>
        <p:nvGraphicFramePr>
          <p:cNvPr id="29" name="Table 27">
            <a:extLst>
              <a:ext uri="{FF2B5EF4-FFF2-40B4-BE49-F238E27FC236}">
                <a16:creationId xmlns:a16="http://schemas.microsoft.com/office/drawing/2014/main" id="{142655C2-07A8-4D81-B7B5-25D400FC9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99620"/>
              </p:ext>
            </p:extLst>
          </p:nvPr>
        </p:nvGraphicFramePr>
        <p:xfrm>
          <a:off x="6961352" y="4651684"/>
          <a:ext cx="32625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293">
                  <a:extLst>
                    <a:ext uri="{9D8B030D-6E8A-4147-A177-3AD203B41FA5}">
                      <a16:colId xmlns:a16="http://schemas.microsoft.com/office/drawing/2014/main" val="1937561263"/>
                    </a:ext>
                  </a:extLst>
                </a:gridCol>
                <a:gridCol w="1631293">
                  <a:extLst>
                    <a:ext uri="{9D8B030D-6E8A-4147-A177-3AD203B41FA5}">
                      <a16:colId xmlns:a16="http://schemas.microsoft.com/office/drawing/2014/main" val="1249479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PAYROLL_NO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HRLY_RATE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8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8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6141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BE13E57-CC1F-4B08-9F7D-D51ADF164FC2}"/>
              </a:ext>
            </a:extLst>
          </p:cNvPr>
          <p:cNvSpPr txBox="1"/>
          <p:nvPr/>
        </p:nvSpPr>
        <p:spPr>
          <a:xfrm>
            <a:off x="2435772" y="4264572"/>
            <a:ext cx="221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EMPLOYEE TABLE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6716AA-CF59-4F55-B74E-703470E37D4B}"/>
              </a:ext>
            </a:extLst>
          </p:cNvPr>
          <p:cNvSpPr txBox="1"/>
          <p:nvPr/>
        </p:nvSpPr>
        <p:spPr>
          <a:xfrm>
            <a:off x="7623504" y="4232306"/>
            <a:ext cx="221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PAYROLL TABLE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77BA14-F290-4FDD-93A2-904F3915FE8B}"/>
              </a:ext>
            </a:extLst>
          </p:cNvPr>
          <p:cNvCxnSpPr>
            <a:endCxn id="12" idx="1"/>
          </p:cNvCxnSpPr>
          <p:nvPr/>
        </p:nvCxnSpPr>
        <p:spPr>
          <a:xfrm>
            <a:off x="3870435" y="2599410"/>
            <a:ext cx="37530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350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21EE-E6BF-4DEA-A731-7D5D47336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One to One Bidirectional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5D56E-90CA-47E2-B634-EEFD43146FC2}"/>
              </a:ext>
            </a:extLst>
          </p:cNvPr>
          <p:cNvSpPr/>
          <p:nvPr/>
        </p:nvSpPr>
        <p:spPr>
          <a:xfrm>
            <a:off x="587373" y="2042946"/>
            <a:ext cx="5703068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@Entity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public class Employee{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@Id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int id;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String name;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@</a:t>
            </a:r>
            <a:r>
              <a:rPr lang="en-GB" sz="2000" b="1" dirty="0" err="1">
                <a:solidFill>
                  <a:srgbClr val="3099D9"/>
                </a:solidFill>
                <a:latin typeface="Consolas" pitchFamily="49" charset="0"/>
              </a:rPr>
              <a:t>OneToOne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(</a:t>
            </a:r>
            <a:r>
              <a:rPr lang="en-CA" sz="2000" b="1" dirty="0">
                <a:solidFill>
                  <a:srgbClr val="3099D9"/>
                </a:solidFill>
                <a:latin typeface="Consolas" pitchFamily="49" charset="0"/>
              </a:rPr>
              <a:t>cascade = </a:t>
            </a:r>
            <a:r>
              <a:rPr lang="en-CA" sz="2000" b="1" dirty="0" err="1">
                <a:solidFill>
                  <a:srgbClr val="3099D9"/>
                </a:solidFill>
                <a:latin typeface="Consolas" pitchFamily="49" charset="0"/>
              </a:rPr>
              <a:t>CascadeType.ALL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)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	@</a:t>
            </a:r>
            <a:r>
              <a:rPr lang="en-GB" sz="2000" b="1" dirty="0" err="1">
                <a:solidFill>
                  <a:srgbClr val="3099D9"/>
                </a:solidFill>
                <a:latin typeface="Consolas" pitchFamily="49" charset="0"/>
              </a:rPr>
              <a:t>JoinColumn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(name = “FK_PAYROLL_NO”)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Payroll </a:t>
            </a:r>
            <a:r>
              <a:rPr lang="en-GB" sz="2000" b="1" dirty="0" err="1">
                <a:solidFill>
                  <a:srgbClr val="3099D9"/>
                </a:solidFill>
                <a:latin typeface="Consolas" pitchFamily="49" charset="0"/>
              </a:rPr>
              <a:t>payroll</a:t>
            </a:r>
            <a:r>
              <a:rPr lang="en-GB" sz="2000" b="1" dirty="0">
                <a:latin typeface="Consolas" pitchFamily="49" charset="0"/>
              </a:rPr>
              <a:t>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500639-CD7A-41B4-9450-8B23767637A9}"/>
              </a:ext>
            </a:extLst>
          </p:cNvPr>
          <p:cNvSpPr/>
          <p:nvPr/>
        </p:nvSpPr>
        <p:spPr>
          <a:xfrm>
            <a:off x="6400801" y="2042290"/>
            <a:ext cx="5391806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@Entity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public class Payroll{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@Id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@Column(name = “PAYROLL_NO”)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int </a:t>
            </a:r>
            <a:r>
              <a:rPr lang="en-GB" sz="2000" b="1" dirty="0" err="1">
                <a:latin typeface="Consolas" pitchFamily="49" charset="0"/>
              </a:rPr>
              <a:t>payrollNo</a:t>
            </a:r>
            <a:r>
              <a:rPr lang="en-GB" sz="2000" b="1" dirty="0">
                <a:latin typeface="Consolas" pitchFamily="49" charset="0"/>
              </a:rPr>
              <a:t>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@Column(name = “HRLY_RATE”)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float </a:t>
            </a:r>
            <a:r>
              <a:rPr lang="en-GB" sz="2000" b="1" dirty="0" err="1">
                <a:latin typeface="Consolas" pitchFamily="49" charset="0"/>
              </a:rPr>
              <a:t>hrlyRate</a:t>
            </a:r>
            <a:r>
              <a:rPr lang="en-GB" sz="2000" b="1" dirty="0">
                <a:latin typeface="Consolas" pitchFamily="49" charset="0"/>
              </a:rPr>
              <a:t>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@</a:t>
            </a:r>
            <a:r>
              <a:rPr lang="en-GB" sz="2000" b="1" dirty="0" err="1">
                <a:solidFill>
                  <a:srgbClr val="3099D9"/>
                </a:solidFill>
                <a:latin typeface="Consolas" pitchFamily="49" charset="0"/>
              </a:rPr>
              <a:t>OneToOne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(</a:t>
            </a:r>
            <a:r>
              <a:rPr lang="en-CA" sz="2000" b="1" dirty="0" err="1">
                <a:solidFill>
                  <a:srgbClr val="3099D9"/>
                </a:solidFill>
                <a:latin typeface="Consolas" pitchFamily="49" charset="0"/>
              </a:rPr>
              <a:t>mappedBy</a:t>
            </a:r>
            <a:r>
              <a:rPr lang="en-CA" sz="2000" b="1" dirty="0">
                <a:solidFill>
                  <a:srgbClr val="3099D9"/>
                </a:solidFill>
                <a:latin typeface="Consolas" pitchFamily="49" charset="0"/>
              </a:rPr>
              <a:t> = “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payroll”)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	</a:t>
            </a:r>
            <a:r>
              <a:rPr lang="en-GB" sz="2000" b="1" dirty="0">
                <a:latin typeface="Consolas" pitchFamily="49" charset="0"/>
              </a:rPr>
              <a:t>private Employee </a:t>
            </a:r>
            <a:r>
              <a:rPr lang="en-GB" sz="2000" b="1" dirty="0" err="1">
                <a:latin typeface="Consolas" pitchFamily="49" charset="0"/>
              </a:rPr>
              <a:t>employee</a:t>
            </a:r>
            <a:r>
              <a:rPr lang="en-GB" sz="2000" b="1" dirty="0">
                <a:latin typeface="Consolas" pitchFamily="49" charset="0"/>
              </a:rPr>
              <a:t>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1898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991963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Entity Relationship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17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C0D7D3-2BF6-4A62-A724-FF5440CF6F6C}"/>
              </a:ext>
            </a:extLst>
          </p:cNvPr>
          <p:cNvSpPr/>
          <p:nvPr/>
        </p:nvSpPr>
        <p:spPr>
          <a:xfrm>
            <a:off x="1121229" y="3755627"/>
            <a:ext cx="9949542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Many-To-One &amp; One-To-Many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B6C907-563D-47F6-852B-6BEF0135B3B6}"/>
              </a:ext>
            </a:extLst>
          </p:cNvPr>
          <p:cNvSpPr/>
          <p:nvPr/>
        </p:nvSpPr>
        <p:spPr>
          <a:xfrm>
            <a:off x="1121229" y="2368915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One-To-One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2E9CEC-3880-4501-BFD4-524138BA4561}"/>
              </a:ext>
            </a:extLst>
          </p:cNvPr>
          <p:cNvSpPr/>
          <p:nvPr/>
        </p:nvSpPr>
        <p:spPr>
          <a:xfrm>
            <a:off x="1121229" y="5181037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972059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9FBB-898F-4271-81CF-B85DF3291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Many to One Unidirectional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27837ABD-7171-46B7-ABE9-F2B55DA465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2248" y="1237130"/>
            <a:ext cx="11003136" cy="5010972"/>
          </a:xfrm>
        </p:spPr>
        <p:txBody>
          <a:bodyPr/>
          <a:lstStyle/>
          <a:p>
            <a:r>
              <a:rPr lang="en-CA" dirty="0"/>
              <a:t>Class Diagram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Relational Model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1BE6933-5A5B-4561-A848-A66EB460F63C}"/>
              </a:ext>
            </a:extLst>
          </p:cNvPr>
          <p:cNvGraphicFramePr>
            <a:graphicFrameLocks noGrp="1"/>
          </p:cNvGraphicFramePr>
          <p:nvPr/>
        </p:nvGraphicFramePr>
        <p:xfrm>
          <a:off x="1748221" y="2043150"/>
          <a:ext cx="2122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214">
                  <a:extLst>
                    <a:ext uri="{9D8B030D-6E8A-4147-A177-3AD203B41FA5}">
                      <a16:colId xmlns:a16="http://schemas.microsoft.com/office/drawing/2014/main" val="1516275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336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23511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A480DC2A-74B9-40B8-8BAA-5AEC69C21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546897"/>
              </p:ext>
            </p:extLst>
          </p:nvPr>
        </p:nvGraphicFramePr>
        <p:xfrm>
          <a:off x="7623504" y="2043150"/>
          <a:ext cx="2122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214">
                  <a:extLst>
                    <a:ext uri="{9D8B030D-6E8A-4147-A177-3AD203B41FA5}">
                      <a16:colId xmlns:a16="http://schemas.microsoft.com/office/drawing/2014/main" val="1516275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</a:t>
                      </a:r>
                      <a:r>
                        <a:rPr lang="en-CA" dirty="0" err="1"/>
                        <a:t>deptNo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336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</a:t>
                      </a:r>
                      <a:r>
                        <a:rPr lang="en-CA" dirty="0" err="1"/>
                        <a:t>deptName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2351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DD47F2-B56B-4654-A180-E793D4319206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870435" y="2599410"/>
            <a:ext cx="3753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9B5E39-F168-495D-B987-81D4D9032525}"/>
              </a:ext>
            </a:extLst>
          </p:cNvPr>
          <p:cNvSpPr txBox="1"/>
          <p:nvPr/>
        </p:nvSpPr>
        <p:spPr>
          <a:xfrm>
            <a:off x="3870435" y="2230078"/>
            <a:ext cx="29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BB391E-3D8E-43A4-80D6-3C1F9652E526}"/>
              </a:ext>
            </a:extLst>
          </p:cNvPr>
          <p:cNvSpPr txBox="1"/>
          <p:nvPr/>
        </p:nvSpPr>
        <p:spPr>
          <a:xfrm>
            <a:off x="7323960" y="2230078"/>
            <a:ext cx="29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C7894F-97F5-47E0-B0F7-BB45867BEF7C}"/>
              </a:ext>
            </a:extLst>
          </p:cNvPr>
          <p:cNvSpPr txBox="1"/>
          <p:nvPr/>
        </p:nvSpPr>
        <p:spPr>
          <a:xfrm>
            <a:off x="4918841" y="2695913"/>
            <a:ext cx="193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unidirectional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F7C24941-2A61-4E9D-A2DE-58162DE39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26128"/>
              </p:ext>
            </p:extLst>
          </p:nvPr>
        </p:nvGraphicFramePr>
        <p:xfrm>
          <a:off x="1545021" y="4651684"/>
          <a:ext cx="43512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282">
                  <a:extLst>
                    <a:ext uri="{9D8B030D-6E8A-4147-A177-3AD203B41FA5}">
                      <a16:colId xmlns:a16="http://schemas.microsoft.com/office/drawing/2014/main" val="1937561263"/>
                    </a:ext>
                  </a:extLst>
                </a:gridCol>
                <a:gridCol w="1568669">
                  <a:extLst>
                    <a:ext uri="{9D8B030D-6E8A-4147-A177-3AD203B41FA5}">
                      <a16:colId xmlns:a16="http://schemas.microsoft.com/office/drawing/2014/main" val="1249479470"/>
                    </a:ext>
                  </a:extLst>
                </a:gridCol>
                <a:gridCol w="1860330">
                  <a:extLst>
                    <a:ext uri="{9D8B030D-6E8A-4147-A177-3AD203B41FA5}">
                      <a16:colId xmlns:a16="http://schemas.microsoft.com/office/drawing/2014/main" val="1511144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FK_DEPT_NO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8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John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8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Jane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61411"/>
                  </a:ext>
                </a:extLst>
              </a:tr>
            </a:tbl>
          </a:graphicData>
        </a:graphic>
      </p:graphicFrame>
      <p:graphicFrame>
        <p:nvGraphicFramePr>
          <p:cNvPr id="29" name="Table 27">
            <a:extLst>
              <a:ext uri="{FF2B5EF4-FFF2-40B4-BE49-F238E27FC236}">
                <a16:creationId xmlns:a16="http://schemas.microsoft.com/office/drawing/2014/main" id="{142655C2-07A8-4D81-B7B5-25D400FC9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46104"/>
              </p:ext>
            </p:extLst>
          </p:nvPr>
        </p:nvGraphicFramePr>
        <p:xfrm>
          <a:off x="6961352" y="4651684"/>
          <a:ext cx="32625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293">
                  <a:extLst>
                    <a:ext uri="{9D8B030D-6E8A-4147-A177-3AD203B41FA5}">
                      <a16:colId xmlns:a16="http://schemas.microsoft.com/office/drawing/2014/main" val="1937561263"/>
                    </a:ext>
                  </a:extLst>
                </a:gridCol>
                <a:gridCol w="1631293">
                  <a:extLst>
                    <a:ext uri="{9D8B030D-6E8A-4147-A177-3AD203B41FA5}">
                      <a16:colId xmlns:a16="http://schemas.microsoft.com/office/drawing/2014/main" val="1249479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DEPT_NO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DEPT_NAME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8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Academy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8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6141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BE13E57-CC1F-4B08-9F7D-D51ADF164FC2}"/>
              </a:ext>
            </a:extLst>
          </p:cNvPr>
          <p:cNvSpPr txBox="1"/>
          <p:nvPr/>
        </p:nvSpPr>
        <p:spPr>
          <a:xfrm>
            <a:off x="2435772" y="4264572"/>
            <a:ext cx="221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EMPLOYEE TABLE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6716AA-CF59-4F55-B74E-703470E37D4B}"/>
              </a:ext>
            </a:extLst>
          </p:cNvPr>
          <p:cNvSpPr txBox="1"/>
          <p:nvPr/>
        </p:nvSpPr>
        <p:spPr>
          <a:xfrm>
            <a:off x="7623504" y="4232306"/>
            <a:ext cx="221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DEPARTMENT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C5F6A-5E7D-48CF-AE99-B7C5390D25CE}"/>
              </a:ext>
            </a:extLst>
          </p:cNvPr>
          <p:cNvSpPr txBox="1"/>
          <p:nvPr/>
        </p:nvSpPr>
        <p:spPr>
          <a:xfrm>
            <a:off x="602248" y="6069724"/>
            <a:ext cx="1124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Note: In many-to-one and one-to-many, the owing side is usually defined on the ‘many’ side of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2677416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21EE-E6BF-4DEA-A731-7D5D47336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Many to One Unidirectional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5D56E-90CA-47E2-B634-EEFD43146FC2}"/>
              </a:ext>
            </a:extLst>
          </p:cNvPr>
          <p:cNvSpPr/>
          <p:nvPr/>
        </p:nvSpPr>
        <p:spPr>
          <a:xfrm>
            <a:off x="587373" y="2042946"/>
            <a:ext cx="5419289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@Entity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public class Employee{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@Id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int id;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String name;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@</a:t>
            </a:r>
            <a:r>
              <a:rPr lang="en-GB" sz="2000" b="1" dirty="0" err="1">
                <a:solidFill>
                  <a:srgbClr val="3099D9"/>
                </a:solidFill>
                <a:latin typeface="Consolas" pitchFamily="49" charset="0"/>
              </a:rPr>
              <a:t>ManyToOne</a:t>
            </a:r>
            <a:endParaRPr lang="en-GB" sz="2000" b="1" dirty="0">
              <a:solidFill>
                <a:srgbClr val="3099D9"/>
              </a:solidFill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	@</a:t>
            </a:r>
            <a:r>
              <a:rPr lang="en-GB" sz="2000" b="1" dirty="0" err="1">
                <a:solidFill>
                  <a:srgbClr val="3099D9"/>
                </a:solidFill>
                <a:latin typeface="Consolas" pitchFamily="49" charset="0"/>
              </a:rPr>
              <a:t>JoinColumn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(name = “FK_DEPT_NO”)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Department dept;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500639-CD7A-41B4-9450-8B23767637A9}"/>
              </a:ext>
            </a:extLst>
          </p:cNvPr>
          <p:cNvSpPr/>
          <p:nvPr/>
        </p:nvSpPr>
        <p:spPr>
          <a:xfrm>
            <a:off x="6424448" y="2042290"/>
            <a:ext cx="4958255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@Entity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public class Department{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@Id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@Column(name = “DEPT_NO”)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int </a:t>
            </a:r>
            <a:r>
              <a:rPr lang="en-GB" sz="2000" b="1" dirty="0" err="1">
                <a:latin typeface="Consolas" pitchFamily="49" charset="0"/>
              </a:rPr>
              <a:t>deptNo</a:t>
            </a:r>
            <a:r>
              <a:rPr lang="en-GB" sz="2000" b="1" dirty="0">
                <a:latin typeface="Consolas" pitchFamily="49" charset="0"/>
              </a:rPr>
              <a:t>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@Column(name = “DEPT_NAME”)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String </a:t>
            </a:r>
            <a:r>
              <a:rPr lang="en-GB" sz="2000" b="1" dirty="0" err="1">
                <a:latin typeface="Consolas" pitchFamily="49" charset="0"/>
              </a:rPr>
              <a:t>deptName</a:t>
            </a:r>
            <a:r>
              <a:rPr lang="en-GB" sz="2000" b="1" dirty="0">
                <a:latin typeface="Consolas" pitchFamily="49" charset="0"/>
              </a:rPr>
              <a:t>;	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975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After completing this course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1150" y="1700808"/>
            <a:ext cx="9628789" cy="872034"/>
          </a:xfrm>
          <a:prstGeom prst="rect">
            <a:avLst/>
          </a:prstGeom>
          <a:noFill/>
          <a:ln w="15875">
            <a:noFill/>
          </a:ln>
        </p:spPr>
        <p:txBody>
          <a:bodyPr wrap="square" anchor="t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Understand and describe what is entity relationship.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List and map the different types of entity relationships.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9FBB-898F-4271-81CF-B85DF3291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Many to One Bidirectional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27837ABD-7171-46B7-ABE9-F2B55DA465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2248" y="1237130"/>
            <a:ext cx="11003136" cy="5010972"/>
          </a:xfrm>
        </p:spPr>
        <p:txBody>
          <a:bodyPr/>
          <a:lstStyle/>
          <a:p>
            <a:r>
              <a:rPr lang="en-CA" dirty="0"/>
              <a:t>Class Diagram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Relational Model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1BE6933-5A5B-4561-A848-A66EB460F63C}"/>
              </a:ext>
            </a:extLst>
          </p:cNvPr>
          <p:cNvGraphicFramePr>
            <a:graphicFrameLocks noGrp="1"/>
          </p:cNvGraphicFramePr>
          <p:nvPr/>
        </p:nvGraphicFramePr>
        <p:xfrm>
          <a:off x="1748221" y="2043150"/>
          <a:ext cx="2122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214">
                  <a:extLst>
                    <a:ext uri="{9D8B030D-6E8A-4147-A177-3AD203B41FA5}">
                      <a16:colId xmlns:a16="http://schemas.microsoft.com/office/drawing/2014/main" val="1516275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336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23511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A480DC2A-74B9-40B8-8BAA-5AEC69C217C9}"/>
              </a:ext>
            </a:extLst>
          </p:cNvPr>
          <p:cNvGraphicFramePr>
            <a:graphicFrameLocks noGrp="1"/>
          </p:cNvGraphicFramePr>
          <p:nvPr/>
        </p:nvGraphicFramePr>
        <p:xfrm>
          <a:off x="7623504" y="2043150"/>
          <a:ext cx="2122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214">
                  <a:extLst>
                    <a:ext uri="{9D8B030D-6E8A-4147-A177-3AD203B41FA5}">
                      <a16:colId xmlns:a16="http://schemas.microsoft.com/office/drawing/2014/main" val="1516275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</a:t>
                      </a:r>
                      <a:r>
                        <a:rPr lang="en-CA" dirty="0" err="1"/>
                        <a:t>deptNo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336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</a:t>
                      </a:r>
                      <a:r>
                        <a:rPr lang="en-CA" dirty="0" err="1"/>
                        <a:t>deptName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2351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E9B5E39-F168-495D-B987-81D4D9032525}"/>
              </a:ext>
            </a:extLst>
          </p:cNvPr>
          <p:cNvSpPr txBox="1"/>
          <p:nvPr/>
        </p:nvSpPr>
        <p:spPr>
          <a:xfrm>
            <a:off x="3870435" y="2230078"/>
            <a:ext cx="29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BB391E-3D8E-43A4-80D6-3C1F9652E526}"/>
              </a:ext>
            </a:extLst>
          </p:cNvPr>
          <p:cNvSpPr txBox="1"/>
          <p:nvPr/>
        </p:nvSpPr>
        <p:spPr>
          <a:xfrm>
            <a:off x="7323960" y="2230078"/>
            <a:ext cx="29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C7894F-97F5-47E0-B0F7-BB45867BEF7C}"/>
              </a:ext>
            </a:extLst>
          </p:cNvPr>
          <p:cNvSpPr txBox="1"/>
          <p:nvPr/>
        </p:nvSpPr>
        <p:spPr>
          <a:xfrm>
            <a:off x="4918841" y="2695913"/>
            <a:ext cx="193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bidirectional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F7C24941-2A61-4E9D-A2DE-58162DE3948C}"/>
              </a:ext>
            </a:extLst>
          </p:cNvPr>
          <p:cNvGraphicFramePr>
            <a:graphicFrameLocks noGrp="1"/>
          </p:cNvGraphicFramePr>
          <p:nvPr/>
        </p:nvGraphicFramePr>
        <p:xfrm>
          <a:off x="1545021" y="4651684"/>
          <a:ext cx="43512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282">
                  <a:extLst>
                    <a:ext uri="{9D8B030D-6E8A-4147-A177-3AD203B41FA5}">
                      <a16:colId xmlns:a16="http://schemas.microsoft.com/office/drawing/2014/main" val="1937561263"/>
                    </a:ext>
                  </a:extLst>
                </a:gridCol>
                <a:gridCol w="1568669">
                  <a:extLst>
                    <a:ext uri="{9D8B030D-6E8A-4147-A177-3AD203B41FA5}">
                      <a16:colId xmlns:a16="http://schemas.microsoft.com/office/drawing/2014/main" val="1249479470"/>
                    </a:ext>
                  </a:extLst>
                </a:gridCol>
                <a:gridCol w="1860330">
                  <a:extLst>
                    <a:ext uri="{9D8B030D-6E8A-4147-A177-3AD203B41FA5}">
                      <a16:colId xmlns:a16="http://schemas.microsoft.com/office/drawing/2014/main" val="1511144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FK_DEPT_NO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8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John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8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Jane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61411"/>
                  </a:ext>
                </a:extLst>
              </a:tr>
            </a:tbl>
          </a:graphicData>
        </a:graphic>
      </p:graphicFrame>
      <p:graphicFrame>
        <p:nvGraphicFramePr>
          <p:cNvPr id="29" name="Table 27">
            <a:extLst>
              <a:ext uri="{FF2B5EF4-FFF2-40B4-BE49-F238E27FC236}">
                <a16:creationId xmlns:a16="http://schemas.microsoft.com/office/drawing/2014/main" id="{142655C2-07A8-4D81-B7B5-25D400FC9B49}"/>
              </a:ext>
            </a:extLst>
          </p:cNvPr>
          <p:cNvGraphicFramePr>
            <a:graphicFrameLocks noGrp="1"/>
          </p:cNvGraphicFramePr>
          <p:nvPr/>
        </p:nvGraphicFramePr>
        <p:xfrm>
          <a:off x="6961352" y="4651684"/>
          <a:ext cx="32625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293">
                  <a:extLst>
                    <a:ext uri="{9D8B030D-6E8A-4147-A177-3AD203B41FA5}">
                      <a16:colId xmlns:a16="http://schemas.microsoft.com/office/drawing/2014/main" val="1937561263"/>
                    </a:ext>
                  </a:extLst>
                </a:gridCol>
                <a:gridCol w="1631293">
                  <a:extLst>
                    <a:ext uri="{9D8B030D-6E8A-4147-A177-3AD203B41FA5}">
                      <a16:colId xmlns:a16="http://schemas.microsoft.com/office/drawing/2014/main" val="1249479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DEPT_NO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DEPT_NAME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8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Academy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8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6141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BE13E57-CC1F-4B08-9F7D-D51ADF164FC2}"/>
              </a:ext>
            </a:extLst>
          </p:cNvPr>
          <p:cNvSpPr txBox="1"/>
          <p:nvPr/>
        </p:nvSpPr>
        <p:spPr>
          <a:xfrm>
            <a:off x="2435772" y="4264572"/>
            <a:ext cx="221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EMPLOYEE TABLE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6716AA-CF59-4F55-B74E-703470E37D4B}"/>
              </a:ext>
            </a:extLst>
          </p:cNvPr>
          <p:cNvSpPr txBox="1"/>
          <p:nvPr/>
        </p:nvSpPr>
        <p:spPr>
          <a:xfrm>
            <a:off x="7623504" y="4232306"/>
            <a:ext cx="221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DEPARTMENT TABLE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61CECB-A0BB-4F1E-B553-E3D9236F399B}"/>
              </a:ext>
            </a:extLst>
          </p:cNvPr>
          <p:cNvCxnSpPr/>
          <p:nvPr/>
        </p:nvCxnSpPr>
        <p:spPr>
          <a:xfrm>
            <a:off x="3870435" y="2695913"/>
            <a:ext cx="37530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291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21EE-E6BF-4DEA-A731-7D5D47336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Many to One Bidirectional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5D56E-90CA-47E2-B634-EEFD43146FC2}"/>
              </a:ext>
            </a:extLst>
          </p:cNvPr>
          <p:cNvSpPr/>
          <p:nvPr/>
        </p:nvSpPr>
        <p:spPr>
          <a:xfrm>
            <a:off x="370490" y="2042946"/>
            <a:ext cx="5525813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@Entity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public class Employee{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@Id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int id;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String name;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@</a:t>
            </a:r>
            <a:r>
              <a:rPr lang="en-GB" sz="2000" b="1" dirty="0" err="1">
                <a:solidFill>
                  <a:srgbClr val="3099D9"/>
                </a:solidFill>
                <a:latin typeface="Consolas" pitchFamily="49" charset="0"/>
              </a:rPr>
              <a:t>ManyToOne</a:t>
            </a:r>
            <a:endParaRPr lang="en-GB" sz="2000" b="1" dirty="0">
              <a:solidFill>
                <a:srgbClr val="3099D9"/>
              </a:solidFill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	@</a:t>
            </a:r>
            <a:r>
              <a:rPr lang="en-GB" sz="2000" b="1" dirty="0" err="1">
                <a:solidFill>
                  <a:srgbClr val="3099D9"/>
                </a:solidFill>
                <a:latin typeface="Consolas" pitchFamily="49" charset="0"/>
              </a:rPr>
              <a:t>JoinColumn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(name = “FK_DEPT_NO”)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Department 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dept</a:t>
            </a:r>
            <a:r>
              <a:rPr lang="en-GB" sz="2000" b="1" dirty="0">
                <a:latin typeface="Consolas" pitchFamily="49" charset="0"/>
              </a:rPr>
              <a:t>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500639-CD7A-41B4-9450-8B23767637A9}"/>
              </a:ext>
            </a:extLst>
          </p:cNvPr>
          <p:cNvSpPr/>
          <p:nvPr/>
        </p:nvSpPr>
        <p:spPr>
          <a:xfrm>
            <a:off x="6295699" y="2044258"/>
            <a:ext cx="5391806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@Entity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public class Department{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@Id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@Column(name = “DEPT_NO”)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int </a:t>
            </a:r>
            <a:r>
              <a:rPr lang="en-GB" sz="2000" b="1" dirty="0" err="1">
                <a:latin typeface="Consolas" pitchFamily="49" charset="0"/>
              </a:rPr>
              <a:t>deptNo</a:t>
            </a:r>
            <a:r>
              <a:rPr lang="en-GB" sz="2000" b="1" dirty="0">
                <a:latin typeface="Consolas" pitchFamily="49" charset="0"/>
              </a:rPr>
              <a:t>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@Column(name = “DEPT_NAME”)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String </a:t>
            </a:r>
            <a:r>
              <a:rPr lang="en-GB" sz="2000" b="1" dirty="0" err="1">
                <a:latin typeface="Consolas" pitchFamily="49" charset="0"/>
              </a:rPr>
              <a:t>deptName</a:t>
            </a:r>
            <a:r>
              <a:rPr lang="en-GB" sz="2000" b="1" dirty="0">
                <a:latin typeface="Consolas" pitchFamily="49" charset="0"/>
              </a:rPr>
              <a:t>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@</a:t>
            </a:r>
            <a:r>
              <a:rPr lang="en-GB" sz="2000" b="1" dirty="0" err="1">
                <a:solidFill>
                  <a:srgbClr val="3099D9"/>
                </a:solidFill>
                <a:latin typeface="Consolas" pitchFamily="49" charset="0"/>
              </a:rPr>
              <a:t>OneToMany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(</a:t>
            </a:r>
            <a:r>
              <a:rPr lang="en-CA" sz="2000" b="1" dirty="0" err="1">
                <a:solidFill>
                  <a:srgbClr val="3099D9"/>
                </a:solidFill>
                <a:latin typeface="Consolas" pitchFamily="49" charset="0"/>
              </a:rPr>
              <a:t>mappedBy</a:t>
            </a:r>
            <a:r>
              <a:rPr lang="en-CA" sz="2000" b="1" dirty="0">
                <a:solidFill>
                  <a:srgbClr val="3099D9"/>
                </a:solidFill>
                <a:latin typeface="Consolas" pitchFamily="49" charset="0"/>
              </a:rPr>
              <a:t> = “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dept”)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	</a:t>
            </a:r>
            <a:r>
              <a:rPr lang="en-GB" sz="2000" b="1" dirty="0">
                <a:latin typeface="Consolas" pitchFamily="49" charset="0"/>
              </a:rPr>
              <a:t>private List&lt;Employee&gt; employees;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7543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991963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Entity Relationship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C0D7D3-2BF6-4A62-A724-FF5440CF6F6C}"/>
              </a:ext>
            </a:extLst>
          </p:cNvPr>
          <p:cNvSpPr/>
          <p:nvPr/>
        </p:nvSpPr>
        <p:spPr>
          <a:xfrm>
            <a:off x="1121229" y="3755627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Many-To-One 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&amp; One-To-Many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B6C907-563D-47F6-852B-6BEF0135B3B6}"/>
              </a:ext>
            </a:extLst>
          </p:cNvPr>
          <p:cNvSpPr/>
          <p:nvPr/>
        </p:nvSpPr>
        <p:spPr>
          <a:xfrm>
            <a:off x="1121229" y="2368915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One-To-One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2E9CEC-3880-4501-BFD4-524138BA4561}"/>
              </a:ext>
            </a:extLst>
          </p:cNvPr>
          <p:cNvSpPr/>
          <p:nvPr/>
        </p:nvSpPr>
        <p:spPr>
          <a:xfrm>
            <a:off x="1121229" y="5181037"/>
            <a:ext cx="9949542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2465138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9FBB-898F-4271-81CF-B85DF3291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Many to Many Unidirectional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27837ABD-7171-46B7-ABE9-F2B55DA465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2248" y="1237130"/>
            <a:ext cx="11003136" cy="5010972"/>
          </a:xfrm>
        </p:spPr>
        <p:txBody>
          <a:bodyPr/>
          <a:lstStyle/>
          <a:p>
            <a:r>
              <a:rPr lang="en-CA" dirty="0"/>
              <a:t>Class Diagram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Relational Model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1BE6933-5A5B-4561-A848-A66EB460F63C}"/>
              </a:ext>
            </a:extLst>
          </p:cNvPr>
          <p:cNvGraphicFramePr>
            <a:graphicFrameLocks noGrp="1"/>
          </p:cNvGraphicFramePr>
          <p:nvPr/>
        </p:nvGraphicFramePr>
        <p:xfrm>
          <a:off x="1748221" y="2043150"/>
          <a:ext cx="2122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214">
                  <a:extLst>
                    <a:ext uri="{9D8B030D-6E8A-4147-A177-3AD203B41FA5}">
                      <a16:colId xmlns:a16="http://schemas.microsoft.com/office/drawing/2014/main" val="1516275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336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23511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A480DC2A-74B9-40B8-8BAA-5AEC69C21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735273"/>
              </p:ext>
            </p:extLst>
          </p:nvPr>
        </p:nvGraphicFramePr>
        <p:xfrm>
          <a:off x="7623504" y="2043150"/>
          <a:ext cx="2122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214">
                  <a:extLst>
                    <a:ext uri="{9D8B030D-6E8A-4147-A177-3AD203B41FA5}">
                      <a16:colId xmlns:a16="http://schemas.microsoft.com/office/drawing/2014/main" val="1516275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Skill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</a:t>
                      </a:r>
                      <a:r>
                        <a:rPr lang="en-CA" dirty="0" err="1"/>
                        <a:t>skillId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336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</a:t>
                      </a:r>
                      <a:r>
                        <a:rPr lang="en-CA" dirty="0" err="1"/>
                        <a:t>skillName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2351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DD47F2-B56B-4654-A180-E793D4319206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870435" y="2599410"/>
            <a:ext cx="3753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9B5E39-F168-495D-B987-81D4D9032525}"/>
              </a:ext>
            </a:extLst>
          </p:cNvPr>
          <p:cNvSpPr txBox="1"/>
          <p:nvPr/>
        </p:nvSpPr>
        <p:spPr>
          <a:xfrm>
            <a:off x="3870435" y="2230078"/>
            <a:ext cx="29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BB391E-3D8E-43A4-80D6-3C1F9652E526}"/>
              </a:ext>
            </a:extLst>
          </p:cNvPr>
          <p:cNvSpPr txBox="1"/>
          <p:nvPr/>
        </p:nvSpPr>
        <p:spPr>
          <a:xfrm>
            <a:off x="7323960" y="2230078"/>
            <a:ext cx="29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C7894F-97F5-47E0-B0F7-BB45867BEF7C}"/>
              </a:ext>
            </a:extLst>
          </p:cNvPr>
          <p:cNvSpPr txBox="1"/>
          <p:nvPr/>
        </p:nvSpPr>
        <p:spPr>
          <a:xfrm>
            <a:off x="4918841" y="2695913"/>
            <a:ext cx="193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unidirectional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F7C24941-2A61-4E9D-A2DE-58162DE39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96814"/>
              </p:ext>
            </p:extLst>
          </p:nvPr>
        </p:nvGraphicFramePr>
        <p:xfrm>
          <a:off x="977462" y="4669720"/>
          <a:ext cx="24909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282">
                  <a:extLst>
                    <a:ext uri="{9D8B030D-6E8A-4147-A177-3AD203B41FA5}">
                      <a16:colId xmlns:a16="http://schemas.microsoft.com/office/drawing/2014/main" val="1937561263"/>
                    </a:ext>
                  </a:extLst>
                </a:gridCol>
                <a:gridCol w="1568669">
                  <a:extLst>
                    <a:ext uri="{9D8B030D-6E8A-4147-A177-3AD203B41FA5}">
                      <a16:colId xmlns:a16="http://schemas.microsoft.com/office/drawing/2014/main" val="1249479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8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John 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8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Jane 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61411"/>
                  </a:ext>
                </a:extLst>
              </a:tr>
            </a:tbl>
          </a:graphicData>
        </a:graphic>
      </p:graphicFrame>
      <p:graphicFrame>
        <p:nvGraphicFramePr>
          <p:cNvPr id="29" name="Table 27">
            <a:extLst>
              <a:ext uri="{FF2B5EF4-FFF2-40B4-BE49-F238E27FC236}">
                <a16:creationId xmlns:a16="http://schemas.microsoft.com/office/drawing/2014/main" id="{142655C2-07A8-4D81-B7B5-25D400FC9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937174"/>
              </p:ext>
            </p:extLst>
          </p:nvPr>
        </p:nvGraphicFramePr>
        <p:xfrm>
          <a:off x="3946636" y="4712508"/>
          <a:ext cx="32625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293">
                  <a:extLst>
                    <a:ext uri="{9D8B030D-6E8A-4147-A177-3AD203B41FA5}">
                      <a16:colId xmlns:a16="http://schemas.microsoft.com/office/drawing/2014/main" val="1937561263"/>
                    </a:ext>
                  </a:extLst>
                </a:gridCol>
                <a:gridCol w="1631293">
                  <a:extLst>
                    <a:ext uri="{9D8B030D-6E8A-4147-A177-3AD203B41FA5}">
                      <a16:colId xmlns:a16="http://schemas.microsoft.com/office/drawing/2014/main" val="1249479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SKILL_ID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SKILL_NAME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8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8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6141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BE13E57-CC1F-4B08-9F7D-D51ADF164FC2}"/>
              </a:ext>
            </a:extLst>
          </p:cNvPr>
          <p:cNvSpPr txBox="1"/>
          <p:nvPr/>
        </p:nvSpPr>
        <p:spPr>
          <a:xfrm>
            <a:off x="977462" y="4197157"/>
            <a:ext cx="221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EMPLOYEE TABLE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6716AA-CF59-4F55-B74E-703470E37D4B}"/>
              </a:ext>
            </a:extLst>
          </p:cNvPr>
          <p:cNvSpPr txBox="1"/>
          <p:nvPr/>
        </p:nvSpPr>
        <p:spPr>
          <a:xfrm>
            <a:off x="3946636" y="4197157"/>
            <a:ext cx="221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SKILL TABLE</a:t>
            </a:r>
          </a:p>
        </p:txBody>
      </p:sp>
      <p:graphicFrame>
        <p:nvGraphicFramePr>
          <p:cNvPr id="15" name="Table 27">
            <a:extLst>
              <a:ext uri="{FF2B5EF4-FFF2-40B4-BE49-F238E27FC236}">
                <a16:creationId xmlns:a16="http://schemas.microsoft.com/office/drawing/2014/main" id="{F6122901-BBDC-4AE4-AE1A-F17849AF2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512893"/>
              </p:ext>
            </p:extLst>
          </p:nvPr>
        </p:nvGraphicFramePr>
        <p:xfrm>
          <a:off x="7951952" y="4680730"/>
          <a:ext cx="32625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293">
                  <a:extLst>
                    <a:ext uri="{9D8B030D-6E8A-4147-A177-3AD203B41FA5}">
                      <a16:colId xmlns:a16="http://schemas.microsoft.com/office/drawing/2014/main" val="1937561263"/>
                    </a:ext>
                  </a:extLst>
                </a:gridCol>
                <a:gridCol w="1631293">
                  <a:extLst>
                    <a:ext uri="{9D8B030D-6E8A-4147-A177-3AD203B41FA5}">
                      <a16:colId xmlns:a16="http://schemas.microsoft.com/office/drawing/2014/main" val="1249479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FK_EMP_ID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FK_SKILL_ID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8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8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6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8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9283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3F21087-5337-4F6F-AEA6-42567175CA0E}"/>
              </a:ext>
            </a:extLst>
          </p:cNvPr>
          <p:cNvSpPr txBox="1"/>
          <p:nvPr/>
        </p:nvSpPr>
        <p:spPr>
          <a:xfrm>
            <a:off x="7951951" y="4197157"/>
            <a:ext cx="326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EMPLOYEE_SKILL TABLE</a:t>
            </a:r>
          </a:p>
        </p:txBody>
      </p:sp>
    </p:spTree>
    <p:extLst>
      <p:ext uri="{BB962C8B-B14F-4D97-AF65-F5344CB8AC3E}">
        <p14:creationId xmlns:p14="http://schemas.microsoft.com/office/powerpoint/2010/main" val="1151992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21EE-E6BF-4DEA-A731-7D5D47336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Many to Many Unidirectional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5D56E-90CA-47E2-B634-EEFD43146FC2}"/>
              </a:ext>
            </a:extLst>
          </p:cNvPr>
          <p:cNvSpPr/>
          <p:nvPr/>
        </p:nvSpPr>
        <p:spPr>
          <a:xfrm>
            <a:off x="295711" y="1538644"/>
            <a:ext cx="6333689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@Entity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public class Employee{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@Id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int id;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String name;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@</a:t>
            </a:r>
            <a:r>
              <a:rPr lang="en-GB" sz="2000" b="1" dirty="0" err="1">
                <a:solidFill>
                  <a:srgbClr val="3099D9"/>
                </a:solidFill>
                <a:latin typeface="Consolas" pitchFamily="49" charset="0"/>
              </a:rPr>
              <a:t>ManyToMany</a:t>
            </a:r>
            <a:endParaRPr lang="en-GB" sz="2000" b="1" dirty="0">
              <a:solidFill>
                <a:srgbClr val="3099D9"/>
              </a:solidFill>
              <a:latin typeface="Consolas" pitchFamily="49" charset="0"/>
            </a:endParaRPr>
          </a:p>
          <a:p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	</a:t>
            </a:r>
            <a:r>
              <a:rPr lang="en-US" sz="2000" b="1" dirty="0">
                <a:solidFill>
                  <a:srgbClr val="3099D9"/>
                </a:solidFill>
                <a:latin typeface="Consolas" pitchFamily="49" charset="0"/>
              </a:rPr>
              <a:t>@</a:t>
            </a:r>
            <a:r>
              <a:rPr lang="en-US" sz="2000" b="1" dirty="0" err="1">
                <a:solidFill>
                  <a:srgbClr val="3099D9"/>
                </a:solidFill>
                <a:latin typeface="Consolas" pitchFamily="49" charset="0"/>
              </a:rPr>
              <a:t>JoinTable</a:t>
            </a:r>
            <a:r>
              <a:rPr lang="en-US" sz="2000" b="1" dirty="0">
                <a:solidFill>
                  <a:srgbClr val="3099D9"/>
                </a:solidFill>
                <a:latin typeface="Consolas" pitchFamily="49" charset="0"/>
              </a:rPr>
              <a:t>(name=“EMPLOYEE_SKILL”, </a:t>
            </a:r>
          </a:p>
          <a:p>
            <a:r>
              <a:rPr lang="en-US" sz="2000" b="1" dirty="0">
                <a:solidFill>
                  <a:srgbClr val="3099D9"/>
                </a:solidFill>
                <a:latin typeface="Consolas" pitchFamily="49" charset="0"/>
              </a:rPr>
              <a:t>	</a:t>
            </a:r>
            <a:r>
              <a:rPr lang="en-US" sz="2000" b="1" dirty="0" err="1">
                <a:solidFill>
                  <a:srgbClr val="3099D9"/>
                </a:solidFill>
                <a:latin typeface="Consolas" pitchFamily="49" charset="0"/>
              </a:rPr>
              <a:t>joinColumns</a:t>
            </a:r>
            <a:r>
              <a:rPr lang="en-US" sz="2000" b="1" dirty="0">
                <a:solidFill>
                  <a:srgbClr val="3099D9"/>
                </a:solidFill>
                <a:latin typeface="Consolas" pitchFamily="49" charset="0"/>
              </a:rPr>
              <a:t>=</a:t>
            </a:r>
          </a:p>
          <a:p>
            <a:r>
              <a:rPr lang="en-US" sz="2000" b="1" dirty="0">
                <a:solidFill>
                  <a:srgbClr val="3099D9"/>
                </a:solidFill>
                <a:latin typeface="Consolas" pitchFamily="49" charset="0"/>
              </a:rPr>
              <a:t>	@</a:t>
            </a:r>
            <a:r>
              <a:rPr lang="en-US" sz="2000" b="1" dirty="0" err="1">
                <a:solidFill>
                  <a:srgbClr val="3099D9"/>
                </a:solidFill>
                <a:latin typeface="Consolas" pitchFamily="49" charset="0"/>
              </a:rPr>
              <a:t>JoinColumn</a:t>
            </a:r>
            <a:r>
              <a:rPr lang="en-US" sz="2000" b="1" dirty="0">
                <a:solidFill>
                  <a:srgbClr val="3099D9"/>
                </a:solidFill>
                <a:latin typeface="Consolas" pitchFamily="49" charset="0"/>
              </a:rPr>
              <a:t>(name=“FK_EMP_ID”), 	</a:t>
            </a:r>
            <a:r>
              <a:rPr lang="en-US" sz="2000" b="1" dirty="0" err="1">
                <a:solidFill>
                  <a:srgbClr val="3099D9"/>
                </a:solidFill>
                <a:latin typeface="Consolas" pitchFamily="49" charset="0"/>
              </a:rPr>
              <a:t>inverseJoinColumns</a:t>
            </a:r>
            <a:r>
              <a:rPr lang="en-US" sz="2000" b="1" dirty="0">
                <a:solidFill>
                  <a:srgbClr val="3099D9"/>
                </a:solidFill>
                <a:latin typeface="Consolas" pitchFamily="49" charset="0"/>
              </a:rPr>
              <a:t>=</a:t>
            </a:r>
          </a:p>
          <a:p>
            <a:r>
              <a:rPr lang="en-US" sz="2000" b="1" dirty="0">
                <a:solidFill>
                  <a:srgbClr val="3099D9"/>
                </a:solidFill>
                <a:latin typeface="Consolas" pitchFamily="49" charset="0"/>
              </a:rPr>
              <a:t>	@</a:t>
            </a:r>
            <a:r>
              <a:rPr lang="en-US" sz="2000" b="1" dirty="0" err="1">
                <a:solidFill>
                  <a:srgbClr val="3099D9"/>
                </a:solidFill>
                <a:latin typeface="Consolas" pitchFamily="49" charset="0"/>
              </a:rPr>
              <a:t>JoinColumn</a:t>
            </a:r>
            <a:r>
              <a:rPr lang="en-US" sz="2000" b="1" dirty="0">
                <a:solidFill>
                  <a:srgbClr val="3099D9"/>
                </a:solidFill>
                <a:latin typeface="Consolas" pitchFamily="49" charset="0"/>
              </a:rPr>
              <a:t>(name=“FK_SKILL_ID”)</a:t>
            </a:r>
          </a:p>
          <a:p>
            <a:r>
              <a:rPr lang="en-US" sz="2000" b="1" dirty="0">
                <a:solidFill>
                  <a:srgbClr val="3099D9"/>
                </a:solidFill>
                <a:latin typeface="Consolas" pitchFamily="49" charset="0"/>
              </a:rPr>
              <a:t>	) 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List&lt;Skill&gt; skills;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500639-CD7A-41B4-9450-8B23767637A9}"/>
              </a:ext>
            </a:extLst>
          </p:cNvPr>
          <p:cNvSpPr/>
          <p:nvPr/>
        </p:nvSpPr>
        <p:spPr>
          <a:xfrm>
            <a:off x="6935937" y="1538644"/>
            <a:ext cx="474631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@Entity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public class Skill{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@Id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@Column(name = “SKILL_ID”)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int </a:t>
            </a:r>
            <a:r>
              <a:rPr lang="en-GB" sz="2000" b="1" dirty="0" err="1">
                <a:latin typeface="Consolas" pitchFamily="49" charset="0"/>
              </a:rPr>
              <a:t>skillId</a:t>
            </a:r>
            <a:r>
              <a:rPr lang="en-GB" sz="2000" b="1" dirty="0">
                <a:latin typeface="Consolas" pitchFamily="49" charset="0"/>
              </a:rPr>
              <a:t>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@Column(name = “SKILL_NAME”)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String </a:t>
            </a:r>
            <a:r>
              <a:rPr lang="en-GB" sz="2000" b="1" dirty="0" err="1">
                <a:latin typeface="Consolas" pitchFamily="49" charset="0"/>
              </a:rPr>
              <a:t>skillName</a:t>
            </a:r>
            <a:r>
              <a:rPr lang="en-GB" sz="2000" b="1" dirty="0">
                <a:latin typeface="Consolas" pitchFamily="49" charset="0"/>
              </a:rPr>
              <a:t>;	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584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9FBB-898F-4271-81CF-B85DF3291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Many to Many Bidirectional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27837ABD-7171-46B7-ABE9-F2B55DA465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2248" y="1237130"/>
            <a:ext cx="11003136" cy="5010972"/>
          </a:xfrm>
        </p:spPr>
        <p:txBody>
          <a:bodyPr/>
          <a:lstStyle/>
          <a:p>
            <a:r>
              <a:rPr lang="en-CA" dirty="0"/>
              <a:t>Class Diagram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Relational Model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1BE6933-5A5B-4561-A848-A66EB460F63C}"/>
              </a:ext>
            </a:extLst>
          </p:cNvPr>
          <p:cNvGraphicFramePr>
            <a:graphicFrameLocks noGrp="1"/>
          </p:cNvGraphicFramePr>
          <p:nvPr/>
        </p:nvGraphicFramePr>
        <p:xfrm>
          <a:off x="1748221" y="2043150"/>
          <a:ext cx="2122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214">
                  <a:extLst>
                    <a:ext uri="{9D8B030D-6E8A-4147-A177-3AD203B41FA5}">
                      <a16:colId xmlns:a16="http://schemas.microsoft.com/office/drawing/2014/main" val="1516275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336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23511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A480DC2A-74B9-40B8-8BAA-5AEC69C217C9}"/>
              </a:ext>
            </a:extLst>
          </p:cNvPr>
          <p:cNvGraphicFramePr>
            <a:graphicFrameLocks noGrp="1"/>
          </p:cNvGraphicFramePr>
          <p:nvPr/>
        </p:nvGraphicFramePr>
        <p:xfrm>
          <a:off x="7623504" y="2043150"/>
          <a:ext cx="2122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214">
                  <a:extLst>
                    <a:ext uri="{9D8B030D-6E8A-4147-A177-3AD203B41FA5}">
                      <a16:colId xmlns:a16="http://schemas.microsoft.com/office/drawing/2014/main" val="1516275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Skill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</a:t>
                      </a:r>
                      <a:r>
                        <a:rPr lang="en-CA" dirty="0" err="1"/>
                        <a:t>skillId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336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 </a:t>
                      </a:r>
                      <a:r>
                        <a:rPr lang="en-CA" dirty="0" err="1"/>
                        <a:t>skillName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2351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E9B5E39-F168-495D-B987-81D4D9032525}"/>
              </a:ext>
            </a:extLst>
          </p:cNvPr>
          <p:cNvSpPr txBox="1"/>
          <p:nvPr/>
        </p:nvSpPr>
        <p:spPr>
          <a:xfrm>
            <a:off x="3870435" y="2230078"/>
            <a:ext cx="29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BB391E-3D8E-43A4-80D6-3C1F9652E526}"/>
              </a:ext>
            </a:extLst>
          </p:cNvPr>
          <p:cNvSpPr txBox="1"/>
          <p:nvPr/>
        </p:nvSpPr>
        <p:spPr>
          <a:xfrm>
            <a:off x="7323960" y="2230078"/>
            <a:ext cx="29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C7894F-97F5-47E0-B0F7-BB45867BEF7C}"/>
              </a:ext>
            </a:extLst>
          </p:cNvPr>
          <p:cNvSpPr txBox="1"/>
          <p:nvPr/>
        </p:nvSpPr>
        <p:spPr>
          <a:xfrm>
            <a:off x="4918841" y="2695913"/>
            <a:ext cx="193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Bidirectional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F7C24941-2A61-4E9D-A2DE-58162DE3948C}"/>
              </a:ext>
            </a:extLst>
          </p:cNvPr>
          <p:cNvGraphicFramePr>
            <a:graphicFrameLocks noGrp="1"/>
          </p:cNvGraphicFramePr>
          <p:nvPr/>
        </p:nvGraphicFramePr>
        <p:xfrm>
          <a:off x="977462" y="4669720"/>
          <a:ext cx="24909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282">
                  <a:extLst>
                    <a:ext uri="{9D8B030D-6E8A-4147-A177-3AD203B41FA5}">
                      <a16:colId xmlns:a16="http://schemas.microsoft.com/office/drawing/2014/main" val="1937561263"/>
                    </a:ext>
                  </a:extLst>
                </a:gridCol>
                <a:gridCol w="1568669">
                  <a:extLst>
                    <a:ext uri="{9D8B030D-6E8A-4147-A177-3AD203B41FA5}">
                      <a16:colId xmlns:a16="http://schemas.microsoft.com/office/drawing/2014/main" val="1249479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8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John 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8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Jane 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61411"/>
                  </a:ext>
                </a:extLst>
              </a:tr>
            </a:tbl>
          </a:graphicData>
        </a:graphic>
      </p:graphicFrame>
      <p:graphicFrame>
        <p:nvGraphicFramePr>
          <p:cNvPr id="29" name="Table 27">
            <a:extLst>
              <a:ext uri="{FF2B5EF4-FFF2-40B4-BE49-F238E27FC236}">
                <a16:creationId xmlns:a16="http://schemas.microsoft.com/office/drawing/2014/main" id="{142655C2-07A8-4D81-B7B5-25D400FC9B49}"/>
              </a:ext>
            </a:extLst>
          </p:cNvPr>
          <p:cNvGraphicFramePr>
            <a:graphicFrameLocks noGrp="1"/>
          </p:cNvGraphicFramePr>
          <p:nvPr/>
        </p:nvGraphicFramePr>
        <p:xfrm>
          <a:off x="3946636" y="4712508"/>
          <a:ext cx="32625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293">
                  <a:extLst>
                    <a:ext uri="{9D8B030D-6E8A-4147-A177-3AD203B41FA5}">
                      <a16:colId xmlns:a16="http://schemas.microsoft.com/office/drawing/2014/main" val="1937561263"/>
                    </a:ext>
                  </a:extLst>
                </a:gridCol>
                <a:gridCol w="1631293">
                  <a:extLst>
                    <a:ext uri="{9D8B030D-6E8A-4147-A177-3AD203B41FA5}">
                      <a16:colId xmlns:a16="http://schemas.microsoft.com/office/drawing/2014/main" val="1249479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SKILL_ID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SKILL_NAME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8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8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6141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BE13E57-CC1F-4B08-9F7D-D51ADF164FC2}"/>
              </a:ext>
            </a:extLst>
          </p:cNvPr>
          <p:cNvSpPr txBox="1"/>
          <p:nvPr/>
        </p:nvSpPr>
        <p:spPr>
          <a:xfrm>
            <a:off x="977462" y="4197157"/>
            <a:ext cx="221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EMPLOYEE TABLE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6716AA-CF59-4F55-B74E-703470E37D4B}"/>
              </a:ext>
            </a:extLst>
          </p:cNvPr>
          <p:cNvSpPr txBox="1"/>
          <p:nvPr/>
        </p:nvSpPr>
        <p:spPr>
          <a:xfrm>
            <a:off x="3946636" y="4197157"/>
            <a:ext cx="221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SKILL TABLE</a:t>
            </a:r>
          </a:p>
        </p:txBody>
      </p:sp>
      <p:graphicFrame>
        <p:nvGraphicFramePr>
          <p:cNvPr id="15" name="Table 27">
            <a:extLst>
              <a:ext uri="{FF2B5EF4-FFF2-40B4-BE49-F238E27FC236}">
                <a16:creationId xmlns:a16="http://schemas.microsoft.com/office/drawing/2014/main" id="{F6122901-BBDC-4AE4-AE1A-F17849AF2924}"/>
              </a:ext>
            </a:extLst>
          </p:cNvPr>
          <p:cNvGraphicFramePr>
            <a:graphicFrameLocks noGrp="1"/>
          </p:cNvGraphicFramePr>
          <p:nvPr/>
        </p:nvGraphicFramePr>
        <p:xfrm>
          <a:off x="7951952" y="4680730"/>
          <a:ext cx="32625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293">
                  <a:extLst>
                    <a:ext uri="{9D8B030D-6E8A-4147-A177-3AD203B41FA5}">
                      <a16:colId xmlns:a16="http://schemas.microsoft.com/office/drawing/2014/main" val="1937561263"/>
                    </a:ext>
                  </a:extLst>
                </a:gridCol>
                <a:gridCol w="1631293">
                  <a:extLst>
                    <a:ext uri="{9D8B030D-6E8A-4147-A177-3AD203B41FA5}">
                      <a16:colId xmlns:a16="http://schemas.microsoft.com/office/drawing/2014/main" val="1249479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FK_EMP_ID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FK_SKILL_ID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8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8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6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8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9283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3F21087-5337-4F6F-AEA6-42567175CA0E}"/>
              </a:ext>
            </a:extLst>
          </p:cNvPr>
          <p:cNvSpPr txBox="1"/>
          <p:nvPr/>
        </p:nvSpPr>
        <p:spPr>
          <a:xfrm>
            <a:off x="7951951" y="4197157"/>
            <a:ext cx="326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EMPLOYEE_SKILL TABLE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1CAFF3-0ADB-4707-9152-779153859072}"/>
              </a:ext>
            </a:extLst>
          </p:cNvPr>
          <p:cNvCxnSpPr/>
          <p:nvPr/>
        </p:nvCxnSpPr>
        <p:spPr>
          <a:xfrm>
            <a:off x="3870435" y="2695913"/>
            <a:ext cx="37530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528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21EE-E6BF-4DEA-A731-7D5D47336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Many to Many Bidirectional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5D56E-90CA-47E2-B634-EEFD43146FC2}"/>
              </a:ext>
            </a:extLst>
          </p:cNvPr>
          <p:cNvSpPr/>
          <p:nvPr/>
        </p:nvSpPr>
        <p:spPr>
          <a:xfrm>
            <a:off x="295711" y="1538644"/>
            <a:ext cx="5534905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@Entity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public class Employee{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@Id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int id;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String name;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@</a:t>
            </a:r>
            <a:r>
              <a:rPr lang="en-GB" sz="2000" b="1" dirty="0" err="1">
                <a:solidFill>
                  <a:srgbClr val="3099D9"/>
                </a:solidFill>
                <a:latin typeface="Consolas" pitchFamily="49" charset="0"/>
              </a:rPr>
              <a:t>ManyToMany</a:t>
            </a:r>
            <a:endParaRPr lang="en-GB" sz="2000" b="1" dirty="0">
              <a:solidFill>
                <a:srgbClr val="3099D9"/>
              </a:solidFill>
              <a:latin typeface="Consolas" pitchFamily="49" charset="0"/>
            </a:endParaRPr>
          </a:p>
          <a:p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	</a:t>
            </a:r>
            <a:r>
              <a:rPr lang="en-US" sz="2000" b="1" dirty="0">
                <a:solidFill>
                  <a:srgbClr val="3099D9"/>
                </a:solidFill>
                <a:latin typeface="Consolas" pitchFamily="49" charset="0"/>
              </a:rPr>
              <a:t>@</a:t>
            </a:r>
            <a:r>
              <a:rPr lang="en-US" sz="2000" b="1" dirty="0" err="1">
                <a:solidFill>
                  <a:srgbClr val="3099D9"/>
                </a:solidFill>
                <a:latin typeface="Consolas" pitchFamily="49" charset="0"/>
              </a:rPr>
              <a:t>JoinTable</a:t>
            </a:r>
            <a:r>
              <a:rPr lang="en-US" sz="2000" b="1" dirty="0">
                <a:solidFill>
                  <a:srgbClr val="3099D9"/>
                </a:solidFill>
                <a:latin typeface="Consolas" pitchFamily="49" charset="0"/>
              </a:rPr>
              <a:t>(name=“EMPLOYEE_SKILL”, </a:t>
            </a:r>
          </a:p>
          <a:p>
            <a:r>
              <a:rPr lang="en-US" sz="2000" b="1" dirty="0">
                <a:solidFill>
                  <a:srgbClr val="3099D9"/>
                </a:solidFill>
                <a:latin typeface="Consolas" pitchFamily="49" charset="0"/>
              </a:rPr>
              <a:t>	</a:t>
            </a:r>
            <a:r>
              <a:rPr lang="en-US" sz="2000" b="1" dirty="0" err="1">
                <a:solidFill>
                  <a:srgbClr val="3099D9"/>
                </a:solidFill>
                <a:latin typeface="Consolas" pitchFamily="49" charset="0"/>
              </a:rPr>
              <a:t>joinColumns</a:t>
            </a:r>
            <a:r>
              <a:rPr lang="en-US" sz="2000" b="1" dirty="0">
                <a:solidFill>
                  <a:srgbClr val="3099D9"/>
                </a:solidFill>
                <a:latin typeface="Consolas" pitchFamily="49" charset="0"/>
              </a:rPr>
              <a:t>=</a:t>
            </a:r>
          </a:p>
          <a:p>
            <a:r>
              <a:rPr lang="en-US" sz="2000" b="1" dirty="0">
                <a:solidFill>
                  <a:srgbClr val="3099D9"/>
                </a:solidFill>
                <a:latin typeface="Consolas" pitchFamily="49" charset="0"/>
              </a:rPr>
              <a:t>	@</a:t>
            </a:r>
            <a:r>
              <a:rPr lang="en-US" sz="2000" b="1" dirty="0" err="1">
                <a:solidFill>
                  <a:srgbClr val="3099D9"/>
                </a:solidFill>
                <a:latin typeface="Consolas" pitchFamily="49" charset="0"/>
              </a:rPr>
              <a:t>JoinColumn</a:t>
            </a:r>
            <a:r>
              <a:rPr lang="en-US" sz="2000" b="1" dirty="0">
                <a:solidFill>
                  <a:srgbClr val="3099D9"/>
                </a:solidFill>
                <a:latin typeface="Consolas" pitchFamily="49" charset="0"/>
              </a:rPr>
              <a:t>(name=“FK_EMP_ID”), 	</a:t>
            </a:r>
            <a:r>
              <a:rPr lang="en-US" sz="2000" b="1" dirty="0" err="1">
                <a:solidFill>
                  <a:srgbClr val="3099D9"/>
                </a:solidFill>
                <a:latin typeface="Consolas" pitchFamily="49" charset="0"/>
              </a:rPr>
              <a:t>inverseJoinColumns</a:t>
            </a:r>
            <a:r>
              <a:rPr lang="en-US" sz="2000" b="1" dirty="0">
                <a:solidFill>
                  <a:srgbClr val="3099D9"/>
                </a:solidFill>
                <a:latin typeface="Consolas" pitchFamily="49" charset="0"/>
              </a:rPr>
              <a:t>=</a:t>
            </a:r>
          </a:p>
          <a:p>
            <a:r>
              <a:rPr lang="en-US" sz="2000" b="1" dirty="0">
                <a:solidFill>
                  <a:srgbClr val="3099D9"/>
                </a:solidFill>
                <a:latin typeface="Consolas" pitchFamily="49" charset="0"/>
              </a:rPr>
              <a:t>	@</a:t>
            </a:r>
            <a:r>
              <a:rPr lang="en-US" sz="2000" b="1" dirty="0" err="1">
                <a:solidFill>
                  <a:srgbClr val="3099D9"/>
                </a:solidFill>
                <a:latin typeface="Consolas" pitchFamily="49" charset="0"/>
              </a:rPr>
              <a:t>JoinColumn</a:t>
            </a:r>
            <a:r>
              <a:rPr lang="en-US" sz="2000" b="1" dirty="0">
                <a:solidFill>
                  <a:srgbClr val="3099D9"/>
                </a:solidFill>
                <a:latin typeface="Consolas" pitchFamily="49" charset="0"/>
              </a:rPr>
              <a:t>(name=“FK_SKILL_ID”)</a:t>
            </a:r>
          </a:p>
          <a:p>
            <a:r>
              <a:rPr lang="en-US" sz="2000" b="1" dirty="0">
                <a:solidFill>
                  <a:srgbClr val="3099D9"/>
                </a:solidFill>
                <a:latin typeface="Consolas" pitchFamily="49" charset="0"/>
              </a:rPr>
              <a:t>	) 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List&lt;Skill&gt; 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skills</a:t>
            </a:r>
            <a:r>
              <a:rPr lang="en-GB" sz="2000" b="1" dirty="0">
                <a:latin typeface="Consolas" pitchFamily="49" charset="0"/>
              </a:rPr>
              <a:t>;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500639-CD7A-41B4-9450-8B23767637A9}"/>
              </a:ext>
            </a:extLst>
          </p:cNvPr>
          <p:cNvSpPr/>
          <p:nvPr/>
        </p:nvSpPr>
        <p:spPr>
          <a:xfrm>
            <a:off x="6197945" y="1538644"/>
            <a:ext cx="5391807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@Entity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public class Skill{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@Id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@Column(name = “SKILL_ID”)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int </a:t>
            </a:r>
            <a:r>
              <a:rPr lang="en-GB" sz="2000" b="1" dirty="0" err="1">
                <a:latin typeface="Consolas" pitchFamily="49" charset="0"/>
              </a:rPr>
              <a:t>skillId</a:t>
            </a:r>
            <a:r>
              <a:rPr lang="en-GB" sz="2000" b="1" dirty="0">
                <a:latin typeface="Consolas" pitchFamily="49" charset="0"/>
              </a:rPr>
              <a:t>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@Column(name = “SKILL_NAME”)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String </a:t>
            </a:r>
            <a:r>
              <a:rPr lang="en-GB" sz="2000" b="1" dirty="0" err="1">
                <a:latin typeface="Consolas" pitchFamily="49" charset="0"/>
              </a:rPr>
              <a:t>skillName</a:t>
            </a:r>
            <a:r>
              <a:rPr lang="en-GB" sz="2000" b="1" dirty="0">
                <a:latin typeface="Consolas" pitchFamily="49" charset="0"/>
              </a:rPr>
              <a:t>;	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@</a:t>
            </a:r>
            <a:r>
              <a:rPr lang="en-GB" sz="2000" b="1" dirty="0" err="1">
                <a:solidFill>
                  <a:srgbClr val="3099D9"/>
                </a:solidFill>
                <a:latin typeface="Consolas" pitchFamily="49" charset="0"/>
              </a:rPr>
              <a:t>ManyToMany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(</a:t>
            </a:r>
            <a:r>
              <a:rPr lang="en-GB" sz="2000" b="1" dirty="0" err="1">
                <a:solidFill>
                  <a:srgbClr val="3099D9"/>
                </a:solidFill>
                <a:latin typeface="Consolas" pitchFamily="49" charset="0"/>
              </a:rPr>
              <a:t>mappedBy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 = “skills”)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List&lt;Employee&gt; employees;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218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81688" y="3325628"/>
            <a:ext cx="7842739" cy="559231"/>
          </a:xfrm>
          <a:prstGeom prst="round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GB" sz="2400" b="1" dirty="0">
                <a:latin typeface="Arial" charset="0"/>
                <a:ea typeface="ヒラギノ角ゴ Pro W3" pitchFamily="-112" charset="-128"/>
              </a:rPr>
              <a:t>Entity Relationship Example</a:t>
            </a:r>
          </a:p>
        </p:txBody>
      </p:sp>
    </p:spTree>
    <p:extLst>
      <p:ext uri="{BB962C8B-B14F-4D97-AF65-F5344CB8AC3E}">
        <p14:creationId xmlns:p14="http://schemas.microsoft.com/office/powerpoint/2010/main" val="2865149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Module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727830"/>
            <a:ext cx="11003136" cy="454438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What is Entity Relationship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What are the two factors that defines a </a:t>
            </a:r>
            <a:r>
              <a:rPr lang="en-US"/>
              <a:t>relationship.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What </a:t>
            </a:r>
            <a:r>
              <a:rPr lang="en-US" dirty="0"/>
              <a:t>is unidirectional mapping and how to implement it?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What is bidirectional mapping and how to implement it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What does cascade operation mean?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What is one-to-one mapping and how to implement it?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What is many-to-one and one-to-many mapping and how to implement it?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What is many-to-many mapping and how to implement it?</a:t>
            </a: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560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Questions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29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503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991963"/>
            <a:ext cx="9949542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Entity Relationship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C0D7D3-2BF6-4A62-A724-FF5440CF6F6C}"/>
              </a:ext>
            </a:extLst>
          </p:cNvPr>
          <p:cNvSpPr/>
          <p:nvPr/>
        </p:nvSpPr>
        <p:spPr>
          <a:xfrm>
            <a:off x="1121229" y="3755627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Many-To-One &amp; One-To-Many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B6C907-563D-47F6-852B-6BEF0135B3B6}"/>
              </a:ext>
            </a:extLst>
          </p:cNvPr>
          <p:cNvSpPr/>
          <p:nvPr/>
        </p:nvSpPr>
        <p:spPr>
          <a:xfrm>
            <a:off x="1121229" y="2368915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One-To-One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2E9CEC-3880-4501-BFD4-524138BA4561}"/>
              </a:ext>
            </a:extLst>
          </p:cNvPr>
          <p:cNvSpPr/>
          <p:nvPr/>
        </p:nvSpPr>
        <p:spPr>
          <a:xfrm>
            <a:off x="1121229" y="5181037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3204182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/>
              <a:t>Review</a:t>
            </a:r>
            <a:endParaRPr lang="en-GB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fld id="{51CB66A9-0355-481E-B709-72F5CA5C743B}" type="slidenum">
              <a:rPr lang="zh-TW" altLang="en-US" sz="1400" smtClean="0"/>
              <a:pPr marL="0" indent="0">
                <a:buNone/>
                <a:defRPr/>
              </a:pPr>
              <a:t>30</a:t>
            </a:fld>
            <a:endParaRPr lang="zh-TW" altLang="en-US" sz="1400"/>
          </a:p>
        </p:txBody>
      </p:sp>
      <p:sp>
        <p:nvSpPr>
          <p:cNvPr id="6" name="Rectangle 5"/>
          <p:cNvSpPr/>
          <p:nvPr/>
        </p:nvSpPr>
        <p:spPr>
          <a:xfrm>
            <a:off x="602248" y="2124645"/>
            <a:ext cx="9628789" cy="872034"/>
          </a:xfrm>
          <a:prstGeom prst="rect">
            <a:avLst/>
          </a:prstGeom>
          <a:noFill/>
          <a:ln w="15875">
            <a:noFill/>
          </a:ln>
        </p:spPr>
        <p:txBody>
          <a:bodyPr wrap="square" anchor="t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Understand and describe what is entity relationship.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List and map the different types of entity relationships.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2248" y="1274647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You are now able to:</a:t>
            </a:r>
          </a:p>
        </p:txBody>
      </p:sp>
    </p:spTree>
    <p:extLst>
      <p:ext uri="{BB962C8B-B14F-4D97-AF65-F5344CB8AC3E}">
        <p14:creationId xmlns:p14="http://schemas.microsoft.com/office/powerpoint/2010/main" val="333998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C2B4-7A2E-4317-8D3C-8550015E6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Entity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7085C-C187-41A2-9B4E-EAE6532898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1639614"/>
            <a:ext cx="11003136" cy="4632599"/>
          </a:xfrm>
        </p:spPr>
        <p:txBody>
          <a:bodyPr/>
          <a:lstStyle/>
          <a:p>
            <a:r>
              <a:rPr lang="en-CA" dirty="0"/>
              <a:t>Entity relationship relates to the entities involved in the relationship and how they are related to each other.</a:t>
            </a:r>
          </a:p>
          <a:p>
            <a:r>
              <a:rPr lang="en-CA" dirty="0"/>
              <a:t>In every relationship there are two entities involved, one acting as the owning side and the other as non-owning or inverse side.</a:t>
            </a:r>
          </a:p>
          <a:p>
            <a:r>
              <a:rPr lang="en-CA" dirty="0"/>
              <a:t>The owning side refers to the side containing the corresponding foreign key.</a:t>
            </a:r>
          </a:p>
          <a:p>
            <a:r>
              <a:rPr lang="en-CA" dirty="0"/>
              <a:t>The inverse side is the other entity involved in the relationship.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F3137B-0140-4D45-AE89-B2DD3F93E83F}"/>
              </a:ext>
            </a:extLst>
          </p:cNvPr>
          <p:cNvSpPr/>
          <p:nvPr/>
        </p:nvSpPr>
        <p:spPr>
          <a:xfrm>
            <a:off x="2041634" y="4162097"/>
            <a:ext cx="2238704" cy="139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C4750-9B34-4FA4-AD4B-63A6F3B3E699}"/>
              </a:ext>
            </a:extLst>
          </p:cNvPr>
          <p:cNvSpPr/>
          <p:nvPr/>
        </p:nvSpPr>
        <p:spPr>
          <a:xfrm>
            <a:off x="7357241" y="4162097"/>
            <a:ext cx="2238704" cy="139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7EFB3-35DA-4E67-AF8B-095FC1C6E4AB}"/>
              </a:ext>
            </a:extLst>
          </p:cNvPr>
          <p:cNvSpPr txBox="1"/>
          <p:nvPr/>
        </p:nvSpPr>
        <p:spPr>
          <a:xfrm>
            <a:off x="2514600" y="4634409"/>
            <a:ext cx="152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EMPLOYEE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FC52B-ABB6-4880-9D44-BCA9240E1534}"/>
              </a:ext>
            </a:extLst>
          </p:cNvPr>
          <p:cNvSpPr txBox="1"/>
          <p:nvPr/>
        </p:nvSpPr>
        <p:spPr>
          <a:xfrm>
            <a:off x="8066690" y="4634409"/>
            <a:ext cx="152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PAYROLL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9082A2-C4F0-44E6-A272-65E5D6F60D7C}"/>
              </a:ext>
            </a:extLst>
          </p:cNvPr>
          <p:cNvSpPr txBox="1"/>
          <p:nvPr/>
        </p:nvSpPr>
        <p:spPr>
          <a:xfrm>
            <a:off x="5449613" y="4548351"/>
            <a:ext cx="155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HAS -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7FA1CF-4E8C-402E-8AD7-046DE2E3B910}"/>
              </a:ext>
            </a:extLst>
          </p:cNvPr>
          <p:cNvSpPr txBox="1"/>
          <p:nvPr/>
        </p:nvSpPr>
        <p:spPr>
          <a:xfrm>
            <a:off x="2435772" y="5649481"/>
            <a:ext cx="145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Owning side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D6934B-ACC9-45E6-8B81-99168C1E0D85}"/>
              </a:ext>
            </a:extLst>
          </p:cNvPr>
          <p:cNvSpPr txBox="1"/>
          <p:nvPr/>
        </p:nvSpPr>
        <p:spPr>
          <a:xfrm>
            <a:off x="7751379" y="5649481"/>
            <a:ext cx="145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Inverse side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754790-A38F-4778-AAB0-233735EF601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80338" y="4859721"/>
            <a:ext cx="3076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50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Entity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529254"/>
            <a:ext cx="11003136" cy="5013435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GB" dirty="0"/>
              <a:t>Entity Relationship is defined by direction of relationship and multiplicity of relationship.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GB" b="1" dirty="0"/>
              <a:t>Direction of relationship </a:t>
            </a:r>
            <a:r>
              <a:rPr lang="en-GB" dirty="0"/>
              <a:t>determines whether a query can navigate from one entity to another.</a:t>
            </a:r>
          </a:p>
          <a:p>
            <a:pPr lvl="1">
              <a:spcBef>
                <a:spcPts val="1800"/>
              </a:spcBef>
            </a:pPr>
            <a:r>
              <a:rPr lang="en-GB" dirty="0"/>
              <a:t>Unidirectional – has only an owning side.</a:t>
            </a:r>
          </a:p>
          <a:p>
            <a:pPr lvl="1">
              <a:spcBef>
                <a:spcPts val="1800"/>
              </a:spcBef>
            </a:pPr>
            <a:r>
              <a:rPr lang="en-GB" dirty="0"/>
              <a:t>Bidirectional – has an owning side and an inverse side.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GB" b="1" dirty="0"/>
              <a:t>Multiplicity of relationship </a:t>
            </a:r>
            <a:r>
              <a:rPr lang="en-GB" dirty="0"/>
              <a:t>defines how many objects participate in a relationship.</a:t>
            </a:r>
          </a:p>
          <a:p>
            <a:pPr lvl="1">
              <a:spcBef>
                <a:spcPts val="1800"/>
              </a:spcBef>
            </a:pPr>
            <a:r>
              <a:rPr lang="en-GB" dirty="0"/>
              <a:t>One-to-one – each entity instance is related to single instance of another entity.</a:t>
            </a:r>
          </a:p>
          <a:p>
            <a:pPr lvl="1">
              <a:spcBef>
                <a:spcPts val="1800"/>
              </a:spcBef>
            </a:pPr>
            <a:r>
              <a:rPr lang="en-GB" dirty="0"/>
              <a:t>One-to-many – an entity instance is related to multiple instances of other entities.</a:t>
            </a:r>
          </a:p>
          <a:p>
            <a:pPr lvl="1">
              <a:spcBef>
                <a:spcPts val="1800"/>
              </a:spcBef>
            </a:pPr>
            <a:r>
              <a:rPr lang="en-GB" dirty="0"/>
              <a:t>Many-to-one – multiple instances of an entity is related to a single instance of other entity.</a:t>
            </a:r>
          </a:p>
          <a:p>
            <a:pPr lvl="1">
              <a:spcBef>
                <a:spcPts val="1800"/>
              </a:spcBef>
            </a:pPr>
            <a:r>
              <a:rPr lang="en-GB" dirty="0"/>
              <a:t>Many-to-many – entity instances are related to multiple instances of each other.</a:t>
            </a:r>
          </a:p>
          <a:p>
            <a:pPr lvl="1">
              <a:spcBef>
                <a:spcPts val="1800"/>
              </a:spcBef>
            </a:pPr>
            <a:endParaRPr lang="en-GB" dirty="0"/>
          </a:p>
          <a:p>
            <a:pPr lvl="1">
              <a:spcBef>
                <a:spcPts val="1800"/>
              </a:spcBef>
            </a:pPr>
            <a:endParaRPr lang="en-GB" dirty="0"/>
          </a:p>
          <a:p>
            <a:pPr lvl="1">
              <a:spcBef>
                <a:spcPts val="1800"/>
              </a:spcBef>
            </a:pPr>
            <a:endParaRPr lang="en-GB" dirty="0"/>
          </a:p>
          <a:p>
            <a:pPr marL="0" indent="0">
              <a:spcBef>
                <a:spcPts val="1800"/>
              </a:spcBef>
              <a:buNone/>
            </a:pPr>
            <a:br>
              <a:rPr lang="en-GB" dirty="0"/>
            </a:br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209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450F-28D9-4728-AC77-AFD59F8FA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Unidirectional Relationship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B8AA8-8696-4D9C-8168-5BBFD26DA173}"/>
              </a:ext>
            </a:extLst>
          </p:cNvPr>
          <p:cNvSpPr/>
          <p:nvPr/>
        </p:nvSpPr>
        <p:spPr>
          <a:xfrm>
            <a:off x="1780972" y="1767245"/>
            <a:ext cx="2238704" cy="140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E2CDB3-8480-491D-8BD7-447EC6FFD73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019676" y="2471845"/>
            <a:ext cx="4297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EB52720-0B9C-495B-9C2C-05693B6B89AC}"/>
              </a:ext>
            </a:extLst>
          </p:cNvPr>
          <p:cNvSpPr/>
          <p:nvPr/>
        </p:nvSpPr>
        <p:spPr>
          <a:xfrm>
            <a:off x="8317515" y="1767245"/>
            <a:ext cx="2238704" cy="140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4D08D-245F-461A-9685-115FB7945029}"/>
              </a:ext>
            </a:extLst>
          </p:cNvPr>
          <p:cNvSpPr txBox="1"/>
          <p:nvPr/>
        </p:nvSpPr>
        <p:spPr>
          <a:xfrm>
            <a:off x="2348531" y="2285333"/>
            <a:ext cx="1529255" cy="373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EMPLOYEE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791A46-7BE6-41A9-912F-635F93448BBD}"/>
              </a:ext>
            </a:extLst>
          </p:cNvPr>
          <p:cNvSpPr txBox="1"/>
          <p:nvPr/>
        </p:nvSpPr>
        <p:spPr>
          <a:xfrm>
            <a:off x="8924488" y="2285333"/>
            <a:ext cx="1529255" cy="373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PAYROLL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F353B3-E5B5-402E-B6CF-7F0D9A925233}"/>
              </a:ext>
            </a:extLst>
          </p:cNvPr>
          <p:cNvSpPr/>
          <p:nvPr/>
        </p:nvSpPr>
        <p:spPr>
          <a:xfrm>
            <a:off x="1044753" y="3846710"/>
            <a:ext cx="4039627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public class Employee{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int id;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String name;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Payroll</a:t>
            </a:r>
            <a:r>
              <a:rPr lang="en-GB" sz="2000" b="1" dirty="0">
                <a:latin typeface="Consolas" pitchFamily="49" charset="0"/>
              </a:rPr>
              <a:t> </a:t>
            </a:r>
            <a:r>
              <a:rPr lang="en-GB" sz="2000" b="1" dirty="0" err="1">
                <a:latin typeface="Consolas" pitchFamily="49" charset="0"/>
              </a:rPr>
              <a:t>payroll</a:t>
            </a:r>
            <a:r>
              <a:rPr lang="en-GB" sz="2000" b="1" dirty="0">
                <a:latin typeface="Consolas" pitchFamily="49" charset="0"/>
              </a:rPr>
              <a:t>;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43F7DC-901D-4B4C-A9DB-FB6F559C4EA1}"/>
              </a:ext>
            </a:extLst>
          </p:cNvPr>
          <p:cNvSpPr/>
          <p:nvPr/>
        </p:nvSpPr>
        <p:spPr>
          <a:xfrm>
            <a:off x="7564999" y="3846475"/>
            <a:ext cx="4039627" cy="164752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public class Payroll{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int </a:t>
            </a:r>
            <a:r>
              <a:rPr lang="en-GB" sz="2000" b="1" dirty="0" err="1">
                <a:latin typeface="Consolas" pitchFamily="49" charset="0"/>
              </a:rPr>
              <a:t>payrollNo</a:t>
            </a:r>
            <a:r>
              <a:rPr lang="en-GB" sz="2000" b="1" dirty="0">
                <a:latin typeface="Consolas" pitchFamily="49" charset="0"/>
              </a:rPr>
              <a:t>;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float </a:t>
            </a:r>
            <a:r>
              <a:rPr lang="en-GB" sz="2000" b="1" dirty="0" err="1">
                <a:latin typeface="Consolas" pitchFamily="49" charset="0"/>
              </a:rPr>
              <a:t>hrlyRate</a:t>
            </a:r>
            <a:r>
              <a:rPr lang="en-GB" sz="2000" b="1" dirty="0">
                <a:latin typeface="Consolas" pitchFamily="49" charset="0"/>
              </a:rPr>
              <a:t>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B77F3A-8593-4A2A-9F39-859BBBC49C43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084380" y="4662318"/>
            <a:ext cx="2480619" cy="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C3F010D-1990-450D-8DCE-4A14299727C2}"/>
              </a:ext>
            </a:extLst>
          </p:cNvPr>
          <p:cNvSpPr txBox="1"/>
          <p:nvPr/>
        </p:nvSpPr>
        <p:spPr>
          <a:xfrm>
            <a:off x="5522476" y="2151992"/>
            <a:ext cx="235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Unidirectional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81F93-A77D-49D6-909D-DC68165EF097}"/>
              </a:ext>
            </a:extLst>
          </p:cNvPr>
          <p:cNvSpPr txBox="1"/>
          <p:nvPr/>
        </p:nvSpPr>
        <p:spPr>
          <a:xfrm>
            <a:off x="5525953" y="4248043"/>
            <a:ext cx="235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Unidirectional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1DE051-4A56-4C61-8165-53B50AA89F18}"/>
              </a:ext>
            </a:extLst>
          </p:cNvPr>
          <p:cNvSpPr txBox="1"/>
          <p:nvPr/>
        </p:nvSpPr>
        <p:spPr>
          <a:xfrm>
            <a:off x="1044753" y="5825025"/>
            <a:ext cx="1111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Note: Query can be navigated in one direction only. Given the employee, his/her payroll details can be retrieved. </a:t>
            </a:r>
          </a:p>
          <a:p>
            <a:r>
              <a:rPr lang="en-CA" i="1" dirty="0"/>
              <a:t>But the other way is not possible.</a:t>
            </a:r>
          </a:p>
        </p:txBody>
      </p:sp>
    </p:spTree>
    <p:extLst>
      <p:ext uri="{BB962C8B-B14F-4D97-AF65-F5344CB8AC3E}">
        <p14:creationId xmlns:p14="http://schemas.microsoft.com/office/powerpoint/2010/main" val="283237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450F-28D9-4728-AC77-AFD59F8FA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Bidirectional Relationship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B8AA8-8696-4D9C-8168-5BBFD26DA173}"/>
              </a:ext>
            </a:extLst>
          </p:cNvPr>
          <p:cNvSpPr/>
          <p:nvPr/>
        </p:nvSpPr>
        <p:spPr>
          <a:xfrm>
            <a:off x="1780972" y="1798771"/>
            <a:ext cx="2238704" cy="140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B52720-0B9C-495B-9C2C-05693B6B89AC}"/>
              </a:ext>
            </a:extLst>
          </p:cNvPr>
          <p:cNvSpPr/>
          <p:nvPr/>
        </p:nvSpPr>
        <p:spPr>
          <a:xfrm>
            <a:off x="8317515" y="1798771"/>
            <a:ext cx="2238704" cy="140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4D08D-245F-461A-9685-115FB7945029}"/>
              </a:ext>
            </a:extLst>
          </p:cNvPr>
          <p:cNvSpPr txBox="1"/>
          <p:nvPr/>
        </p:nvSpPr>
        <p:spPr>
          <a:xfrm>
            <a:off x="2348531" y="2316859"/>
            <a:ext cx="1529255" cy="373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EMPLOYEE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791A46-7BE6-41A9-912F-635F93448BBD}"/>
              </a:ext>
            </a:extLst>
          </p:cNvPr>
          <p:cNvSpPr txBox="1"/>
          <p:nvPr/>
        </p:nvSpPr>
        <p:spPr>
          <a:xfrm>
            <a:off x="8924488" y="2316859"/>
            <a:ext cx="1529255" cy="373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PAYROLL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F353B3-E5B5-402E-B6CF-7F0D9A925233}"/>
              </a:ext>
            </a:extLst>
          </p:cNvPr>
          <p:cNvSpPr/>
          <p:nvPr/>
        </p:nvSpPr>
        <p:spPr>
          <a:xfrm>
            <a:off x="1044753" y="3878236"/>
            <a:ext cx="4039627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public class Employee{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int id;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String name;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Payroll</a:t>
            </a:r>
            <a:r>
              <a:rPr lang="en-GB" sz="2000" b="1" dirty="0">
                <a:latin typeface="Consolas" pitchFamily="49" charset="0"/>
              </a:rPr>
              <a:t> </a:t>
            </a:r>
            <a:r>
              <a:rPr lang="en-GB" sz="2000" b="1" dirty="0" err="1">
                <a:latin typeface="Consolas" pitchFamily="49" charset="0"/>
              </a:rPr>
              <a:t>payroll</a:t>
            </a:r>
            <a:r>
              <a:rPr lang="en-GB" sz="2000" b="1" dirty="0">
                <a:latin typeface="Consolas" pitchFamily="49" charset="0"/>
              </a:rPr>
              <a:t>;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43F7DC-901D-4B4C-A9DB-FB6F559C4EA1}"/>
              </a:ext>
            </a:extLst>
          </p:cNvPr>
          <p:cNvSpPr/>
          <p:nvPr/>
        </p:nvSpPr>
        <p:spPr>
          <a:xfrm>
            <a:off x="7564999" y="3878001"/>
            <a:ext cx="4039627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public class Payroll{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int </a:t>
            </a:r>
            <a:r>
              <a:rPr lang="en-GB" sz="2000" b="1" dirty="0" err="1">
                <a:latin typeface="Consolas" pitchFamily="49" charset="0"/>
              </a:rPr>
              <a:t>payrollNo</a:t>
            </a:r>
            <a:r>
              <a:rPr lang="en-GB" sz="2000" b="1" dirty="0">
                <a:latin typeface="Consolas" pitchFamily="49" charset="0"/>
              </a:rPr>
              <a:t>;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float </a:t>
            </a:r>
            <a:r>
              <a:rPr lang="en-GB" sz="2000" b="1" dirty="0" err="1">
                <a:latin typeface="Consolas" pitchFamily="49" charset="0"/>
              </a:rPr>
              <a:t>hrlyRate</a:t>
            </a:r>
            <a:r>
              <a:rPr lang="en-GB" sz="2000" b="1" dirty="0">
                <a:latin typeface="Consolas" pitchFamily="49" charset="0"/>
              </a:rPr>
              <a:t>;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Employee</a:t>
            </a:r>
            <a:r>
              <a:rPr lang="en-GB" sz="2000" b="1" dirty="0">
                <a:latin typeface="Consolas" pitchFamily="49" charset="0"/>
              </a:rPr>
              <a:t> emp;	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3F010D-1990-450D-8DCE-4A14299727C2}"/>
              </a:ext>
            </a:extLst>
          </p:cNvPr>
          <p:cNvSpPr txBox="1"/>
          <p:nvPr/>
        </p:nvSpPr>
        <p:spPr>
          <a:xfrm>
            <a:off x="5522476" y="2183518"/>
            <a:ext cx="235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Bidirectional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81F93-A77D-49D6-909D-DC68165EF097}"/>
              </a:ext>
            </a:extLst>
          </p:cNvPr>
          <p:cNvSpPr txBox="1"/>
          <p:nvPr/>
        </p:nvSpPr>
        <p:spPr>
          <a:xfrm>
            <a:off x="5525953" y="4279569"/>
            <a:ext cx="235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Bidirectional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1DE051-4A56-4C61-8165-53B50AA89F18}"/>
              </a:ext>
            </a:extLst>
          </p:cNvPr>
          <p:cNvSpPr txBox="1"/>
          <p:nvPr/>
        </p:nvSpPr>
        <p:spPr>
          <a:xfrm>
            <a:off x="902863" y="5853989"/>
            <a:ext cx="1111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Note: Query can be navigated in both directions. Given the employee details, his/her payroll details can be retrieved. Given the Payroll details, corresponding employee details can be retrieved.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37A8EF-3B10-46A5-8D1F-90624E4A7BCF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019676" y="2503371"/>
            <a:ext cx="42978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E1AD6E-1B46-41F6-9F79-09F6D30DCEC6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5084380" y="4693609"/>
            <a:ext cx="2480619" cy="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E8E3-B236-4A15-A717-E1DCDCCB86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Multiplicity of Relationship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EF43EE-BB92-4EA4-A27B-28B15F3682AF}"/>
              </a:ext>
            </a:extLst>
          </p:cNvPr>
          <p:cNvSpPr/>
          <p:nvPr/>
        </p:nvSpPr>
        <p:spPr>
          <a:xfrm>
            <a:off x="1780972" y="3244851"/>
            <a:ext cx="2238704" cy="140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8B7EE-111E-48E3-B8C8-2BCC4E74A58D}"/>
              </a:ext>
            </a:extLst>
          </p:cNvPr>
          <p:cNvSpPr/>
          <p:nvPr/>
        </p:nvSpPr>
        <p:spPr>
          <a:xfrm>
            <a:off x="8317515" y="3244851"/>
            <a:ext cx="2238704" cy="140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30960-85A1-49A2-B856-115DD10B01B7}"/>
              </a:ext>
            </a:extLst>
          </p:cNvPr>
          <p:cNvSpPr txBox="1"/>
          <p:nvPr/>
        </p:nvSpPr>
        <p:spPr>
          <a:xfrm>
            <a:off x="2230290" y="3762939"/>
            <a:ext cx="1529255" cy="373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EMPLOYEE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FB123-46D3-4AD1-B88B-3DD2BF26FFF0}"/>
              </a:ext>
            </a:extLst>
          </p:cNvPr>
          <p:cNvSpPr txBox="1"/>
          <p:nvPr/>
        </p:nvSpPr>
        <p:spPr>
          <a:xfrm>
            <a:off x="8758950" y="3762939"/>
            <a:ext cx="1529255" cy="373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DEPARTMENT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752932-647D-42BE-BADF-F55F8DAE49F6}"/>
              </a:ext>
            </a:extLst>
          </p:cNvPr>
          <p:cNvSpPr/>
          <p:nvPr/>
        </p:nvSpPr>
        <p:spPr>
          <a:xfrm>
            <a:off x="1780972" y="5092290"/>
            <a:ext cx="2238704" cy="140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779A19-220B-4173-9EBA-18911E368B62}"/>
              </a:ext>
            </a:extLst>
          </p:cNvPr>
          <p:cNvSpPr/>
          <p:nvPr/>
        </p:nvSpPr>
        <p:spPr>
          <a:xfrm>
            <a:off x="8317515" y="5092290"/>
            <a:ext cx="2238704" cy="140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DEED5-9510-43CE-98AE-CA48D882D90F}"/>
              </a:ext>
            </a:extLst>
          </p:cNvPr>
          <p:cNvSpPr txBox="1"/>
          <p:nvPr/>
        </p:nvSpPr>
        <p:spPr>
          <a:xfrm>
            <a:off x="2230290" y="5610378"/>
            <a:ext cx="1529255" cy="373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EMPLOYEE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DCDA70-D6AF-4CBD-8ADA-5F63B93A58B9}"/>
              </a:ext>
            </a:extLst>
          </p:cNvPr>
          <p:cNvSpPr txBox="1"/>
          <p:nvPr/>
        </p:nvSpPr>
        <p:spPr>
          <a:xfrm>
            <a:off x="8758950" y="5610378"/>
            <a:ext cx="1529255" cy="373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SKILL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DE7C93-0E7C-4958-A47F-88415BDF96A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019676" y="3949451"/>
            <a:ext cx="42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282A64-A7E9-4F20-8130-E54E4C4E61A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019676" y="5796890"/>
            <a:ext cx="42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1DDB7E-8ED7-4939-BBFA-E0A1EB5ED14A}"/>
              </a:ext>
            </a:extLst>
          </p:cNvPr>
          <p:cNvSpPr txBox="1"/>
          <p:nvPr/>
        </p:nvSpPr>
        <p:spPr>
          <a:xfrm>
            <a:off x="4091152" y="3550772"/>
            <a:ext cx="26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E3125B-6676-4669-9575-561CDAA599D9}"/>
              </a:ext>
            </a:extLst>
          </p:cNvPr>
          <p:cNvSpPr txBox="1"/>
          <p:nvPr/>
        </p:nvSpPr>
        <p:spPr>
          <a:xfrm>
            <a:off x="7880695" y="3531433"/>
            <a:ext cx="4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6BD0C7-FE75-403F-A479-64D0616FBA18}"/>
              </a:ext>
            </a:extLst>
          </p:cNvPr>
          <p:cNvSpPr txBox="1"/>
          <p:nvPr/>
        </p:nvSpPr>
        <p:spPr>
          <a:xfrm>
            <a:off x="5541579" y="4007972"/>
            <a:ext cx="223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many-to-one &amp; </a:t>
            </a:r>
          </a:p>
          <a:p>
            <a:r>
              <a:rPr lang="en-CA" dirty="0"/>
              <a:t>one-to-many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B1A66C-0A33-45FC-A822-FCD563504A1C}"/>
              </a:ext>
            </a:extLst>
          </p:cNvPr>
          <p:cNvSpPr txBox="1"/>
          <p:nvPr/>
        </p:nvSpPr>
        <p:spPr>
          <a:xfrm>
            <a:off x="4070127" y="5398203"/>
            <a:ext cx="26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2518E7-3628-4E30-9CDC-98D31CC62EAA}"/>
              </a:ext>
            </a:extLst>
          </p:cNvPr>
          <p:cNvSpPr txBox="1"/>
          <p:nvPr/>
        </p:nvSpPr>
        <p:spPr>
          <a:xfrm>
            <a:off x="7859670" y="5378864"/>
            <a:ext cx="4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0EBB74-C424-4D35-BF27-8CEF23B955B4}"/>
              </a:ext>
            </a:extLst>
          </p:cNvPr>
          <p:cNvSpPr txBox="1"/>
          <p:nvPr/>
        </p:nvSpPr>
        <p:spPr>
          <a:xfrm>
            <a:off x="5520554" y="5855403"/>
            <a:ext cx="223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many-to-many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FABF7A-FE8E-4828-8404-8C2E94BF3AAC}"/>
              </a:ext>
            </a:extLst>
          </p:cNvPr>
          <p:cNvSpPr/>
          <p:nvPr/>
        </p:nvSpPr>
        <p:spPr>
          <a:xfrm>
            <a:off x="1780972" y="1528709"/>
            <a:ext cx="2238704" cy="140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61FF17-7532-48F2-8AAA-08D215A36433}"/>
              </a:ext>
            </a:extLst>
          </p:cNvPr>
          <p:cNvSpPr/>
          <p:nvPr/>
        </p:nvSpPr>
        <p:spPr>
          <a:xfrm>
            <a:off x="8317515" y="1528709"/>
            <a:ext cx="2238704" cy="140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2FAE77-3EBE-4061-99F2-97F6E40E03E1}"/>
              </a:ext>
            </a:extLst>
          </p:cNvPr>
          <p:cNvSpPr txBox="1"/>
          <p:nvPr/>
        </p:nvSpPr>
        <p:spPr>
          <a:xfrm>
            <a:off x="2348531" y="2046797"/>
            <a:ext cx="1529255" cy="373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EMPLOYEE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65CC88-443B-4C16-AD11-E5E1763ADCBD}"/>
              </a:ext>
            </a:extLst>
          </p:cNvPr>
          <p:cNvSpPr txBox="1"/>
          <p:nvPr/>
        </p:nvSpPr>
        <p:spPr>
          <a:xfrm>
            <a:off x="8924488" y="2046797"/>
            <a:ext cx="1529255" cy="373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PAYROLL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B739C-6664-4800-A308-B17F3E1E5E67}"/>
              </a:ext>
            </a:extLst>
          </p:cNvPr>
          <p:cNvSpPr txBox="1"/>
          <p:nvPr/>
        </p:nvSpPr>
        <p:spPr>
          <a:xfrm>
            <a:off x="4084528" y="1880996"/>
            <a:ext cx="26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F9202-14B8-4D9F-9637-2479893FCC25}"/>
              </a:ext>
            </a:extLst>
          </p:cNvPr>
          <p:cNvSpPr txBox="1"/>
          <p:nvPr/>
        </p:nvSpPr>
        <p:spPr>
          <a:xfrm>
            <a:off x="7974043" y="1900876"/>
            <a:ext cx="26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42D06C-8636-4EA7-B27F-293F93D19FFA}"/>
              </a:ext>
            </a:extLst>
          </p:cNvPr>
          <p:cNvSpPr txBox="1"/>
          <p:nvPr/>
        </p:nvSpPr>
        <p:spPr>
          <a:xfrm>
            <a:off x="5541579" y="2255328"/>
            <a:ext cx="223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one-to-one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A54748-BB21-4E1E-82D9-56F229A0002D}"/>
              </a:ext>
            </a:extLst>
          </p:cNvPr>
          <p:cNvCxnSpPr>
            <a:cxnSpLocks/>
          </p:cNvCxnSpPr>
          <p:nvPr/>
        </p:nvCxnSpPr>
        <p:spPr>
          <a:xfrm>
            <a:off x="4006426" y="2226664"/>
            <a:ext cx="42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932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A40B-6543-41E4-80B2-622400DE6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Annotations used in Entity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DF4E-957E-4821-AE6A-CB63FF7F77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1820917"/>
            <a:ext cx="11003136" cy="4451296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Owning Side</a:t>
            </a:r>
          </a:p>
          <a:p>
            <a:pPr lvl="1"/>
            <a:r>
              <a:rPr lang="en-CA" dirty="0"/>
              <a:t>@</a:t>
            </a:r>
            <a:r>
              <a:rPr lang="en-CA" dirty="0" err="1"/>
              <a:t>OneToOne</a:t>
            </a:r>
            <a:endParaRPr lang="en-CA" dirty="0"/>
          </a:p>
          <a:p>
            <a:pPr lvl="1"/>
            <a:r>
              <a:rPr lang="en-CA" dirty="0"/>
              <a:t>@</a:t>
            </a:r>
            <a:r>
              <a:rPr lang="en-CA" dirty="0" err="1"/>
              <a:t>ManyToOne</a:t>
            </a:r>
            <a:endParaRPr lang="en-CA" dirty="0"/>
          </a:p>
          <a:p>
            <a:pPr lvl="1"/>
            <a:r>
              <a:rPr lang="en-CA" dirty="0"/>
              <a:t>@</a:t>
            </a:r>
            <a:r>
              <a:rPr lang="en-CA" dirty="0" err="1"/>
              <a:t>OneToMany</a:t>
            </a:r>
            <a:endParaRPr lang="en-CA" dirty="0"/>
          </a:p>
          <a:p>
            <a:pPr lvl="1"/>
            <a:r>
              <a:rPr lang="en-CA" dirty="0"/>
              <a:t>@</a:t>
            </a:r>
            <a:r>
              <a:rPr lang="en-CA" dirty="0" err="1"/>
              <a:t>ManyToMany</a:t>
            </a:r>
            <a:endParaRPr lang="en-CA" dirty="0"/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/>
              <a:t>Inverse Side</a:t>
            </a:r>
          </a:p>
          <a:p>
            <a:pPr lvl="1"/>
            <a:r>
              <a:rPr lang="en-CA" dirty="0"/>
              <a:t>@</a:t>
            </a:r>
            <a:r>
              <a:rPr lang="en-CA" dirty="0" err="1"/>
              <a:t>OneToOne</a:t>
            </a:r>
            <a:r>
              <a:rPr lang="en-CA" dirty="0"/>
              <a:t> (</a:t>
            </a:r>
            <a:r>
              <a:rPr lang="en-CA" dirty="0" err="1"/>
              <a:t>mappedBy</a:t>
            </a:r>
            <a:r>
              <a:rPr lang="en-CA" dirty="0"/>
              <a:t> = “</a:t>
            </a:r>
            <a:r>
              <a:rPr lang="en-CA" dirty="0" err="1"/>
              <a:t>xxxx</a:t>
            </a:r>
            <a:r>
              <a:rPr lang="en-CA" dirty="0"/>
              <a:t>”)</a:t>
            </a:r>
          </a:p>
          <a:p>
            <a:pPr lvl="1"/>
            <a:r>
              <a:rPr lang="en-CA" dirty="0"/>
              <a:t>@</a:t>
            </a:r>
            <a:r>
              <a:rPr lang="en-CA" dirty="0" err="1"/>
              <a:t>OneToMany</a:t>
            </a:r>
            <a:r>
              <a:rPr lang="en-CA" dirty="0"/>
              <a:t> (</a:t>
            </a:r>
            <a:r>
              <a:rPr lang="en-CA" dirty="0" err="1"/>
              <a:t>mappedBy</a:t>
            </a:r>
            <a:r>
              <a:rPr lang="en-CA" dirty="0"/>
              <a:t> = “</a:t>
            </a:r>
            <a:r>
              <a:rPr lang="en-CA" dirty="0" err="1"/>
              <a:t>xxxx</a:t>
            </a:r>
            <a:r>
              <a:rPr lang="en-CA" dirty="0"/>
              <a:t>”)</a:t>
            </a:r>
          </a:p>
          <a:p>
            <a:pPr lvl="1"/>
            <a:r>
              <a:rPr lang="en-CA" dirty="0"/>
              <a:t>@</a:t>
            </a:r>
            <a:r>
              <a:rPr lang="en-CA" dirty="0" err="1"/>
              <a:t>ManyToMany</a:t>
            </a:r>
            <a:r>
              <a:rPr lang="en-CA" dirty="0"/>
              <a:t> (</a:t>
            </a:r>
            <a:r>
              <a:rPr lang="en-CA" dirty="0" err="1"/>
              <a:t>mappedBy</a:t>
            </a:r>
            <a:r>
              <a:rPr lang="en-CA" dirty="0"/>
              <a:t> = “</a:t>
            </a:r>
            <a:r>
              <a:rPr lang="en-CA" dirty="0" err="1"/>
              <a:t>xxxx</a:t>
            </a:r>
            <a:r>
              <a:rPr lang="en-CA" dirty="0"/>
              <a:t>”)</a:t>
            </a:r>
          </a:p>
          <a:p>
            <a:pPr lvl="1"/>
            <a:endParaRPr lang="en-CA" i="1" dirty="0"/>
          </a:p>
          <a:p>
            <a:pPr marL="0" indent="0">
              <a:buNone/>
            </a:pPr>
            <a:r>
              <a:rPr lang="en-CA" i="1" dirty="0"/>
              <a:t>“</a:t>
            </a:r>
            <a:r>
              <a:rPr lang="en-CA" i="1" dirty="0" err="1"/>
              <a:t>xxxx</a:t>
            </a:r>
            <a:r>
              <a:rPr lang="en-CA" i="1" dirty="0"/>
              <a:t>” is the property/field in the owning side entity that is holding the association.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17639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PowerPoint Theme Templat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 xsi:nil="true"></Week><IconOverlay xmlns="http://schemas.microsoft.com/sharepoint/v4" xsi:nil="true"/><RestrictedToTheseUsers xmlns="$ListId:Shared Documents;"><UserInfo><DisplayName></DisplayName><AccountId xsi:nil="true"></AccountId><AccountType/></UserInfo></RestrictedToTheseUsers><Module xmlns="$ListId:Shared Documents;">J1 - Data Access</Module></documentManagement>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<ct:contentTypeSchema ct:_="" ma:_="" ma:contentTypeName="Document" ma:contentTypeID="0x0101009DCCA408AB5E6849BB9F83471C53B2D9" ma:contentTypeVersion="3" ma:contentTypeDescription="Create a new document." ma:contentTypeScope="" ma:versionID="bd08f145160f4df7e59954828c9cf513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c287950eb232ac25755e78e184ac82c" ns2:_="" ns3:_="" xmlns:xsd="http://www.w3.org/2001/XMLSchema" xmlns:xs="http://www.w3.org/2001/XMLSchema" xmlns:p="http://schemas.microsoft.com/office/2006/metadata/properties" xmlns:ns2="$ListId:Shared Documents;" xmlns:ns3="http://schemas.microsoft.com/sharepoint/v4">
<xsd:import namespace="$ListId:Shared Documents;"/>
<xsd:import namespace="http://schemas.microsoft.com/sharepoint/v4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IconOverlay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Week" ma:format="Dropdown" ma:indexed="true" ma:internalName="Week">
<xsd:simpleType>
<xsd:restriction base="dms:Choice">
<xsd:enumeration value="00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xsd:enumeration value="11+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Planning"/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J0 - General"/>
<xsd:enumeration value="J1 - Data Access"/>
<xsd:enumeration value="J2 - Java Web"/>
<xsd:enumeration value="J3 - Spring Framework"/>
<xsd:enumeration value="J4-J5 - Group Project"/>
<xsd:enumeration value="J6 - Sign Off"/>
<xsd:enumeration value="99 - Archived"/>
</xsd:restriction>
</xsd:simpleType>
</xsd:element>
</xsd:schema>
<xsd:schema targetNamespace="http://schemas.microsoft.com/sharepoint/v4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IconOverlay" ma:index="12" nillable="true" ma:displayName="IconOverlay" ma:hidden="true" ma:internalName="IconOverlay">
<xsd:simpleType>
<xsd:restriction base="dms:Text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Props1.xml><?xml version="1.0" encoding="utf-8"?>
<ds:datastoreItem xmlns:ds="http://schemas.openxmlformats.org/officeDocument/2006/customXml" ds:itemID="{67DE1E78-43C8-491B-A155-1CEE6C63C108}">
  <ds:schemaRefs>
    <ds:schemaRef ds:uri="http://schemas.microsoft.com/office/2006/metadata/properties"/>
    <ds:schemaRef ds:uri="http://schemas.microsoft.com/office/infopath/2007/PartnerControls"/>
    <ds:schemaRef ds:uri="$ListId:Shared Documents;"/>
    <ds:schemaRef ds:uri="http://schemas.microsoft.com/sharepoint/v4"/>
  </ds:schemaRefs>
</ds:datastoreItem>
</file>

<file path=customXml/itemProps2.xml><?xml version="1.0" encoding="utf-8"?>
<ds:datastoreItem xmlns:ds="http://schemas.openxmlformats.org/officeDocument/2006/customXml" ds:itemID="{1B990D4E-216B-4223-82E4-A152CD1EE9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C50017-5343-4629-B791-68D12FA4A9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FDM PowerPoint Theme Template</Template>
  <TotalTime>7662</TotalTime>
  <Words>1953</Words>
  <Application>Microsoft Office PowerPoint</Application>
  <PresentationFormat>Widescreen</PresentationFormat>
  <Paragraphs>589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Calibri</vt:lpstr>
      <vt:lpstr>Consolas</vt:lpstr>
      <vt:lpstr>Wingdings</vt:lpstr>
      <vt:lpstr>FDM PowerPoint Theme Template</vt:lpstr>
      <vt:lpstr>Java</vt:lpstr>
      <vt:lpstr>PowerPoint Presentation</vt:lpstr>
      <vt:lpstr>PowerPoint Presentation</vt:lpstr>
      <vt:lpstr>Entity Relationship</vt:lpstr>
      <vt:lpstr>Entity Relationship</vt:lpstr>
      <vt:lpstr>Unidirectional Relationship</vt:lpstr>
      <vt:lpstr>Bidirectional Relationship</vt:lpstr>
      <vt:lpstr>Multiplicity of Relationship</vt:lpstr>
      <vt:lpstr>Annotations used in Entity Relationship</vt:lpstr>
      <vt:lpstr>Cascade Operations and Relationship</vt:lpstr>
      <vt:lpstr>Cascade Operations</vt:lpstr>
      <vt:lpstr>PowerPoint Presentation</vt:lpstr>
      <vt:lpstr>One to One Unidirectional</vt:lpstr>
      <vt:lpstr>One to One Unidirectional</vt:lpstr>
      <vt:lpstr>One to One Bidirectional</vt:lpstr>
      <vt:lpstr>One to One Bidirectional</vt:lpstr>
      <vt:lpstr>PowerPoint Presentation</vt:lpstr>
      <vt:lpstr>Many to One Unidirectional</vt:lpstr>
      <vt:lpstr>Many to One Unidirectional</vt:lpstr>
      <vt:lpstr>Many to One Bidirectional</vt:lpstr>
      <vt:lpstr>Many to One Bidirectional</vt:lpstr>
      <vt:lpstr>PowerPoint Presentation</vt:lpstr>
      <vt:lpstr>Many to Many Unidirectional</vt:lpstr>
      <vt:lpstr>Many to Many Unidirectional</vt:lpstr>
      <vt:lpstr>Many to Many Bidirectional</vt:lpstr>
      <vt:lpstr>Many to Many Bidirectional</vt:lpstr>
      <vt:lpstr>Example</vt:lpstr>
      <vt:lpstr>Module review</vt:lpstr>
      <vt:lpstr>PowerPoint Presentation</vt:lpstr>
      <vt:lpstr>Review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04-Java-Enterprise-JPA</dc:title>
  <dc:creator>Craig Dolan</dc:creator>
  <cp:keywords>Java</cp:keywords>
  <cp:lastModifiedBy>seeksheela@gmail.com</cp:lastModifiedBy>
  <cp:revision>492</cp:revision>
  <dcterms:created xsi:type="dcterms:W3CDTF">2018-10-30T11:41:52Z</dcterms:created>
  <dcterms:modified xsi:type="dcterms:W3CDTF">2020-04-15T20:32:27Z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0x0101009DCCA408AB5E6849BB9F83471C53B2D9</vt:lpwstr>
  </property>
  <property fmtid="{D5CDD505-2E9C-101B-9397-08002B2CF9AE}" pid="3" name="_dlc_policyId">
    <vt:lpwstr/>
  </property>
  <property fmtid="{D5CDD505-2E9C-101B-9397-08002B2CF9AE}" pid="4" name="DLCPolicyLabelValue">
    <vt:lpwstr>Version Number: {_UIVersionString}</vt:lpwstr>
  </property>
  <property fmtid="{D5CDD505-2E9C-101B-9397-08002B2CF9AE}" pid="5" name="ItemRetentionFormula">
    <vt:lpwstr/>
  </property>
</Properties>
</file>