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7"/>
  </p:notesMasterIdLst>
  <p:sldIdLst>
    <p:sldId id="263" r:id="rId5"/>
    <p:sldId id="258" r:id="rId6"/>
    <p:sldId id="281" r:id="rId7"/>
    <p:sldId id="360" r:id="rId8"/>
    <p:sldId id="357" r:id="rId9"/>
    <p:sldId id="361" r:id="rId10"/>
    <p:sldId id="362" r:id="rId11"/>
    <p:sldId id="363" r:id="rId12"/>
    <p:sldId id="364" r:id="rId13"/>
    <p:sldId id="365" r:id="rId14"/>
    <p:sldId id="366" r:id="rId15"/>
    <p:sldId id="358" r:id="rId16"/>
    <p:sldId id="367" r:id="rId17"/>
    <p:sldId id="368" r:id="rId18"/>
    <p:sldId id="359" r:id="rId19"/>
    <p:sldId id="324" r:id="rId20"/>
    <p:sldId id="369" r:id="rId21"/>
    <p:sldId id="370" r:id="rId22"/>
    <p:sldId id="371" r:id="rId23"/>
    <p:sldId id="341" r:id="rId24"/>
    <p:sldId id="342" r:id="rId25"/>
    <p:sldId id="34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7" clrIdx="0">
    <p:extLst/>
  </p:cmAuthor>
  <p:cmAuthor id="2" name="Billy McCarthy" initials="BM" lastIdx="1" clrIdx="1">
    <p:extLst/>
  </p:cmAuthor>
  <p:cmAuthor id="3" name="Craig Dolan" initials="CD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86CA9C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4B0B5-2F2A-4369-82F4-AC308D5D7DC1}" v="207" dt="2019-02-06T14:55:40.622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47" autoAdjust="0"/>
  </p:normalViewPr>
  <p:slideViewPr>
    <p:cSldViewPr snapToGrid="0">
      <p:cViewPr varScale="1">
        <p:scale>
          <a:sx n="49" d="100"/>
          <a:sy n="49" d="100"/>
        </p:scale>
        <p:origin x="72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43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the server.xml file – port 8080 is used by Oracle by default, it can be changed to something else 8088</a:t>
            </a:r>
          </a:p>
          <a:p>
            <a:r>
              <a:rPr lang="en-US" baseline="0" dirty="0" smtClean="0"/>
              <a:t>Temp folder is always ok to delete – everything in temp is cached and can be deleted if Tomcat server is behaving in an expected manner. (clean will delete the cached files)</a:t>
            </a:r>
          </a:p>
          <a:p>
            <a:r>
              <a:rPr lang="en-US" baseline="0" dirty="0" smtClean="0"/>
              <a:t>Anything you deploy and run, it will be in the </a:t>
            </a:r>
            <a:r>
              <a:rPr lang="en-US" baseline="0" dirty="0" err="1" smtClean="0"/>
              <a:t>eclipse</a:t>
            </a:r>
            <a:r>
              <a:rPr lang="en-US" baseline="0" dirty="0" err="1" smtClean="0">
                <a:sym typeface="Wingdings" panose="05000000000000000000" pitchFamily="2" charset="2"/>
              </a:rPr>
              <a:t>.metadata</a:t>
            </a:r>
            <a:r>
              <a:rPr lang="en-US" baseline="0" dirty="0" smtClean="0">
                <a:sym typeface="Wingdings" panose="05000000000000000000" pitchFamily="2" charset="2"/>
              </a:rPr>
              <a:t>-&gt;.pluginsorg.eclipse.wst.server.coretmp0 directory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not in the machine’s tomcat’s temp directory.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So when you clean, it will clean from the workspace, not in the Tomcat folder’s temp folder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2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 – contains</a:t>
            </a:r>
            <a:r>
              <a:rPr lang="en-US" baseline="0" dirty="0" smtClean="0"/>
              <a:t> all the files</a:t>
            </a:r>
          </a:p>
          <a:p>
            <a:r>
              <a:rPr lang="en-US" baseline="0" dirty="0" smtClean="0"/>
              <a:t>When you put it in </a:t>
            </a:r>
            <a:r>
              <a:rPr lang="en-US" baseline="0" dirty="0" err="1" smtClean="0"/>
              <a:t>webapps</a:t>
            </a:r>
            <a:r>
              <a:rPr lang="en-US" baseline="0" dirty="0" smtClean="0"/>
              <a:t>, tomcat will automatically deploy it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3 Different ways you can deploy:</a:t>
            </a:r>
          </a:p>
          <a:p>
            <a:r>
              <a:rPr lang="en-US" baseline="0" dirty="0" smtClean="0"/>
              <a:t>1.  	Show them how to create a .war file from the current project</a:t>
            </a:r>
          </a:p>
          <a:p>
            <a:r>
              <a:rPr lang="en-US" baseline="0" dirty="0" smtClean="0"/>
              <a:t>	Open tomcat folder in the system and open </a:t>
            </a:r>
            <a:r>
              <a:rPr lang="en-US" baseline="0" dirty="0" err="1" smtClean="0"/>
              <a:t>webapps</a:t>
            </a:r>
            <a:r>
              <a:rPr lang="en-US" baseline="0" dirty="0" smtClean="0"/>
              <a:t> and copy paste the .war file </a:t>
            </a:r>
            <a:r>
              <a:rPr lang="en-US" baseline="0" dirty="0" smtClean="0">
                <a:sym typeface="Wingdings" panose="05000000000000000000" pitchFamily="2" charset="2"/>
              </a:rPr>
              <a:t> it will automatically extract it within a few seconds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	Now if you go to the localhost:8088/manager and your project folder will appear in the browser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2. 	Browse on the browser, select the .war file and click deploy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	</a:t>
            </a:r>
            <a:r>
              <a:rPr lang="en-US" baseline="0" dirty="0" err="1" smtClean="0">
                <a:sym typeface="Wingdings" panose="05000000000000000000" pitchFamily="2" charset="2"/>
              </a:rPr>
              <a:t>Undeploy</a:t>
            </a:r>
            <a:r>
              <a:rPr lang="en-US" baseline="0" dirty="0" smtClean="0">
                <a:sym typeface="Wingdings" panose="05000000000000000000" pitchFamily="2" charset="2"/>
              </a:rPr>
              <a:t> and you shouldn’t see the project file in the </a:t>
            </a:r>
            <a:r>
              <a:rPr lang="en-US" baseline="0" dirty="0" err="1" smtClean="0">
                <a:sym typeface="Wingdings" panose="05000000000000000000" pitchFamily="2" charset="2"/>
              </a:rPr>
              <a:t>webapps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3.  Copy tomcat plugin to the project’s </a:t>
            </a:r>
            <a:r>
              <a:rPr lang="en-US" baseline="0" dirty="0" err="1" smtClean="0">
                <a:sym typeface="Wingdings" panose="05000000000000000000" pitchFamily="2" charset="2"/>
              </a:rPr>
              <a:t>pom</a:t>
            </a:r>
            <a:r>
              <a:rPr lang="en-US" baseline="0" dirty="0" smtClean="0">
                <a:sym typeface="Wingdings" panose="05000000000000000000" pitchFamily="2" charset="2"/>
              </a:rPr>
              <a:t> file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Change the path to the name of your project /</a:t>
            </a:r>
            <a:r>
              <a:rPr lang="en-US" baseline="0" dirty="0" err="1" smtClean="0">
                <a:sym typeface="Wingdings" panose="05000000000000000000" pitchFamily="2" charset="2"/>
              </a:rPr>
              <a:t>ServletSample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&lt;server&gt;</a:t>
            </a:r>
            <a:r>
              <a:rPr lang="en-US" baseline="0" dirty="0" err="1" smtClean="0">
                <a:sym typeface="Wingdings" panose="05000000000000000000" pitchFamily="2" charset="2"/>
              </a:rPr>
              <a:t>deploymentRepo</a:t>
            </a:r>
            <a:r>
              <a:rPr lang="en-US" baseline="0" dirty="0" smtClean="0">
                <a:sym typeface="Wingdings" panose="05000000000000000000" pitchFamily="2" charset="2"/>
              </a:rPr>
              <a:t>&lt;/server&gt;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	-  This should match the C:\apache-mavenconfsetting.xmlserverid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Clean –e tomcat7:redeploy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Right-click on the </a:t>
            </a:r>
            <a:r>
              <a:rPr lang="en-US" baseline="0" dirty="0" err="1" smtClean="0">
                <a:sym typeface="Wingdings" panose="05000000000000000000" pitchFamily="2" charset="2"/>
              </a:rPr>
              <a:t>projectRun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Asmaven</a:t>
            </a:r>
            <a:r>
              <a:rPr lang="en-US" baseline="0" dirty="0" smtClean="0">
                <a:sym typeface="Wingdings" panose="05000000000000000000" pitchFamily="2" charset="2"/>
              </a:rPr>
              <a:t> build and type the above in the “Goals” section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6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/WEB-INF/classes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Java class files that are part of the application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Package structure needs to be reflected inside /WEB-INF/classes  </a:t>
            </a:r>
          </a:p>
          <a:p>
            <a:pPr marL="720725" lvl="2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	e.g. The </a:t>
            </a:r>
            <a:r>
              <a:rPr lang="en-US" sz="1600" b="1" dirty="0" smtClean="0"/>
              <a:t>‘</a:t>
            </a:r>
            <a:r>
              <a:rPr lang="en-US" sz="1600" b="1" dirty="0" err="1" smtClean="0"/>
              <a:t>com.fdmgroup.User</a:t>
            </a:r>
            <a:r>
              <a:rPr lang="en-US" sz="1600" b="1" dirty="0" smtClean="0"/>
              <a:t>’ </a:t>
            </a:r>
            <a:r>
              <a:rPr lang="en-US" sz="1600" dirty="0" smtClean="0"/>
              <a:t>class needs to be in this directory 	structure: 	</a:t>
            </a:r>
            <a:r>
              <a:rPr lang="en-US" sz="1600" b="1" dirty="0" smtClean="0"/>
              <a:t>/WEB-INF/classes/com/</a:t>
            </a:r>
            <a:r>
              <a:rPr lang="en-US" sz="1600" b="1" dirty="0" err="1" smtClean="0"/>
              <a:t>fdmgroup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User.class</a:t>
            </a:r>
            <a:endParaRPr lang="en-US" sz="1200" b="0" dirty="0" smtClean="0"/>
          </a:p>
          <a:p>
            <a:pPr marL="720725" lvl="2">
              <a:spcBef>
                <a:spcPts val="0"/>
              </a:spcBef>
              <a:spcAft>
                <a:spcPts val="1200"/>
              </a:spcAft>
            </a:pPr>
            <a:endParaRPr lang="en-US" sz="1200" b="0" dirty="0" smtClean="0"/>
          </a:p>
          <a:p>
            <a:pPr marL="720725" lvl="2">
              <a:spcBef>
                <a:spcPts val="0"/>
              </a:spcBef>
              <a:spcAft>
                <a:spcPts val="1200"/>
              </a:spcAft>
            </a:pPr>
            <a:r>
              <a:rPr lang="en-US" sz="1200" b="0" dirty="0" smtClean="0"/>
              <a:t>-  Views should</a:t>
            </a:r>
            <a:r>
              <a:rPr lang="en-US" sz="1200" b="0" baseline="0" dirty="0" smtClean="0"/>
              <a:t> not be accessible to the users – you should always have to request it from the controller.</a:t>
            </a:r>
            <a:endParaRPr lang="en-US" sz="1200" b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5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5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jndi/tutorial/getStarted/overview/naming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C:/apache-tomcat-8.0.26/webapps/docs/jndi-resources-howto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tomcat/FAQ" TargetMode="External"/><Relationship Id="rId2" Type="http://schemas.openxmlformats.org/officeDocument/2006/relationships/hyperlink" Target="file:///C:/apache-tomcat-8.0.26/webapps/docs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tomcat.apache.org/whichversion.html" TargetMode="External"/><Relationship Id="rId4" Type="http://schemas.openxmlformats.org/officeDocument/2006/relationships/hyperlink" Target="http://wiki.apache.org/tomc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Java EE Web – Tomcat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WEB-INF Directory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/WEB-INF </a:t>
            </a:r>
            <a:endParaRPr lang="en-US" sz="1600" dirty="0"/>
          </a:p>
          <a:p>
            <a:pPr lvl="1">
              <a:spcAft>
                <a:spcPts val="1200"/>
              </a:spcAft>
            </a:pPr>
            <a:r>
              <a:rPr lang="en-US" sz="1600" dirty="0"/>
              <a:t>Not publicly accessible</a:t>
            </a:r>
          </a:p>
          <a:p>
            <a:pPr lvl="1">
              <a:spcAft>
                <a:spcPts val="1200"/>
              </a:spcAft>
            </a:pPr>
            <a:r>
              <a:rPr lang="en-US" sz="1600" dirty="0"/>
              <a:t>Best practice is to place JSP files within WEB-INF</a:t>
            </a:r>
          </a:p>
          <a:p>
            <a:pPr lvl="1">
              <a:spcAft>
                <a:spcPts val="1200"/>
              </a:spcAft>
            </a:pPr>
            <a:r>
              <a:rPr lang="en-US" sz="1600" dirty="0"/>
              <a:t>Static resources like CSS must remain outside</a:t>
            </a:r>
          </a:p>
          <a:p>
            <a:pPr lvl="1">
              <a:spcAft>
                <a:spcPts val="1200"/>
              </a:spcAft>
            </a:pPr>
            <a:endParaRPr lang="en-US" sz="800" dirty="0"/>
          </a:p>
          <a:p>
            <a:pPr>
              <a:spcAft>
                <a:spcPts val="1200"/>
              </a:spcAft>
            </a:pPr>
            <a:r>
              <a:rPr lang="en-US" b="1" dirty="0"/>
              <a:t>/WEB-INF/web.xml</a:t>
            </a:r>
          </a:p>
          <a:p>
            <a:pPr lvl="1">
              <a:spcAft>
                <a:spcPts val="1200"/>
              </a:spcAft>
            </a:pPr>
            <a:r>
              <a:rPr lang="en-US" sz="1600" dirty="0"/>
              <a:t>Web Application Deployment Descriptor</a:t>
            </a:r>
            <a:br>
              <a:rPr lang="en-US" sz="1600" dirty="0"/>
            </a:br>
            <a:endParaRPr lang="en-US" sz="1600" dirty="0"/>
          </a:p>
          <a:p>
            <a:pPr>
              <a:spcAft>
                <a:spcPts val="1200"/>
              </a:spcAft>
            </a:pPr>
            <a:r>
              <a:rPr lang="en-US" b="1" dirty="0"/>
              <a:t>/WEB-INF/classes</a:t>
            </a:r>
          </a:p>
          <a:p>
            <a:pPr lvl="1">
              <a:spcAft>
                <a:spcPts val="1200"/>
              </a:spcAft>
            </a:pPr>
            <a:r>
              <a:rPr lang="en-US" sz="1600" dirty="0"/>
              <a:t>Java class files that are part of the application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dirty="0"/>
          </a:p>
          <a:p>
            <a:pPr lvl="0">
              <a:spcAft>
                <a:spcPts val="1200"/>
              </a:spcAft>
            </a:pPr>
            <a:r>
              <a:rPr lang="en-US" b="1" dirty="0"/>
              <a:t>/WEB-INF/lib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sz="1600" dirty="0"/>
              <a:t>All .jar files required by this application (Maven dependencies,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3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META-INF Directory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b="1" dirty="0"/>
              <a:t>/META-INF/context.xml</a:t>
            </a:r>
            <a:r>
              <a:rPr lang="en-US" dirty="0"/>
              <a:t> – Used to define deployment configuration that is specific to Tomcat, such as: 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session manager configuration</a:t>
            </a:r>
          </a:p>
          <a:p>
            <a:pPr lvl="1"/>
            <a:r>
              <a:rPr lang="en-US" dirty="0"/>
              <a:t>etc.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219456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Directory Structure &amp; Configuration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3749040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Deploying with Tomcat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640080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530352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JNDI &amp;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1412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Starting Tomcat Manually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In Tomcat’s ‘bin’ directory, run the startup script. </a:t>
            </a:r>
            <a:br>
              <a:rPr lang="en-US" dirty="0"/>
            </a:b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Once started, you will be able to see Tomcat’s home page in a browser by typing: </a:t>
            </a:r>
            <a:r>
              <a:rPr lang="en-US" dirty="0">
                <a:hlinkClick r:id="rId2"/>
              </a:rPr>
              <a:t>http://localhost:8088</a:t>
            </a:r>
            <a:r>
              <a:rPr lang="en-US" dirty="0"/>
              <a:t>.</a:t>
            </a:r>
          </a:p>
          <a:p>
            <a:pPr marL="1085238" lvl="1" indent="-457200"/>
            <a:r>
              <a:rPr lang="en-US" sz="1600" dirty="0"/>
              <a:t>There are many useful links including Examples and FAQ’s.</a:t>
            </a:r>
            <a:br>
              <a:rPr lang="en-US" sz="1600" dirty="0"/>
            </a:b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be able to access the management screen (where you can deploy your app) you need to have a username and password. </a:t>
            </a:r>
          </a:p>
          <a:p>
            <a:pPr marL="1085238" lvl="1" indent="-457200"/>
            <a:r>
              <a:rPr lang="en-US" sz="1600" dirty="0"/>
              <a:t>These can be found/added in the file: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/tomcat-users.xml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1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 with Tomcat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Deploying in Eclipse</a:t>
            </a:r>
          </a:p>
          <a:p>
            <a:pPr lvl="1"/>
            <a:r>
              <a:rPr lang="en-US" sz="1600" dirty="0"/>
              <a:t>We can benefit from the speed of using Eclipse’s UI to deploy a modified web app in Tomcat.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Deploying manually (2 methods)</a:t>
            </a:r>
          </a:p>
          <a:p>
            <a:pPr lvl="1"/>
            <a:r>
              <a:rPr lang="en-US" sz="1600" dirty="0"/>
              <a:t>Copy the modified files to Tomcat.  You MUST restart Tomcat.  </a:t>
            </a:r>
          </a:p>
          <a:p>
            <a:pPr lvl="1"/>
            <a:r>
              <a:rPr lang="en-US" sz="1600" dirty="0"/>
              <a:t>Use an Ant build script or Maven to automate execution of commands.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It is typical to keep separate directories for source code and the deployable application. </a:t>
            </a:r>
          </a:p>
          <a:p>
            <a:pPr lvl="1"/>
            <a:r>
              <a:rPr lang="en-US" sz="1600" dirty="0"/>
              <a:t>Source code is easier to manage when it is in a directory by itself.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1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219456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Directory Structure &amp; Configuration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374904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Deploying with Tomcat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640080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5303520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JNDI &amp;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30150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8321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Like a library card system, a </a:t>
            </a:r>
            <a:r>
              <a:rPr lang="en-GB" b="1" dirty="0"/>
              <a:t>Naming System </a:t>
            </a:r>
            <a:r>
              <a:rPr lang="en-GB" dirty="0"/>
              <a:t>provides computer programs with a single location where they can access the resources they need.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94528" y="3287949"/>
            <a:ext cx="7817060" cy="3168352"/>
            <a:chOff x="1365235" y="3132306"/>
            <a:chExt cx="7817060" cy="3168352"/>
          </a:xfrm>
        </p:grpSpPr>
        <p:sp>
          <p:nvSpPr>
            <p:cNvPr id="5" name="Rectangle 4"/>
            <p:cNvSpPr/>
            <p:nvPr/>
          </p:nvSpPr>
          <p:spPr bwMode="auto">
            <a:xfrm>
              <a:off x="5069455" y="3132306"/>
              <a:ext cx="2808312" cy="316835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-112" charset="-128"/>
                </a:rPr>
                <a:t>Naming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-112" charset="-128"/>
                </a:rPr>
                <a:t> System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357487" y="3492346"/>
              <a:ext cx="1080120" cy="360040"/>
            </a:xfrm>
            <a:prstGeom prst="rect">
              <a:avLst/>
            </a:prstGeom>
            <a:solidFill>
              <a:srgbClr val="EFB957"/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-112" charset="-128"/>
                </a:rPr>
                <a:t>Name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357487" y="4284434"/>
              <a:ext cx="1080120" cy="360040"/>
            </a:xfrm>
            <a:prstGeom prst="rect">
              <a:avLst/>
            </a:prstGeom>
            <a:solidFill>
              <a:srgbClr val="EFB957"/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Arial" charset="0"/>
                  <a:ea typeface="ヒラギノ角ゴ Pro W3" pitchFamily="-112" charset="-128"/>
                </a:rPr>
                <a:t>Name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57487" y="5076522"/>
              <a:ext cx="1080120" cy="360040"/>
            </a:xfrm>
            <a:prstGeom prst="rect">
              <a:avLst/>
            </a:prstGeom>
            <a:solidFill>
              <a:srgbClr val="EFB957"/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Arial" charset="0"/>
                  <a:ea typeface="ヒラギノ角ゴ Pro W3" pitchFamily="-112" charset="-128"/>
                </a:rPr>
                <a:t>Name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437607" y="4284434"/>
              <a:ext cx="1080120" cy="360040"/>
            </a:xfrm>
            <a:prstGeom prst="rect">
              <a:avLst/>
            </a:prstGeom>
            <a:solidFill>
              <a:srgbClr val="2EABE2"/>
            </a:solidFill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437607" y="5076522"/>
              <a:ext cx="1080120" cy="360040"/>
            </a:xfrm>
            <a:prstGeom prst="rect">
              <a:avLst/>
            </a:prstGeom>
            <a:solidFill>
              <a:srgbClr val="2EABE2"/>
            </a:solidFill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437607" y="3492346"/>
              <a:ext cx="1080120" cy="360040"/>
            </a:xfrm>
            <a:prstGeom prst="rect">
              <a:avLst/>
            </a:prstGeom>
            <a:solidFill>
              <a:srgbClr val="2EABE2"/>
            </a:solidFill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205631" y="5148530"/>
              <a:ext cx="1368152" cy="792088"/>
            </a:xfrm>
            <a:prstGeom prst="roundRect">
              <a:avLst/>
            </a:prstGeom>
            <a:solidFill>
              <a:srgbClr val="EFB957"/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latin typeface="Arial" charset="0"/>
                  <a:ea typeface="ヒラギノ角ゴ Pro W3" pitchFamily="-112" charset="-128"/>
                </a:rPr>
                <a:t>Client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cxnSp>
          <p:nvCxnSpPr>
            <p:cNvPr id="13" name="Elbow Connector 12"/>
            <p:cNvCxnSpPr>
              <a:stCxn id="12" idx="3"/>
            </p:cNvCxnSpPr>
            <p:nvPr/>
          </p:nvCxnSpPr>
          <p:spPr bwMode="auto">
            <a:xfrm flipV="1">
              <a:off x="4573783" y="5148530"/>
              <a:ext cx="515792" cy="39604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4" name="Cube 13"/>
            <p:cNvSpPr/>
            <p:nvPr/>
          </p:nvSpPr>
          <p:spPr bwMode="auto">
            <a:xfrm>
              <a:off x="8525839" y="3204314"/>
              <a:ext cx="576064" cy="576064"/>
            </a:xfrm>
            <a:prstGeom prst="cube">
              <a:avLst/>
            </a:prstGeom>
            <a:solidFill>
              <a:srgbClr val="2EABE2"/>
            </a:solidFill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15" name="Cube 14"/>
            <p:cNvSpPr/>
            <p:nvPr/>
          </p:nvSpPr>
          <p:spPr bwMode="auto">
            <a:xfrm>
              <a:off x="8606231" y="4356442"/>
              <a:ext cx="576064" cy="576064"/>
            </a:xfrm>
            <a:prstGeom prst="cube">
              <a:avLst/>
            </a:prstGeom>
            <a:solidFill>
              <a:srgbClr val="2EABE2"/>
            </a:solidFill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16" name="Cube 15"/>
            <p:cNvSpPr/>
            <p:nvPr/>
          </p:nvSpPr>
          <p:spPr bwMode="auto">
            <a:xfrm>
              <a:off x="8525839" y="5364554"/>
              <a:ext cx="576064" cy="576064"/>
            </a:xfrm>
            <a:prstGeom prst="cube">
              <a:avLst/>
            </a:prstGeom>
            <a:solidFill>
              <a:srgbClr val="2EABE2"/>
            </a:solidFill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 bwMode="auto">
            <a:xfrm flipV="1">
              <a:off x="7517727" y="3564354"/>
              <a:ext cx="1008112" cy="10801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Elbow Connector 17"/>
            <p:cNvCxnSpPr/>
            <p:nvPr/>
          </p:nvCxnSpPr>
          <p:spPr bwMode="auto">
            <a:xfrm>
              <a:off x="7517727" y="4482456"/>
              <a:ext cx="1088504" cy="234026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9" name="Elbow Connector 18"/>
            <p:cNvCxnSpPr/>
            <p:nvPr/>
          </p:nvCxnSpPr>
          <p:spPr bwMode="auto">
            <a:xfrm>
              <a:off x="7517727" y="5256542"/>
              <a:ext cx="1008112" cy="46805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6077567" y="3780378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Binding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7567" y="4572466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Binding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7567" y="5364554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Binding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5235" y="3416077"/>
              <a:ext cx="2847368" cy="1077218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We can use JNDI to allow </a:t>
              </a:r>
              <a:r>
                <a:rPr lang="en-US" sz="1600" dirty="0">
                  <a:latin typeface="+mj-lt"/>
                </a:rPr>
                <a:t>applications to look up resources in an abstract, resource-independent way. </a:t>
              </a:r>
              <a:endParaRPr lang="en-US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4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JNDI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JNDI – Java Naming and Directory Interface</a:t>
            </a:r>
          </a:p>
          <a:p>
            <a:r>
              <a:rPr lang="en-US" dirty="0"/>
              <a:t>Clients have the illusion that everything stored in the naming directory is a Java object. </a:t>
            </a:r>
          </a:p>
          <a:p>
            <a:r>
              <a:rPr lang="en-US" dirty="0"/>
              <a:t>Commonly used to set up a database connection.</a:t>
            </a:r>
          </a:p>
          <a:p>
            <a:pPr lvl="0"/>
            <a:r>
              <a:rPr lang="en-US" dirty="0"/>
              <a:t>An </a:t>
            </a:r>
            <a:r>
              <a:rPr lang="en-US" dirty="0" err="1"/>
              <a:t>InitialContext</a:t>
            </a:r>
            <a:r>
              <a:rPr lang="en-US" b="1" dirty="0"/>
              <a:t> </a:t>
            </a:r>
            <a:r>
              <a:rPr lang="en-US" dirty="0"/>
              <a:t>gives us an entrance into the naming system.  Once we have an initial context we can access an object by name.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JNDI tutorial at Oracle:  </a:t>
            </a:r>
            <a:r>
              <a:rPr lang="en-US" dirty="0">
                <a:hlinkClick r:id="rId2"/>
              </a:rPr>
              <a:t>http://docs.oracle.com/javase/jndi/tutorial/getStarted/overview/naming.html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2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InitialContext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JNDI, all naming and directory operations are performed </a:t>
            </a:r>
            <a:r>
              <a:rPr lang="en-US" i="1" dirty="0"/>
              <a:t>relative</a:t>
            </a:r>
            <a:r>
              <a:rPr lang="en-US" dirty="0"/>
              <a:t> to a context (no root).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 err="1"/>
              <a:t>InitialContext</a:t>
            </a:r>
            <a:r>
              <a:rPr lang="en-US" dirty="0"/>
              <a:t> implementation is provided for each </a:t>
            </a:r>
            <a:r>
              <a:rPr lang="en-US" dirty="0" err="1"/>
              <a:t>webapp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GB" dirty="0"/>
              <a:t>All configured entries and resources are placed in the </a:t>
            </a:r>
            <a:r>
              <a:rPr lang="en-GB" dirty="0" err="1"/>
              <a:t>java:comp</a:t>
            </a:r>
            <a:r>
              <a:rPr lang="en-GB" dirty="0"/>
              <a:t>/</a:t>
            </a:r>
            <a:r>
              <a:rPr lang="en-GB" dirty="0" err="1"/>
              <a:t>env</a:t>
            </a:r>
            <a:r>
              <a:rPr lang="en-GB" dirty="0"/>
              <a:t> portion of the JNDI namespace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ヒラギノ角ゴ Pro W3" pitchFamily="-112" charset="-128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ヒラギノ角ゴ Pro W3" pitchFamily="-112" charset="-128"/>
              </a:rPr>
              <a:t>In </a:t>
            </a:r>
            <a:r>
              <a:rPr lang="en-US" dirty="0">
                <a:latin typeface="Arial" charset="0"/>
                <a:ea typeface="ヒラギノ角ゴ Pro W3" pitchFamily="-112" charset="-128"/>
              </a:rPr>
              <a:t>META-INF/context.xml: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62964" y="4118396"/>
            <a:ext cx="9280187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&lt;Context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antiResourceLocking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="false" privileged="true" &gt;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&lt;Resource name="</a:t>
            </a:r>
            <a:r>
              <a:rPr lang="en-GB" sz="2000" b="1" dirty="0" err="1">
                <a:solidFill>
                  <a:srgbClr val="E784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GB" sz="2000" b="1" dirty="0">
                <a:solidFill>
                  <a:srgbClr val="E784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E784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myoracle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="Container"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type="</a:t>
            </a:r>
            <a:r>
              <a:rPr lang="en-US" sz="2000" b="1" dirty="0" err="1">
                <a:solidFill>
                  <a:srgbClr val="E784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javax.sql.DataSource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driverClassName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E784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oracle.jdbc.driver.OracleDriver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E784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jdbc:oracle:thin</a:t>
            </a:r>
            <a:r>
              <a:rPr lang="en-US" sz="2000" b="1" dirty="0">
                <a:solidFill>
                  <a:srgbClr val="E784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:@oracle.fdmgroup.com:1521:xe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username="</a:t>
            </a:r>
            <a:r>
              <a:rPr lang="en-US" sz="2000" b="1" dirty="0" err="1">
                <a:solidFill>
                  <a:srgbClr val="E784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yourUserName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 password="</a:t>
            </a:r>
            <a:r>
              <a:rPr lang="en-US" sz="2000" b="1" dirty="0" err="1">
                <a:solidFill>
                  <a:srgbClr val="E784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YourPassword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maxActive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="20"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maxIdle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="10“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maxWait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="-1"/&gt;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&lt;/Context&gt;</a:t>
            </a:r>
            <a:endParaRPr 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 JDBC </a:t>
            </a:r>
            <a:r>
              <a:rPr lang="en-US" dirty="0" err="1"/>
              <a:t>DataSource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2248" y="2280692"/>
            <a:ext cx="11003136" cy="3972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See:</a:t>
            </a:r>
            <a:r>
              <a:rPr lang="en-US" dirty="0"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US" dirty="0">
                <a:ea typeface="ヒラギノ角ゴ Pro W3" pitchFamily="-112" charset="-128"/>
                <a:cs typeface="Consolas" panose="020B0609020204030204" pitchFamily="49" charset="0"/>
                <a:hlinkClick r:id="rId2" action="ppaction://hlinkfile"/>
              </a:rPr>
              <a:t>C:\apache-tomcat-8.0.26\webapps\docs\jndi-resources-howto.html 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63343" y="1727830"/>
            <a:ext cx="9280187" cy="40010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Obtain our environment naming context 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initCtx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InitialContext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envCtx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(Context)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initCtx.lookup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java:comp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Look up our data source </a:t>
            </a:r>
          </a:p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ds =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envCtx.lookup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myoracle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and use a connection from the pool 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ds.getConnection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this connection to access the database...</a:t>
            </a:r>
          </a:p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conn.close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Describe Tomcat’s directory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a </a:t>
            </a:r>
            <a:r>
              <a:rPr lang="en-GB" dirty="0"/>
              <a:t>Web </a:t>
            </a:r>
            <a:r>
              <a:rPr lang="en-GB" dirty="0" smtClean="0"/>
              <a:t>application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structure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Deploy a web app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GB" dirty="0" smtClean="0"/>
              <a:t>JNDI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400783"/>
            <a:ext cx="11003136" cy="48714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are the main directories in Tomcat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Which directories should be in the project document root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Where are the </a:t>
            </a:r>
            <a:r>
              <a:rPr lang="en-GB" dirty="0" err="1"/>
              <a:t>startup</a:t>
            </a:r>
            <a:r>
              <a:rPr lang="en-GB" dirty="0"/>
              <a:t> and shutdown commands stored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which directory of your web app do you put static content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which directory of your web app do you put non-static content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do you gain access to Tomcat’s management screen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can we use Tomcat to get a DB connection?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87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Outcomes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should be able to: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1150" y="1700808"/>
            <a:ext cx="9628789" cy="1703030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 smtClean="0">
                <a:latin typeface="Arial"/>
                <a:cs typeface="Arial"/>
              </a:rPr>
              <a:t>Describe </a:t>
            </a:r>
            <a:r>
              <a:rPr lang="en-GB" dirty="0">
                <a:latin typeface="Arial"/>
                <a:cs typeface="Arial"/>
              </a:rPr>
              <a:t>Tomcat’s directory structure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a Web application directory structure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Deploy a web app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JNDI</a:t>
            </a:r>
          </a:p>
        </p:txBody>
      </p:sp>
    </p:spTree>
    <p:extLst>
      <p:ext uri="{BB962C8B-B14F-4D97-AF65-F5344CB8AC3E}">
        <p14:creationId xmlns:p14="http://schemas.microsoft.com/office/powerpoint/2010/main" val="21090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219456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Directory Structure &amp; Configuration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374904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Deploying with Tomcat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640080"/>
            <a:ext cx="9949542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530352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JNDI &amp;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10783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Tomcat documentation in your installation directory:</a:t>
            </a:r>
          </a:p>
          <a:p>
            <a:pPr lvl="1"/>
            <a:r>
              <a:rPr lang="en-US" dirty="0">
                <a:hlinkClick r:id="rId2" action="ppaction://hlinkfile"/>
              </a:rPr>
              <a:t>C:\apache-tomcat-8.0.26\webapps\docs\index.html</a:t>
            </a:r>
            <a:r>
              <a:rPr lang="en-US" dirty="0"/>
              <a:t> </a:t>
            </a:r>
          </a:p>
          <a:p>
            <a:pPr lvl="0"/>
            <a:r>
              <a:rPr lang="en-GB" dirty="0"/>
              <a:t>Tomcat FAQ as maintained by the developers:</a:t>
            </a:r>
            <a:endParaRPr lang="en-US" dirty="0"/>
          </a:p>
          <a:p>
            <a:pPr lvl="1"/>
            <a:r>
              <a:rPr lang="en-GB" dirty="0">
                <a:hlinkClick r:id="rId3"/>
              </a:rPr>
              <a:t>http://wiki.apache.org/tomcat/FAQ</a:t>
            </a:r>
            <a:endParaRPr lang="en-US" dirty="0"/>
          </a:p>
          <a:p>
            <a:pPr lvl="0"/>
            <a:r>
              <a:rPr lang="en-GB" dirty="0"/>
              <a:t>Tomcat Wiki:</a:t>
            </a:r>
            <a:endParaRPr lang="en-US" dirty="0"/>
          </a:p>
          <a:p>
            <a:pPr lvl="1"/>
            <a:r>
              <a:rPr lang="en-GB" dirty="0">
                <a:hlinkClick r:id="rId4"/>
              </a:rPr>
              <a:t>http://wiki.apache.org/tomcat</a:t>
            </a:r>
            <a:endParaRPr lang="en-GB" dirty="0"/>
          </a:p>
          <a:p>
            <a:r>
              <a:rPr lang="en-GB" dirty="0"/>
              <a:t>To determine which version of Tomcat to use:</a:t>
            </a:r>
          </a:p>
          <a:p>
            <a:pPr lvl="1"/>
            <a:r>
              <a:rPr lang="en-GB" u="sng" dirty="0">
                <a:hlinkClick r:id="rId5"/>
              </a:rPr>
              <a:t>http://tomcat.apache.org/whichversion.html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0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2194560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Directory Structure &amp; Configuration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374904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Deploying with Tomcat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640080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024358" y="530352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JNDI &amp;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32240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Directory Structure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86" y="1499611"/>
            <a:ext cx="9612701" cy="508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9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704118"/>
              </p:ext>
            </p:extLst>
          </p:nvPr>
        </p:nvGraphicFramePr>
        <p:xfrm>
          <a:off x="2311530" y="1727830"/>
          <a:ext cx="7583056" cy="36341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53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b="1" dirty="0" smtClean="0"/>
                        <a:t>/bin		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Contains startup and shutdown scripts, amongst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/lib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JAR files that might be used by multiple web apps.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47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b="1" dirty="0" smtClean="0"/>
                        <a:t>/</a:t>
                      </a:r>
                      <a:r>
                        <a:rPr lang="en-US" sz="1800" b="1" dirty="0" err="1" smtClean="0"/>
                        <a:t>conf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 smtClean="0"/>
                        <a:t>Stores configuration files and DTDs (Document Type Definition).  The most important is </a:t>
                      </a:r>
                      <a:r>
                        <a:rPr lang="en-US" sz="1800" b="1" dirty="0" smtClean="0"/>
                        <a:t>server.xml</a:t>
                      </a:r>
                      <a:r>
                        <a:rPr lang="en-US" sz="1800" dirty="0" smtClean="0"/>
                        <a:t>, the main configuration file for Tomcat.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53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b="1" dirty="0" smtClean="0"/>
                        <a:t>/logs	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Default location for log files.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5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/</a:t>
                      </a:r>
                      <a:r>
                        <a:rPr lang="en-US" sz="1800" b="1" dirty="0" err="1" smtClean="0"/>
                        <a:t>webapps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Where your web applications 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64986" y="562588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C00000"/>
                </a:solidFill>
                <a:latin typeface="+mj-lt"/>
              </a:rPr>
              <a:t>Each time you make a change to the configuration of Tomcat,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+mj-lt"/>
              </a:rPr>
            </a:br>
            <a:r>
              <a:rPr lang="en-US" b="1" dirty="0" smtClean="0">
                <a:solidFill>
                  <a:srgbClr val="C00000"/>
                </a:solidFill>
                <a:latin typeface="+mj-lt"/>
              </a:rPr>
              <a:t>you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have to restart the container. </a:t>
            </a:r>
          </a:p>
        </p:txBody>
      </p:sp>
    </p:spTree>
    <p:extLst>
      <p:ext uri="{BB962C8B-B14F-4D97-AF65-F5344CB8AC3E}">
        <p14:creationId xmlns:p14="http://schemas.microsoft.com/office/powerpoint/2010/main" val="10490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 Files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 Java web application is a hierarchy of directories</a:t>
            </a:r>
          </a:p>
          <a:p>
            <a:pPr marL="0" indent="0">
              <a:buNone/>
            </a:pPr>
            <a:r>
              <a:rPr lang="en-US" dirty="0"/>
              <a:t>It can be ‘packed’ into a </a:t>
            </a:r>
            <a:r>
              <a:rPr lang="en-US" b="1" dirty="0"/>
              <a:t>.war file</a:t>
            </a:r>
            <a:r>
              <a:rPr lang="en-US" dirty="0"/>
              <a:t> – usually in order to deploy the app</a:t>
            </a:r>
          </a:p>
          <a:p>
            <a:pPr marL="0" indent="0">
              <a:buNone/>
            </a:pPr>
            <a:r>
              <a:rPr lang="en-US" dirty="0"/>
              <a:t>In its ‘unpacked’ state, the directory structure is convenient for developing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WAR files can be created using: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The command-line jar tool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 build tool such as Ant or Maven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Eclipse (auto-generated)</a:t>
            </a:r>
          </a:p>
          <a:p>
            <a:pPr marL="557213" lvl="1" indent="0">
              <a:spcBef>
                <a:spcPts val="600"/>
              </a:spcBef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58" y="5340638"/>
            <a:ext cx="12192000" cy="1281029"/>
          </a:xfrm>
          <a:prstGeom prst="rect">
            <a:avLst/>
          </a:prstGeom>
          <a:solidFill>
            <a:srgbClr val="00A4F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0" tIns="360000" rIns="72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To deploy an application, place the .war file into the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webapps</a:t>
            </a:r>
            <a:r>
              <a:rPr lang="en-US" dirty="0">
                <a:solidFill>
                  <a:schemeClr val="bg1"/>
                </a:solidFill>
              </a:rPr>
              <a:t> directory under the Tomcat installation.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Root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Contains files that the client’s browser might request </a:t>
            </a:r>
          </a:p>
          <a:p>
            <a:pPr lvl="1"/>
            <a:r>
              <a:rPr lang="en-US" dirty="0"/>
              <a:t>HTML, JSPs, images, JavaScript, CSS etc.</a:t>
            </a:r>
          </a:p>
          <a:p>
            <a:pPr lvl="0"/>
            <a:r>
              <a:rPr lang="en-US" dirty="0"/>
              <a:t>The </a:t>
            </a:r>
            <a:r>
              <a:rPr lang="en-US" b="1" dirty="0"/>
              <a:t>context path</a:t>
            </a:r>
            <a:r>
              <a:rPr lang="en-US" dirty="0"/>
              <a:t> of index.html in your document root is: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ProjectName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/index.html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1727830"/>
            <a:ext cx="12192000" cy="1004030"/>
          </a:xfrm>
          <a:prstGeom prst="rect">
            <a:avLst/>
          </a:prstGeom>
          <a:solidFill>
            <a:srgbClr val="00A4F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0" tIns="360000" rIns="72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top-level directory of your application is the </a:t>
            </a:r>
            <a:r>
              <a:rPr lang="en-US" b="1" dirty="0">
                <a:solidFill>
                  <a:schemeClr val="bg1"/>
                </a:solidFill>
              </a:rPr>
              <a:t>document root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J2 - Java Web</Module></documentManagement></p:properties>
</file>

<file path=customXml/item3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1B990D4E-216B-4223-82E4-A152CD1EE9F2}"/>
</file>

<file path=customXml/itemProps2.xml><?xml version="1.0" encoding="utf-8"?>
<ds:datastoreItem xmlns:ds="http://schemas.openxmlformats.org/officeDocument/2006/customXml" ds:itemID="{67DE1E78-43C8-491B-A155-1CEE6C63C108}"/>
</file>

<file path=customXml/itemProps3.xml><?xml version="1.0" encoding="utf-8"?>
<ds:datastoreItem xmlns:ds="http://schemas.openxmlformats.org/officeDocument/2006/customXml" ds:itemID="{453ADA1F-5BD6-4879-BAB4-202FA18408FD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190</TotalTime>
  <Words>954</Words>
  <Application>Microsoft Office PowerPoint</Application>
  <PresentationFormat>Widescreen</PresentationFormat>
  <Paragraphs>219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Consolas</vt:lpstr>
      <vt:lpstr>新細明體</vt:lpstr>
      <vt:lpstr>Wingdings</vt:lpstr>
      <vt:lpstr>ヒラギノ角ゴ Pro W3</vt:lpstr>
      <vt:lpstr>FDM PowerPoint Theme Template</vt:lpstr>
      <vt:lpstr>Java</vt:lpstr>
      <vt:lpstr>PowerPoint Presentation</vt:lpstr>
      <vt:lpstr>PowerPoint Presentation</vt:lpstr>
      <vt:lpstr>Resources</vt:lpstr>
      <vt:lpstr>PowerPoint Presentation</vt:lpstr>
      <vt:lpstr>Directory Structure </vt:lpstr>
      <vt:lpstr>Directories</vt:lpstr>
      <vt:lpstr>WAR Files </vt:lpstr>
      <vt:lpstr>Document Root </vt:lpstr>
      <vt:lpstr>WEB-INF Directory </vt:lpstr>
      <vt:lpstr>META-INF Directory </vt:lpstr>
      <vt:lpstr>PowerPoint Presentation</vt:lpstr>
      <vt:lpstr>Starting Tomcat Manually </vt:lpstr>
      <vt:lpstr>Deployment with Tomcat </vt:lpstr>
      <vt:lpstr>PowerPoint Presentation</vt:lpstr>
      <vt:lpstr>Naming System</vt:lpstr>
      <vt:lpstr>Introduction to JNDI </vt:lpstr>
      <vt:lpstr>InitialContext </vt:lpstr>
      <vt:lpstr>Using a JDBC DataSource 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05-Java-Enterprise-Tomcat</dc:title>
  <dc:creator>Donatien Kabwe</dc:creator>
  <cp:lastModifiedBy>Craig Dolan</cp:lastModifiedBy>
  <cp:revision>33</cp:revision>
  <dcterms:created xsi:type="dcterms:W3CDTF">2018-10-30T11:41:52Z</dcterms:created>
  <dcterms:modified xsi:type="dcterms:W3CDTF">2019-11-01T11:26:37Z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