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37"/>
  </p:notesMasterIdLst>
  <p:sldIdLst>
    <p:sldId id="263" r:id="rId5"/>
    <p:sldId id="258" r:id="rId6"/>
    <p:sldId id="281" r:id="rId7"/>
    <p:sldId id="324" r:id="rId8"/>
    <p:sldId id="325" r:id="rId9"/>
    <p:sldId id="326" r:id="rId10"/>
    <p:sldId id="327" r:id="rId11"/>
    <p:sldId id="340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44" r:id="rId21"/>
    <p:sldId id="345" r:id="rId22"/>
    <p:sldId id="356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41" r:id="rId34"/>
    <p:sldId id="342" r:id="rId35"/>
    <p:sldId id="34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7" clrIdx="0">
    <p:extLst/>
  </p:cmAuthor>
  <p:cmAuthor id="2" name="Billy McCarthy" initials="BM" lastIdx="1" clrIdx="1">
    <p:extLst/>
  </p:cmAuthor>
  <p:cmAuthor id="3" name="Craig Dolan" initials="CD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3"/>
    <a:srgbClr val="595959"/>
    <a:srgbClr val="86CA9C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4B0B5-2F2A-4369-82F4-AC308D5D7DC1}" v="207" dt="2019-02-06T14:55:40.622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47" autoAdjust="0"/>
  </p:normalViewPr>
  <p:slideViewPr>
    <p:cSldViewPr snapToGrid="0">
      <p:cViewPr varScale="1">
        <p:scale>
          <a:sx n="49" d="100"/>
          <a:sy n="49" d="100"/>
        </p:scale>
        <p:origin x="72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-GB" altLang="zh-TW" sz="1600" dirty="0" smtClean="0">
                <a:latin typeface="Arial" pitchFamily="34" charset="0"/>
              </a:rPr>
              <a:t>When a new session needs to be started, the container creates an </a:t>
            </a:r>
            <a:r>
              <a:rPr kumimoji="1" lang="en-GB" altLang="zh-TW" sz="1600" b="1" dirty="0" err="1" smtClean="0">
                <a:latin typeface="Arial" pitchFamily="34" charset="0"/>
              </a:rPr>
              <a:t>HttpSession</a:t>
            </a:r>
            <a:r>
              <a:rPr kumimoji="1" lang="en-GB" altLang="zh-TW" sz="1600" dirty="0" smtClean="0">
                <a:latin typeface="Arial" pitchFamily="34" charset="0"/>
              </a:rPr>
              <a:t> object, and assigns to it a </a:t>
            </a:r>
            <a:r>
              <a:rPr kumimoji="1" lang="en-GB" altLang="zh-TW" sz="1600" b="1" dirty="0" err="1" smtClean="0">
                <a:latin typeface="Arial" pitchFamily="34" charset="0"/>
              </a:rPr>
              <a:t>jsessionid</a:t>
            </a:r>
            <a:endParaRPr kumimoji="1" lang="en-GB" altLang="zh-TW" sz="1600" b="1" dirty="0" smtClean="0">
              <a:latin typeface="Arial" pitchFamily="34" charset="0"/>
            </a:endParaRPr>
          </a:p>
          <a:p>
            <a:pPr lvl="1"/>
            <a:r>
              <a:rPr kumimoji="1" lang="en-GB" altLang="zh-TW" sz="1600" dirty="0" smtClean="0">
                <a:latin typeface="Arial" pitchFamily="34" charset="0"/>
              </a:rPr>
              <a:t>This ID is carried back to the client in a cookie in the response</a:t>
            </a:r>
          </a:p>
          <a:p>
            <a:pPr lvl="1"/>
            <a:r>
              <a:rPr kumimoji="1" lang="en-GB" altLang="zh-TW" sz="1600" dirty="0" smtClean="0">
                <a:latin typeface="Arial" pitchFamily="34" charset="0"/>
              </a:rPr>
              <a:t>The client’s subsequent requests include this ID – the container can use it to retrieve the associated session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6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call stack is conceptual,</a:t>
            </a:r>
            <a:r>
              <a:rPr lang="en-US" baseline="0" dirty="0" smtClean="0"/>
              <a:t> because implementation details depend on Container implementation.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8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They are interfaces receiving notification events in the web container, including</a:t>
            </a:r>
            <a:r>
              <a:rPr lang="en-GB" baseline="0" dirty="0" smtClean="0"/>
              <a:t> state changes in the </a:t>
            </a:r>
            <a:r>
              <a:rPr lang="en-GB" baseline="0" dirty="0" err="1" smtClean="0"/>
              <a:t>servletContext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HTTPsession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ServletRequest</a:t>
            </a:r>
            <a:r>
              <a:rPr lang="en-GB" baseline="0" dirty="0" smtClean="0"/>
              <a:t> objects. By implementing predefined interfaces such as </a:t>
            </a:r>
            <a:r>
              <a:rPr lang="en-GB" baseline="0" dirty="0" err="1" smtClean="0"/>
              <a:t>servletContextListener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, the web container will notify you of certain events that are happening in your application.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They are very powerful and have a lot of potential uses, such as intercepting request to perform logging and tracking HTTP session.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3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29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45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Web Tier – Server-side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Servlet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The lifecycle of a servlet is managed by the web container.</a:t>
            </a:r>
          </a:p>
          <a:p>
            <a:r>
              <a:rPr lang="en-GB" dirty="0"/>
              <a:t>The web container:</a:t>
            </a:r>
          </a:p>
          <a:p>
            <a:r>
              <a:rPr lang="en-GB" dirty="0"/>
              <a:t>Loads and instantiates the servlet class at container start-up.</a:t>
            </a:r>
          </a:p>
          <a:p>
            <a:r>
              <a:rPr lang="en-GB" dirty="0"/>
              <a:t>Calls the </a:t>
            </a:r>
            <a:r>
              <a:rPr lang="en-GB" dirty="0" err="1"/>
              <a:t>init</a:t>
            </a:r>
            <a:r>
              <a:rPr lang="en-GB" dirty="0"/>
              <a:t>() method.</a:t>
            </a:r>
          </a:p>
          <a:p>
            <a:r>
              <a:rPr lang="en-GB" dirty="0"/>
              <a:t>Calls the service() methods. This is where the servlet will spend most of its life.</a:t>
            </a:r>
          </a:p>
          <a:p>
            <a:r>
              <a:rPr lang="en-GB" dirty="0"/>
              <a:t>Calls the destroy() method. Container shutdown.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init</a:t>
            </a:r>
            <a:r>
              <a:rPr lang="en-GB" dirty="0"/>
              <a:t>() and destroy() methods are called only once in the servlet lifecycle.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1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Servlet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936305" y="3752332"/>
            <a:ext cx="1436229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 smtClean="0">
                <a:solidFill>
                  <a:schemeClr val="tx1"/>
                </a:solidFill>
              </a:rPr>
              <a:t>GenericServlet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6305" y="4038084"/>
            <a:ext cx="1436229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7368638" y="1752068"/>
            <a:ext cx="1436229" cy="500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GB" sz="1200" b="1" dirty="0" err="1" smtClean="0">
                <a:solidFill>
                  <a:schemeClr val="tx1"/>
                </a:solidFill>
              </a:rPr>
              <a:t>ServletConfig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49732" y="3538018"/>
            <a:ext cx="1436229" cy="500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GB" sz="1200" b="1" dirty="0" err="1" smtClean="0">
                <a:solidFill>
                  <a:schemeClr val="tx1"/>
                </a:solidFill>
              </a:rPr>
              <a:t>ServletContext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2694" y="3538018"/>
            <a:ext cx="1436229" cy="500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GB" sz="1200" b="1" dirty="0" err="1" smtClean="0">
                <a:solidFill>
                  <a:schemeClr val="tx1"/>
                </a:solidFill>
              </a:rPr>
              <a:t>ServletRequest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2694" y="4038084"/>
            <a:ext cx="1436229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895556" y="3538018"/>
            <a:ext cx="1436229" cy="500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GB" sz="1200" b="1" dirty="0" err="1" smtClean="0">
                <a:solidFill>
                  <a:schemeClr val="tx1"/>
                </a:solidFill>
              </a:rPr>
              <a:t>ServletResponse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95556" y="4038084"/>
            <a:ext cx="1436229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cxnSp>
        <p:nvCxnSpPr>
          <p:cNvPr id="12" name="Straight Connector 42"/>
          <p:cNvCxnSpPr>
            <a:stCxn id="23" idx="2"/>
            <a:endCxn id="4" idx="0"/>
          </p:cNvCxnSpPr>
          <p:nvPr/>
        </p:nvCxnSpPr>
        <p:spPr>
          <a:xfrm>
            <a:off x="5363676" y="2680762"/>
            <a:ext cx="1290744" cy="1071570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prstDash val="dash"/>
            <a:round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42"/>
          <p:cNvCxnSpPr>
            <a:stCxn id="22" idx="2"/>
            <a:endCxn id="4" idx="0"/>
          </p:cNvCxnSpPr>
          <p:nvPr/>
        </p:nvCxnSpPr>
        <p:spPr>
          <a:xfrm flipH="1">
            <a:off x="6654420" y="2680762"/>
            <a:ext cx="1432333" cy="1071570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prstDash val="dash"/>
            <a:round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2"/>
          <p:cNvCxnSpPr>
            <a:stCxn id="24" idx="1"/>
            <a:endCxn id="5" idx="3"/>
          </p:cNvCxnSpPr>
          <p:nvPr/>
        </p:nvCxnSpPr>
        <p:spPr>
          <a:xfrm flipH="1">
            <a:off x="7372534" y="4145241"/>
            <a:ext cx="1077198" cy="0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prstDash val="dash"/>
            <a:round/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45"/>
          <p:cNvCxnSpPr>
            <a:stCxn id="5" idx="1"/>
            <a:endCxn id="8" idx="0"/>
          </p:cNvCxnSpPr>
          <p:nvPr/>
        </p:nvCxnSpPr>
        <p:spPr>
          <a:xfrm rot="10800000">
            <a:off x="2790809" y="3538019"/>
            <a:ext cx="3145496" cy="607223"/>
          </a:xfrm>
          <a:prstGeom prst="bentConnector4">
            <a:avLst>
              <a:gd name="adj1" fmla="val 9515"/>
              <a:gd name="adj2" fmla="val 137647"/>
            </a:avLst>
          </a:prstGeom>
          <a:ln cmpd="sng">
            <a:solidFill>
              <a:schemeClr val="accent1">
                <a:lumMod val="10000"/>
              </a:schemeClr>
            </a:solidFill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47"/>
          <p:cNvCxnSpPr>
            <a:stCxn id="5" idx="1"/>
            <a:endCxn id="10" idx="0"/>
          </p:cNvCxnSpPr>
          <p:nvPr/>
        </p:nvCxnSpPr>
        <p:spPr>
          <a:xfrm rot="10800000">
            <a:off x="4613671" y="3538019"/>
            <a:ext cx="1322634" cy="607223"/>
          </a:xfrm>
          <a:prstGeom prst="bentConnector4">
            <a:avLst>
              <a:gd name="adj1" fmla="val 22853"/>
              <a:gd name="adj2" fmla="val 137647"/>
            </a:avLst>
          </a:prstGeom>
          <a:ln cmpd="sng">
            <a:solidFill>
              <a:schemeClr val="accent1">
                <a:lumMod val="10000"/>
              </a:schemeClr>
            </a:solidFill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95556" y="4252398"/>
            <a:ext cx="1436229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072694" y="4252398"/>
            <a:ext cx="1436229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936305" y="4252398"/>
            <a:ext cx="1436229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645561" y="2252134"/>
            <a:ext cx="1436229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368638" y="2252134"/>
            <a:ext cx="1436229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368638" y="2466448"/>
            <a:ext cx="1436229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645561" y="2466448"/>
            <a:ext cx="1436229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449732" y="4038084"/>
            <a:ext cx="1436229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8449732" y="4252398"/>
            <a:ext cx="1436229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966292" y="5252530"/>
            <a:ext cx="1657187" cy="500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GB" sz="1200" b="1" dirty="0" err="1" smtClean="0">
                <a:solidFill>
                  <a:schemeClr val="tx1"/>
                </a:solidFill>
              </a:rPr>
              <a:t>RequestDispatcher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66292" y="5752596"/>
            <a:ext cx="1657187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966292" y="5966910"/>
            <a:ext cx="1657187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 fontScale="85000" lnSpcReduction="20000"/>
          </a:bodyPr>
          <a:lstStyle/>
          <a:p>
            <a:endParaRPr lang="en-US" sz="1200" dirty="0"/>
          </a:p>
        </p:txBody>
      </p:sp>
      <p:cxnSp>
        <p:nvCxnSpPr>
          <p:cNvPr id="29" name="Shape 87"/>
          <p:cNvCxnSpPr>
            <a:stCxn id="21" idx="3"/>
            <a:endCxn id="7" idx="0"/>
          </p:cNvCxnSpPr>
          <p:nvPr/>
        </p:nvCxnSpPr>
        <p:spPr>
          <a:xfrm>
            <a:off x="8804867" y="2359291"/>
            <a:ext cx="362980" cy="1178727"/>
          </a:xfrm>
          <a:prstGeom prst="bentConnector2">
            <a:avLst/>
          </a:prstGeom>
          <a:ln cmpd="sng">
            <a:solidFill>
              <a:schemeClr val="accent1">
                <a:lumMod val="10000"/>
              </a:schemeClr>
            </a:solidFill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92"/>
          <p:cNvCxnSpPr/>
          <p:nvPr/>
        </p:nvCxnSpPr>
        <p:spPr>
          <a:xfrm rot="10800000" flipV="1">
            <a:off x="7623482" y="4466712"/>
            <a:ext cx="1544365" cy="1393040"/>
          </a:xfrm>
          <a:prstGeom prst="bentConnector3">
            <a:avLst>
              <a:gd name="adj1" fmla="val 1893"/>
            </a:avLst>
          </a:prstGeom>
          <a:ln cmpd="sng">
            <a:solidFill>
              <a:schemeClr val="accent1">
                <a:lumMod val="10000"/>
              </a:schemeClr>
            </a:solidFill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92"/>
          <p:cNvCxnSpPr>
            <a:stCxn id="18" idx="2"/>
            <a:endCxn id="27" idx="1"/>
          </p:cNvCxnSpPr>
          <p:nvPr/>
        </p:nvCxnSpPr>
        <p:spPr>
          <a:xfrm rot="16200000" flipH="1">
            <a:off x="3682030" y="3575490"/>
            <a:ext cx="1393041" cy="3175483"/>
          </a:xfrm>
          <a:prstGeom prst="bentConnector2">
            <a:avLst/>
          </a:prstGeom>
          <a:ln cmpd="sng">
            <a:solidFill>
              <a:schemeClr val="accent1">
                <a:lumMod val="10000"/>
              </a:schemeClr>
            </a:solidFill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2"/>
          <p:cNvCxnSpPr>
            <a:stCxn id="21" idx="1"/>
            <a:endCxn id="20" idx="3"/>
          </p:cNvCxnSpPr>
          <p:nvPr/>
        </p:nvCxnSpPr>
        <p:spPr>
          <a:xfrm flipH="1">
            <a:off x="6081790" y="2359291"/>
            <a:ext cx="1286848" cy="0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prstDash val="dash"/>
            <a:round/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45561" y="1752068"/>
            <a:ext cx="1436229" cy="500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GB" sz="1200" b="1" dirty="0" err="1" smtClean="0">
                <a:solidFill>
                  <a:schemeClr val="tx1"/>
                </a:solidFill>
              </a:rPr>
              <a:t>Servlet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HttpServlet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HttpServlet</a:t>
            </a:r>
            <a:r>
              <a:rPr lang="en-GB" dirty="0"/>
              <a:t> abstract class is an extension of </a:t>
            </a:r>
            <a:r>
              <a:rPr lang="en-GB" dirty="0" err="1"/>
              <a:t>GenericServlet</a:t>
            </a:r>
            <a:r>
              <a:rPr lang="en-GB" dirty="0"/>
              <a:t>. It is a specific implementation for the HTTP.</a:t>
            </a:r>
          </a:p>
          <a:p>
            <a:pPr marL="0" indent="0">
              <a:buNone/>
            </a:pPr>
            <a:r>
              <a:rPr lang="en-GB" dirty="0"/>
              <a:t>The service methods of a </a:t>
            </a:r>
            <a:r>
              <a:rPr lang="en-GB" dirty="0" err="1"/>
              <a:t>HttpServlet</a:t>
            </a:r>
            <a:r>
              <a:rPr lang="en-GB" dirty="0"/>
              <a:t> are split into:</a:t>
            </a:r>
          </a:p>
          <a:p>
            <a:r>
              <a:rPr lang="en-GB" dirty="0" err="1"/>
              <a:t>doDelete</a:t>
            </a:r>
            <a:r>
              <a:rPr lang="en-GB" dirty="0"/>
              <a:t>() – deletes the resource/file at the requested URL.</a:t>
            </a:r>
          </a:p>
          <a:p>
            <a:r>
              <a:rPr lang="en-GB" dirty="0" err="1"/>
              <a:t>doGet</a:t>
            </a:r>
            <a:r>
              <a:rPr lang="en-GB" dirty="0"/>
              <a:t>() – asks to get the resource/file through the URL.</a:t>
            </a:r>
          </a:p>
          <a:p>
            <a:r>
              <a:rPr lang="en-GB" dirty="0" err="1"/>
              <a:t>doHead</a:t>
            </a:r>
            <a:r>
              <a:rPr lang="en-GB" dirty="0"/>
              <a:t>() – similar to </a:t>
            </a:r>
            <a:r>
              <a:rPr lang="en-GB" dirty="0" err="1"/>
              <a:t>doGet</a:t>
            </a:r>
            <a:r>
              <a:rPr lang="en-GB" dirty="0"/>
              <a:t> but the response is without body.</a:t>
            </a:r>
          </a:p>
          <a:p>
            <a:r>
              <a:rPr lang="en-GB" dirty="0" err="1"/>
              <a:t>doOptions</a:t>
            </a:r>
            <a:r>
              <a:rPr lang="en-GB" dirty="0"/>
              <a:t>() - asks for a list of HTTP methods and use one to respond.</a:t>
            </a:r>
          </a:p>
          <a:p>
            <a:r>
              <a:rPr lang="en-GB" dirty="0" err="1"/>
              <a:t>doPost</a:t>
            </a:r>
            <a:r>
              <a:rPr lang="en-GB" dirty="0"/>
              <a:t>() - similar to a </a:t>
            </a:r>
            <a:r>
              <a:rPr lang="en-GB" dirty="0" err="1"/>
              <a:t>doGet</a:t>
            </a:r>
            <a:r>
              <a:rPr lang="en-GB" dirty="0"/>
              <a:t> with extra information sent through the body.</a:t>
            </a:r>
          </a:p>
          <a:p>
            <a:r>
              <a:rPr lang="en-GB" dirty="0" err="1"/>
              <a:t>doPut</a:t>
            </a:r>
            <a:r>
              <a:rPr lang="en-GB" dirty="0"/>
              <a:t>() – put enclosed information at the requested URL.</a:t>
            </a:r>
          </a:p>
          <a:p>
            <a:r>
              <a:rPr lang="en-GB" dirty="0" err="1"/>
              <a:t>doTrace</a:t>
            </a:r>
            <a:r>
              <a:rPr lang="en-GB" dirty="0"/>
              <a:t>() - ask for a loopback if the request message.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1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1888054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3072385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Servlets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9" y="703722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Web Container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4256717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 Descriptor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5401339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Listeners and Filters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Deployment 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Configuration file that describes how an application should be deployed.</a:t>
            </a:r>
          </a:p>
          <a:p>
            <a:r>
              <a:rPr lang="en-GB" dirty="0"/>
              <a:t>Web.xml</a:t>
            </a:r>
          </a:p>
          <a:p>
            <a:pPr marL="0" indent="0">
              <a:buNone/>
            </a:pPr>
            <a:r>
              <a:rPr lang="en-GB" dirty="0"/>
              <a:t>Written in XML tags and contains:</a:t>
            </a:r>
          </a:p>
          <a:p>
            <a:r>
              <a:rPr lang="en-GB" dirty="0"/>
              <a:t>Servlet mapping information</a:t>
            </a:r>
          </a:p>
          <a:p>
            <a:r>
              <a:rPr lang="en-GB" dirty="0"/>
              <a:t>Initial parameters</a:t>
            </a:r>
          </a:p>
          <a:p>
            <a:r>
              <a:rPr lang="en-GB" dirty="0"/>
              <a:t>Security constraints</a:t>
            </a:r>
          </a:p>
          <a:p>
            <a:r>
              <a:rPr lang="en-GB" dirty="0"/>
              <a:t>Login configuration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0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Deployment Descriptor – </a:t>
            </a:r>
            <a:r>
              <a:rPr lang="en-GB" dirty="0" err="1"/>
              <a:t>Sevlet</a:t>
            </a:r>
            <a:r>
              <a:rPr lang="en-GB" dirty="0"/>
              <a:t> mapping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Mapping a servlet onto a URL</a:t>
            </a:r>
          </a:p>
          <a:p>
            <a:pPr marL="0" indent="0">
              <a:buNone/>
            </a:pPr>
            <a:r>
              <a:rPr lang="en-GB" dirty="0"/>
              <a:t>Servlet </a:t>
            </a:r>
            <a:r>
              <a:rPr lang="en-GB" dirty="0" smtClean="0"/>
              <a:t>mapping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May </a:t>
            </a:r>
            <a:r>
              <a:rPr lang="en-GB" dirty="0"/>
              <a:t>map multiple URLs onto a servlet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62964" y="3069029"/>
            <a:ext cx="928018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&lt;servlet&gt;</a:t>
            </a:r>
          </a:p>
          <a:p>
            <a:r>
              <a:rPr lang="en-GB" sz="2000" dirty="0">
                <a:latin typeface="Consolas" pitchFamily="49" charset="0"/>
              </a:rPr>
              <a:t>&lt;servlet-name&gt;Register&lt;/servlet-name&gt;</a:t>
            </a:r>
          </a:p>
          <a:p>
            <a:r>
              <a:rPr lang="en-GB" sz="2000" dirty="0">
                <a:latin typeface="Consolas" pitchFamily="49" charset="0"/>
              </a:rPr>
              <a:t>&lt;servlet-class&gt;</a:t>
            </a:r>
            <a:r>
              <a:rPr lang="en-GB" sz="2000" dirty="0" err="1">
                <a:latin typeface="Consolas" pitchFamily="49" charset="0"/>
              </a:rPr>
              <a:t>com.fdmgroup.RegistrationServlet</a:t>
            </a:r>
            <a:r>
              <a:rPr lang="en-GB" sz="2000" dirty="0">
                <a:latin typeface="Consolas" pitchFamily="49" charset="0"/>
              </a:rPr>
              <a:t>&lt;/servlet-class&gt;</a:t>
            </a:r>
          </a:p>
          <a:p>
            <a:r>
              <a:rPr lang="en-GB" sz="2000" dirty="0">
                <a:latin typeface="Consolas" pitchFamily="49" charset="0"/>
              </a:rPr>
              <a:t>&lt;/servlet&gt;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&lt;servlet-mapping&gt;</a:t>
            </a:r>
          </a:p>
          <a:p>
            <a:r>
              <a:rPr lang="en-GB" sz="2000" dirty="0">
                <a:latin typeface="Consolas" pitchFamily="49" charset="0"/>
              </a:rPr>
              <a:t>&lt;servlet-name&gt;Register&lt;/servlet-name&gt;</a:t>
            </a:r>
          </a:p>
          <a:p>
            <a:r>
              <a:rPr lang="en-GB" sz="2000" dirty="0">
                <a:latin typeface="Consolas" pitchFamily="49" charset="0"/>
              </a:rPr>
              <a:t>&lt;</a:t>
            </a:r>
            <a:r>
              <a:rPr lang="en-GB" sz="2000" dirty="0" err="1">
                <a:latin typeface="Consolas" pitchFamily="49" charset="0"/>
              </a:rPr>
              <a:t>url</a:t>
            </a:r>
            <a:r>
              <a:rPr lang="en-GB" sz="2000" dirty="0">
                <a:latin typeface="Consolas" pitchFamily="49" charset="0"/>
              </a:rPr>
              <a:t>-pattern&gt;/registration&lt;/</a:t>
            </a:r>
            <a:r>
              <a:rPr lang="en-GB" sz="2000" dirty="0" err="1">
                <a:latin typeface="Consolas" pitchFamily="49" charset="0"/>
              </a:rPr>
              <a:t>url</a:t>
            </a:r>
            <a:r>
              <a:rPr lang="en-GB" sz="2000" dirty="0">
                <a:latin typeface="Consolas" pitchFamily="49" charset="0"/>
              </a:rPr>
              <a:t>-pattern&gt;</a:t>
            </a:r>
          </a:p>
          <a:p>
            <a:r>
              <a:rPr lang="en-GB" sz="2000" dirty="0">
                <a:latin typeface="Consolas" pitchFamily="49" charset="0"/>
              </a:rPr>
              <a:t>&lt;/servlet-mapping&gt;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1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1888054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305253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Servlets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9" y="703722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Web Container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4256717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 Descriptor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5401339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Listeners and Filters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Scopes, Filters, Listeners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GB" altLang="zh-TW" dirty="0"/>
              <a:t>So far you have seen how to use the </a:t>
            </a:r>
            <a:r>
              <a:rPr kumimoji="1" lang="en-GB" altLang="zh-TW" dirty="0" err="1"/>
              <a:t>HttpServletRequest</a:t>
            </a:r>
            <a:r>
              <a:rPr kumimoji="1" lang="en-GB" altLang="zh-TW" dirty="0"/>
              <a:t> object to set attributes in the </a:t>
            </a:r>
            <a:r>
              <a:rPr kumimoji="1" lang="en-GB" altLang="zh-TW" b="1" dirty="0"/>
              <a:t>request scope</a:t>
            </a:r>
            <a:r>
              <a:rPr kumimoji="1" lang="en-GB" altLang="zh-TW" dirty="0"/>
              <a:t>.</a:t>
            </a:r>
          </a:p>
          <a:p>
            <a:pPr marL="0" indent="0">
              <a:buNone/>
            </a:pPr>
            <a:endParaRPr kumimoji="1" lang="en-GB" altLang="zh-TW" dirty="0"/>
          </a:p>
          <a:p>
            <a:pPr marL="0" indent="0">
              <a:buNone/>
            </a:pPr>
            <a:r>
              <a:rPr kumimoji="1" lang="en-GB" altLang="zh-TW" dirty="0"/>
              <a:t>We can add attributes to other scopes as well:</a:t>
            </a:r>
          </a:p>
          <a:p>
            <a:pPr lvl="1"/>
            <a:r>
              <a:rPr kumimoji="1" lang="en-GB" altLang="zh-TW" sz="1600" b="1" dirty="0"/>
              <a:t>Session scope</a:t>
            </a:r>
          </a:p>
          <a:p>
            <a:pPr lvl="1"/>
            <a:r>
              <a:rPr kumimoji="1" lang="en-GB" altLang="zh-TW" sz="1600" b="1" dirty="0"/>
              <a:t>Application scope</a:t>
            </a:r>
          </a:p>
          <a:p>
            <a:pPr lvl="1"/>
            <a:endParaRPr kumimoji="1" lang="en-GB" altLang="zh-TW" sz="1600" dirty="0"/>
          </a:p>
          <a:p>
            <a:pPr lvl="1"/>
            <a:endParaRPr kumimoji="1" lang="en-GB" altLang="zh-TW" sz="1600" dirty="0"/>
          </a:p>
          <a:p>
            <a:pPr lvl="1"/>
            <a:endParaRPr kumimoji="1" lang="en-GB" altLang="zh-TW" sz="1600" dirty="0"/>
          </a:p>
          <a:p>
            <a:pPr marL="557213" lvl="1" indent="0">
              <a:buNone/>
            </a:pPr>
            <a:endParaRPr kumimoji="1" lang="en-GB" altLang="zh-TW" sz="1600" dirty="0"/>
          </a:p>
          <a:p>
            <a:pPr marL="0" indent="-70825">
              <a:buNone/>
            </a:pPr>
            <a:r>
              <a:rPr kumimoji="1" lang="en-GB" altLang="zh-TW" dirty="0"/>
              <a:t>To do this, we will need to use API objects that represent those scopes.</a:t>
            </a:r>
          </a:p>
          <a:p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540626" y="4036168"/>
            <a:ext cx="4064000" cy="1028700"/>
          </a:xfrm>
          <a:prstGeom prst="roundRect">
            <a:avLst>
              <a:gd name="adj" fmla="val 10982"/>
            </a:avLst>
          </a:prstGeom>
          <a:solidFill>
            <a:srgbClr val="009FE3"/>
          </a:solidFill>
          <a:ln w="28575">
            <a:solidFill>
              <a:srgbClr val="2EABE2"/>
            </a:solidFill>
          </a:ln>
        </p:spPr>
        <p:txBody>
          <a:bodyPr anchor="ctr"/>
          <a:lstStyle/>
          <a:p>
            <a:pPr algn="ctr">
              <a:spcBef>
                <a:spcPts val="1200"/>
              </a:spcBef>
            </a:pPr>
            <a:r>
              <a:rPr lang="en-US" u="sng" dirty="0" smtClean="0">
                <a:solidFill>
                  <a:schemeClr val="bg1"/>
                </a:solidFill>
                <a:latin typeface="+mj-lt"/>
              </a:rPr>
              <a:t>Recap: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Scope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refers to the visibility and lifetime of a variable (or other data). </a:t>
            </a:r>
            <a:br>
              <a:rPr lang="en-US" dirty="0" smtClean="0">
                <a:solidFill>
                  <a:schemeClr val="bg1"/>
                </a:solidFill>
                <a:latin typeface="+mj-lt"/>
              </a:rPr>
            </a:br>
            <a:r>
              <a:rPr lang="en-US" dirty="0" smtClean="0">
                <a:solidFill>
                  <a:schemeClr val="bg1"/>
                </a:solidFill>
                <a:latin typeface="+mj-lt"/>
              </a:rPr>
              <a:t>I.e. the context in which it can be used.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40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ServletContext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GB" altLang="zh-TW" b="1" dirty="0" err="1"/>
              <a:t>ServletContext</a:t>
            </a:r>
            <a:r>
              <a:rPr kumimoji="1" lang="en-GB" altLang="zh-TW" b="1" dirty="0"/>
              <a:t> </a:t>
            </a:r>
            <a:r>
              <a:rPr kumimoji="1" lang="en-GB" altLang="zh-TW" dirty="0"/>
              <a:t>is an object that represents the context of the entire application.</a:t>
            </a:r>
          </a:p>
          <a:p>
            <a:pPr lvl="1"/>
            <a:r>
              <a:rPr kumimoji="1" lang="en-GB" altLang="zh-TW" sz="1600" dirty="0"/>
              <a:t>Created at </a:t>
            </a:r>
            <a:r>
              <a:rPr kumimoji="1" lang="en-GB" altLang="zh-TW" sz="1600" dirty="0" err="1"/>
              <a:t>startup</a:t>
            </a:r>
            <a:endParaRPr kumimoji="1" lang="en-GB" altLang="zh-TW" sz="1600" dirty="0"/>
          </a:p>
          <a:p>
            <a:pPr lvl="1"/>
            <a:r>
              <a:rPr kumimoji="1" lang="en-GB" altLang="zh-TW" sz="1600" dirty="0"/>
              <a:t>Only </a:t>
            </a:r>
            <a:r>
              <a:rPr kumimoji="1" lang="en-GB" altLang="zh-TW" sz="1600" b="1" i="1" u="sng" dirty="0"/>
              <a:t>one</a:t>
            </a:r>
            <a:r>
              <a:rPr kumimoji="1" lang="en-GB" altLang="zh-TW" sz="1600" dirty="0"/>
              <a:t> exists per application</a:t>
            </a:r>
          </a:p>
          <a:p>
            <a:pPr lvl="1"/>
            <a:r>
              <a:rPr kumimoji="1" lang="en-GB" altLang="zh-TW" sz="1600" dirty="0"/>
              <a:t>Contains configuration for the entire web app</a:t>
            </a:r>
          </a:p>
          <a:p>
            <a:pPr lvl="1"/>
            <a:r>
              <a:rPr kumimoji="1" lang="en-GB" altLang="zh-TW" sz="1600" b="1" dirty="0"/>
              <a:t>Application scoped</a:t>
            </a:r>
          </a:p>
          <a:p>
            <a:pPr marL="0" indent="0">
              <a:buNone/>
            </a:pPr>
            <a:endParaRPr kumimoji="1" lang="en-GB" altLang="zh-TW" dirty="0"/>
          </a:p>
          <a:p>
            <a:pPr marL="0" indent="0">
              <a:buNone/>
            </a:pPr>
            <a:r>
              <a:rPr kumimoji="1" lang="en-GB" altLang="zh-TW" dirty="0"/>
              <a:t>We can access it from any Servlet by calling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getServletContext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-70825">
              <a:buNone/>
            </a:pPr>
            <a:r>
              <a:rPr kumimoji="1" lang="en-GB" altLang="zh-TW" dirty="0"/>
              <a:t>Once we have it, we can call </a:t>
            </a:r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setAttribute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GB" altLang="zh-TW" dirty="0"/>
              <a:t>and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en-GB" dirty="0">
                <a:cs typeface="Consolas" panose="020B0609020204030204" pitchFamily="49" charset="0"/>
              </a:rPr>
              <a:t> on it</a:t>
            </a:r>
            <a:r>
              <a:rPr kumimoji="1" lang="en-GB" altLang="zh-TW" dirty="0"/>
              <a:t> 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-70825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-70825" algn="ctr">
              <a:buNone/>
            </a:pPr>
            <a:r>
              <a:rPr kumimoji="1" lang="en-GB" altLang="zh-TW" i="1" u="sng" dirty="0">
                <a:solidFill>
                  <a:srgbClr val="C00000"/>
                </a:solidFill>
              </a:rPr>
              <a:t>Caution:</a:t>
            </a:r>
            <a:r>
              <a:rPr kumimoji="1" lang="en-GB" altLang="zh-TW" i="1" dirty="0">
                <a:solidFill>
                  <a:srgbClr val="C00000"/>
                </a:solidFill>
              </a:rPr>
              <a:t> These attributes will be accessible from multiple threads.</a:t>
            </a:r>
            <a:endParaRPr kumimoji="1" lang="en-GB" altLang="zh-TW" i="1" u="sng" dirty="0">
              <a:solidFill>
                <a:srgbClr val="C0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7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HTTP is </a:t>
            </a:r>
            <a:r>
              <a:rPr lang="en-US" i="1" dirty="0"/>
              <a:t>stateless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Every request is independent of every other request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Each connection only exists for one request and one response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An </a:t>
            </a:r>
            <a:r>
              <a:rPr lang="en-US" b="1" dirty="0" err="1"/>
              <a:t>HttpSession</a:t>
            </a:r>
            <a:r>
              <a:rPr lang="en-US" dirty="0"/>
              <a:t> object may be created to maintain a session for a particular client</a:t>
            </a:r>
          </a:p>
          <a:p>
            <a:pPr lvl="1"/>
            <a:r>
              <a:rPr lang="en-US" sz="1600" dirty="0"/>
              <a:t>Allows web app to recognize multiple requests from same client  </a:t>
            </a:r>
          </a:p>
          <a:p>
            <a:pPr lvl="1"/>
            <a:r>
              <a:rPr lang="en-US" sz="1600" dirty="0"/>
              <a:t>E.g. Adding items to an online shopping cart</a:t>
            </a:r>
          </a:p>
          <a:p>
            <a:pPr lvl="1"/>
            <a:r>
              <a:rPr lang="en-US" sz="1600" b="1" dirty="0"/>
              <a:t>Session scoped</a:t>
            </a:r>
            <a:br>
              <a:rPr lang="en-US" sz="1600" b="1" dirty="0"/>
            </a:br>
            <a:endParaRPr lang="en-US" sz="1600" b="1" dirty="0"/>
          </a:p>
          <a:p>
            <a:pPr marL="0" indent="0">
              <a:buNone/>
            </a:pPr>
            <a:r>
              <a:rPr kumimoji="1" lang="en-GB" altLang="zh-TW" dirty="0"/>
              <a:t>Once we have an </a:t>
            </a:r>
            <a:r>
              <a:rPr kumimoji="1" lang="en-GB" altLang="zh-TW" dirty="0" err="1"/>
              <a:t>HttpSession</a:t>
            </a:r>
            <a:r>
              <a:rPr kumimoji="1" lang="en-GB" altLang="zh-TW" dirty="0"/>
              <a:t>, we can call </a:t>
            </a:r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setAttribute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GB" altLang="zh-TW" dirty="0"/>
              <a:t>and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1" lang="en-GB" dirty="0">
                <a:cs typeface="Consolas" panose="020B0609020204030204" pitchFamily="49" charset="0"/>
              </a:rPr>
              <a:t>on it</a:t>
            </a:r>
            <a:r>
              <a:rPr kumimoji="1" lang="en-GB" altLang="zh-TW" dirty="0"/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2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18529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Describe the purpose of a web container and a web server.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Explain what servlets are and identify the steps of their lifecycles.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Describe what a deployment descriptor is and its purpose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Describe what Listeners and Filter are and when and where they should be used.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Use Sessions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GB" altLang="zh-TW" dirty="0"/>
              <a:t>To obtain an </a:t>
            </a:r>
            <a:r>
              <a:rPr kumimoji="1" lang="en-GB" altLang="zh-TW" dirty="0" err="1"/>
              <a:t>HttpSession</a:t>
            </a:r>
            <a:r>
              <a:rPr kumimoji="1" lang="en-GB" altLang="zh-TW" dirty="0"/>
              <a:t> object, we call:</a:t>
            </a:r>
          </a:p>
          <a:p>
            <a:pPr marL="0" indent="0">
              <a:buNone/>
            </a:pPr>
            <a:r>
              <a:rPr kumimoji="1" lang="en-GB" altLang="zh-TW" sz="1600" dirty="0"/>
              <a:t/>
            </a:r>
            <a:br>
              <a:rPr kumimoji="1" lang="en-GB" altLang="zh-TW" sz="1600" dirty="0"/>
            </a:br>
            <a:endParaRPr kumimoji="1" lang="en-GB" altLang="zh-TW" sz="1600" dirty="0"/>
          </a:p>
          <a:p>
            <a:r>
              <a:rPr kumimoji="1" lang="en-GB" altLang="zh-TW" sz="1600" dirty="0"/>
              <a:t>If this request is already associated with a session, that session will be retrieved</a:t>
            </a:r>
          </a:p>
          <a:p>
            <a:r>
              <a:rPr kumimoji="1" lang="en-GB" altLang="zh-TW" sz="1600" dirty="0"/>
              <a:t>If not, a new one will be created</a:t>
            </a:r>
          </a:p>
          <a:p>
            <a:pPr marL="0" lvl="1" indent="-70825" defTabSz="457200">
              <a:spcBef>
                <a:spcPts val="1800"/>
              </a:spcBef>
              <a:buNone/>
            </a:pPr>
            <a:r>
              <a:rPr kumimoji="1" lang="en-GB" altLang="zh-TW" sz="1600" dirty="0"/>
              <a:t/>
            </a:r>
            <a:br>
              <a:rPr kumimoji="1" lang="en-GB" altLang="zh-TW" sz="1600" dirty="0"/>
            </a:br>
            <a:r>
              <a:rPr kumimoji="1" lang="en-GB" altLang="zh-TW" dirty="0"/>
              <a:t>To check which of the above took place, we can call 	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session.isNew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en-GB" altLang="zh-TW" dirty="0"/>
          </a:p>
          <a:p>
            <a:pPr marL="0" lvl="1" indent="-70825" defTabSz="457200">
              <a:spcBef>
                <a:spcPts val="1800"/>
              </a:spcBef>
              <a:buNone/>
            </a:pPr>
            <a:r>
              <a:rPr kumimoji="1" lang="en-GB" altLang="zh-TW" dirty="0"/>
              <a:t>To manually end a session, we can call	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session.invalidate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1" lang="en-GB" dirty="0"/>
              <a:t/>
            </a:r>
            <a:br>
              <a:rPr kumimoji="1" lang="en-GB" dirty="0"/>
            </a:br>
            <a:r>
              <a:rPr kumimoji="1" lang="en-GB" dirty="0"/>
              <a:t/>
            </a:r>
            <a:br>
              <a:rPr kumimoji="1" lang="en-GB" dirty="0"/>
            </a:br>
            <a:r>
              <a:rPr kumimoji="1" lang="en-GB" altLang="zh-TW" dirty="0"/>
              <a:t/>
            </a:r>
            <a:br>
              <a:rPr kumimoji="1" lang="en-GB" altLang="zh-TW" dirty="0"/>
            </a:br>
            <a:r>
              <a:rPr kumimoji="1" lang="en-GB" altLang="zh-TW" dirty="0"/>
              <a:t>For more information, refer to the API on </a:t>
            </a:r>
            <a:r>
              <a:rPr kumimoji="1" lang="en-GB" altLang="zh-TW" dirty="0" err="1"/>
              <a:t>HttpSession</a:t>
            </a:r>
            <a:r>
              <a:rPr kumimoji="1" lang="en-GB" altLang="zh-TW" dirty="0"/>
              <a:t>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00275" y="2817675"/>
            <a:ext cx="782955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HttpSession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session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request.getSession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1490" y="3482501"/>
            <a:ext cx="11003136" cy="2789711"/>
          </a:xfrm>
        </p:spPr>
        <p:txBody>
          <a:bodyPr/>
          <a:lstStyle/>
          <a:p>
            <a:pPr marL="0" indent="0">
              <a:buNone/>
            </a:pPr>
            <a:endParaRPr kumimoji="1" lang="en-GB" altLang="zh-TW" dirty="0" smtClean="0"/>
          </a:p>
          <a:p>
            <a:pPr marL="0" indent="0">
              <a:buNone/>
            </a:pPr>
            <a:r>
              <a:rPr kumimoji="1" lang="en-GB" altLang="zh-TW" dirty="0" smtClean="0"/>
              <a:t>We </a:t>
            </a:r>
            <a:r>
              <a:rPr kumimoji="1" lang="en-GB" altLang="zh-TW" dirty="0"/>
              <a:t>can use a filter to:</a:t>
            </a:r>
          </a:p>
          <a:p>
            <a:pPr lvl="1"/>
            <a:r>
              <a:rPr kumimoji="1" lang="en-GB" altLang="zh-TW" dirty="0"/>
              <a:t>Authenticate and block requests based on user identity</a:t>
            </a:r>
          </a:p>
          <a:p>
            <a:pPr lvl="1"/>
            <a:r>
              <a:rPr kumimoji="1" lang="en-GB" altLang="zh-TW" dirty="0"/>
              <a:t>Log and track users of a web app</a:t>
            </a:r>
          </a:p>
          <a:p>
            <a:pPr lvl="1"/>
            <a:r>
              <a:rPr kumimoji="1" lang="en-GB" altLang="zh-TW" dirty="0"/>
              <a:t>Compress the response stream</a:t>
            </a:r>
          </a:p>
          <a:p>
            <a:pPr lvl="1"/>
            <a:r>
              <a:rPr kumimoji="1" lang="en-GB" altLang="zh-TW" dirty="0"/>
              <a:t>Alter or append to the response stream</a:t>
            </a:r>
          </a:p>
          <a:p>
            <a:pPr marL="557213" lvl="1" indent="0">
              <a:buNone/>
            </a:pPr>
            <a:endParaRPr kumimoji="1" lang="en-GB" altLang="zh-TW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727830"/>
            <a:ext cx="12192000" cy="1558028"/>
          </a:xfrm>
          <a:prstGeom prst="rect">
            <a:avLst/>
          </a:prstGeom>
          <a:solidFill>
            <a:srgbClr val="00A4F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0" tIns="360000" rIns="720000" bIns="3600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GB" altLang="zh-TW" b="1" dirty="0">
                <a:solidFill>
                  <a:schemeClr val="bg1"/>
                </a:solidFill>
                <a:latin typeface="Arial" pitchFamily="34" charset="0"/>
              </a:rPr>
              <a:t>Filters </a:t>
            </a:r>
            <a:r>
              <a:rPr kumimoji="1" lang="en-GB" altLang="zh-TW" dirty="0">
                <a:solidFill>
                  <a:schemeClr val="bg1"/>
                </a:solidFill>
                <a:latin typeface="Arial" pitchFamily="34" charset="0"/>
              </a:rPr>
              <a:t>are another type of web app component.</a:t>
            </a:r>
          </a:p>
          <a:p>
            <a:pPr algn="ctr"/>
            <a:endParaRPr kumimoji="1" lang="en-GB" altLang="zh-TW" dirty="0">
              <a:solidFill>
                <a:schemeClr val="bg1"/>
              </a:solidFill>
              <a:latin typeface="Arial" pitchFamily="34" charset="0"/>
            </a:endParaRPr>
          </a:p>
          <a:p>
            <a:pPr algn="ctr"/>
            <a:r>
              <a:rPr kumimoji="1" lang="en-GB" altLang="zh-TW" dirty="0">
                <a:solidFill>
                  <a:schemeClr val="bg1"/>
                </a:solidFill>
                <a:latin typeface="Arial" pitchFamily="34" charset="0"/>
              </a:rPr>
              <a:t>They can intercept an HTTP request for additional processing.</a:t>
            </a:r>
            <a:endParaRPr kumimoji="1" lang="en-GB" altLang="zh-TW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Filters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05851" y="1361873"/>
            <a:ext cx="9195171" cy="5030942"/>
            <a:chOff x="1991638" y="1431332"/>
            <a:chExt cx="7461350" cy="4825295"/>
          </a:xfrm>
        </p:grpSpPr>
        <p:sp>
          <p:nvSpPr>
            <p:cNvPr id="4" name="Round Diagonal Corner Rectangle 3"/>
            <p:cNvSpPr/>
            <p:nvPr/>
          </p:nvSpPr>
          <p:spPr>
            <a:xfrm>
              <a:off x="2429888" y="1443630"/>
              <a:ext cx="7023100" cy="4812997"/>
            </a:xfrm>
            <a:prstGeom prst="round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Round Diagonal Corner Rectangle 3"/>
            <p:cNvSpPr>
              <a:spLocks/>
            </p:cNvSpPr>
            <p:nvPr/>
          </p:nvSpPr>
          <p:spPr bwMode="auto">
            <a:xfrm>
              <a:off x="2906138" y="1884769"/>
              <a:ext cx="6252812" cy="4048078"/>
            </a:xfrm>
            <a:custGeom>
              <a:avLst/>
              <a:gdLst>
                <a:gd name="T0" fmla="*/ 706452 w 6827520"/>
                <a:gd name="T1" fmla="*/ 0 h 4238625"/>
                <a:gd name="T2" fmla="*/ 6827520 w 6827520"/>
                <a:gd name="T3" fmla="*/ 0 h 4238625"/>
                <a:gd name="T4" fmla="*/ 6827520 w 6827520"/>
                <a:gd name="T5" fmla="*/ 0 h 4238625"/>
                <a:gd name="T6" fmla="*/ 6827520 w 6827520"/>
                <a:gd name="T7" fmla="*/ 3532173 h 4238625"/>
                <a:gd name="T8" fmla="*/ 6121068 w 6827520"/>
                <a:gd name="T9" fmla="*/ 4238625 h 4238625"/>
                <a:gd name="T10" fmla="*/ 0 w 6827520"/>
                <a:gd name="T11" fmla="*/ 4238625 h 4238625"/>
                <a:gd name="T12" fmla="*/ 0 w 6827520"/>
                <a:gd name="T13" fmla="*/ 4238625 h 4238625"/>
                <a:gd name="T14" fmla="*/ 0 w 6827520"/>
                <a:gd name="T15" fmla="*/ 706452 h 4238625"/>
                <a:gd name="T16" fmla="*/ 706452 w 6827520"/>
                <a:gd name="T17" fmla="*/ 0 h 42386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27520"/>
                <a:gd name="T28" fmla="*/ 0 h 4238625"/>
                <a:gd name="T29" fmla="*/ 6827520 w 6827520"/>
                <a:gd name="T30" fmla="*/ 4238625 h 42386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27520" h="4238625">
                  <a:moveTo>
                    <a:pt x="706452" y="0"/>
                  </a:moveTo>
                  <a:lnTo>
                    <a:pt x="6827520" y="0"/>
                  </a:lnTo>
                  <a:lnTo>
                    <a:pt x="6827520" y="3532173"/>
                  </a:lnTo>
                  <a:cubicBezTo>
                    <a:pt x="6827520" y="3922336"/>
                    <a:pt x="6511231" y="4238625"/>
                    <a:pt x="6121068" y="4238625"/>
                  </a:cubicBezTo>
                  <a:lnTo>
                    <a:pt x="0" y="4238625"/>
                  </a:lnTo>
                  <a:lnTo>
                    <a:pt x="0" y="706452"/>
                  </a:lnTo>
                  <a:cubicBezTo>
                    <a:pt x="0" y="316289"/>
                    <a:pt x="316289" y="0"/>
                    <a:pt x="7064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9B5E8"/>
                </a:gs>
                <a:gs pos="35001">
                  <a:srgbClr val="D9CBEE"/>
                </a:gs>
                <a:gs pos="100000">
                  <a:srgbClr val="F0EAF9"/>
                </a:gs>
              </a:gsLst>
              <a:lin ang="16200000" scaled="1"/>
            </a:gradFill>
            <a:ln w="9525">
              <a:solidFill>
                <a:srgbClr val="795D9B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1991638" y="3354476"/>
              <a:ext cx="914500" cy="4126"/>
            </a:xfrm>
            <a:prstGeom prst="straightConnector1">
              <a:avLst/>
            </a:prstGeom>
            <a:ln w="28575">
              <a:tailEnd type="arrow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20513" y="3011575"/>
              <a:ext cx="885625" cy="0"/>
            </a:xfrm>
            <a:prstGeom prst="straightConnector1">
              <a:avLst/>
            </a:prstGeom>
            <a:ln w="28575">
              <a:tailEnd type="arrow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Text Box 71"/>
            <p:cNvSpPr txBox="1">
              <a:spLocks noChangeArrowheads="1"/>
            </p:cNvSpPr>
            <p:nvPr/>
          </p:nvSpPr>
          <p:spPr bwMode="auto">
            <a:xfrm>
              <a:off x="8370392" y="1431332"/>
              <a:ext cx="1048334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Web Server</a:t>
              </a:r>
              <a:endParaRPr kumimoji="0" lang="en-GB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74"/>
            <p:cNvSpPr txBox="1">
              <a:spLocks noChangeArrowheads="1"/>
            </p:cNvSpPr>
            <p:nvPr/>
          </p:nvSpPr>
          <p:spPr bwMode="auto">
            <a:xfrm>
              <a:off x="7197369" y="1968905"/>
              <a:ext cx="196158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Web Container</a:t>
              </a:r>
              <a:endParaRPr kumimoji="0" lang="en-GB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9"/>
            <p:cNvCxnSpPr/>
            <p:nvPr/>
          </p:nvCxnSpPr>
          <p:spPr>
            <a:xfrm>
              <a:off x="4744463" y="3010305"/>
              <a:ext cx="2142924" cy="733668"/>
            </a:xfrm>
            <a:prstGeom prst="bentConnector3">
              <a:avLst>
                <a:gd name="adj1" fmla="val 99857"/>
              </a:avLst>
            </a:prstGeom>
            <a:ln w="28575">
              <a:tailEnd type="arrow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906138" y="3010305"/>
              <a:ext cx="1885950" cy="0"/>
            </a:xfrm>
            <a:prstGeom prst="straightConnector1">
              <a:avLst/>
            </a:prstGeom>
            <a:ln w="28575">
              <a:tailEnd type="arrow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2767775" y="3359238"/>
              <a:ext cx="1900489" cy="4762"/>
            </a:xfrm>
            <a:prstGeom prst="straightConnector1">
              <a:avLst/>
            </a:prstGeom>
            <a:ln w="28575">
              <a:tailEnd type="arrow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06"/>
            <p:cNvCxnSpPr/>
            <p:nvPr/>
          </p:nvCxnSpPr>
          <p:spPr>
            <a:xfrm rot="10800000">
              <a:off x="4601591" y="3362733"/>
              <a:ext cx="1948912" cy="381240"/>
            </a:xfrm>
            <a:prstGeom prst="bentConnector3">
              <a:avLst>
                <a:gd name="adj1" fmla="val 118"/>
              </a:avLst>
            </a:prstGeom>
            <a:ln w="28575">
              <a:tailEnd type="arrow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21"/>
            <p:cNvCxnSpPr/>
            <p:nvPr/>
          </p:nvCxnSpPr>
          <p:spPr>
            <a:xfrm>
              <a:off x="6550503" y="4409209"/>
              <a:ext cx="1229260" cy="991395"/>
            </a:xfrm>
            <a:prstGeom prst="bentConnector3">
              <a:avLst>
                <a:gd name="adj1" fmla="val 670"/>
              </a:avLst>
            </a:prstGeom>
            <a:ln w="28575"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Flowchart: Merge 93"/>
            <p:cNvSpPr>
              <a:spLocks noChangeArrowheads="1"/>
            </p:cNvSpPr>
            <p:nvPr/>
          </p:nvSpPr>
          <p:spPr bwMode="auto">
            <a:xfrm>
              <a:off x="5047513" y="2829412"/>
              <a:ext cx="773907" cy="704373"/>
            </a:xfrm>
            <a:prstGeom prst="round2DiagRect">
              <a:avLst/>
            </a:prstGeom>
            <a:solidFill>
              <a:srgbClr val="2EABE2"/>
            </a:solidFill>
            <a:ln w="254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Filter 1</a:t>
              </a:r>
              <a:endPara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Arrow Connector 24"/>
            <p:cNvCxnSpPr/>
            <p:nvPr/>
          </p:nvCxnSpPr>
          <p:spPr>
            <a:xfrm>
              <a:off x="6887387" y="4409209"/>
              <a:ext cx="892376" cy="639446"/>
            </a:xfrm>
            <a:prstGeom prst="bentConnector3">
              <a:avLst>
                <a:gd name="adj1" fmla="val 3620"/>
              </a:avLst>
            </a:prstGeom>
            <a:ln w="28575">
              <a:tailEnd type="arrow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Oval 48"/>
            <p:cNvSpPr>
              <a:spLocks noChangeArrowheads="1"/>
            </p:cNvSpPr>
            <p:nvPr/>
          </p:nvSpPr>
          <p:spPr bwMode="auto">
            <a:xfrm>
              <a:off x="3706238" y="2660070"/>
              <a:ext cx="666750" cy="62865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2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resp</a:t>
              </a:r>
              <a:endParaRPr kumimoji="0" lang="en-GB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46"/>
            <p:cNvSpPr>
              <a:spLocks noChangeArrowheads="1"/>
            </p:cNvSpPr>
            <p:nvPr/>
          </p:nvSpPr>
          <p:spPr bwMode="auto">
            <a:xfrm>
              <a:off x="3220463" y="2388005"/>
              <a:ext cx="685800" cy="6477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2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req</a:t>
              </a:r>
              <a:r>
                <a:rPr kumimoji="0" lang="en-GB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GB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GB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F2DBDB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/</a:t>
              </a:r>
              <a:r>
                <a:rPr kumimoji="0" lang="en-GB" alt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F2DBDB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url</a:t>
              </a:r>
              <a:endParaRPr kumimoji="0" lang="en-GB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Flowchart: Merge 93"/>
            <p:cNvSpPr>
              <a:spLocks noChangeArrowheads="1"/>
            </p:cNvSpPr>
            <p:nvPr/>
          </p:nvSpPr>
          <p:spPr bwMode="auto">
            <a:xfrm>
              <a:off x="6350169" y="3743973"/>
              <a:ext cx="773907" cy="704373"/>
            </a:xfrm>
            <a:prstGeom prst="round2DiagRect">
              <a:avLst/>
            </a:prstGeom>
            <a:solidFill>
              <a:srgbClr val="2EABE2"/>
            </a:solidFill>
            <a:ln w="254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Filter 2</a:t>
              </a:r>
              <a:endPara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82"/>
            <p:cNvSpPr>
              <a:spLocks noChangeArrowheads="1"/>
            </p:cNvSpPr>
            <p:nvPr/>
          </p:nvSpPr>
          <p:spPr bwMode="auto">
            <a:xfrm>
              <a:off x="7779763" y="4746930"/>
              <a:ext cx="869048" cy="873793"/>
            </a:xfrm>
            <a:prstGeom prst="roundRect">
              <a:avLst/>
            </a:prstGeom>
            <a:solidFill>
              <a:srgbClr val="B6D169"/>
            </a:solidFill>
            <a:ln w="254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Servlet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8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 Benefits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GB" altLang="zh-TW" dirty="0"/>
              <a:t>Filters can help us in the following ways:</a:t>
            </a:r>
            <a:br>
              <a:rPr kumimoji="1" lang="en-GB" altLang="zh-TW" dirty="0"/>
            </a:br>
            <a:endParaRPr kumimoji="1" lang="en-GB" altLang="zh-TW" dirty="0"/>
          </a:p>
          <a:p>
            <a:r>
              <a:rPr kumimoji="1" lang="en-GB" altLang="zh-TW" sz="1600" dirty="0"/>
              <a:t>Can add functionality without modifying existing Servlets</a:t>
            </a:r>
          </a:p>
          <a:p>
            <a:r>
              <a:rPr kumimoji="1" lang="en-GB" altLang="zh-TW" sz="1600" dirty="0"/>
              <a:t>Can apply the same piece of functionality to multiple Servlets</a:t>
            </a:r>
          </a:p>
          <a:p>
            <a:pPr lvl="1"/>
            <a:r>
              <a:rPr kumimoji="1" lang="en-GB" altLang="zh-TW" sz="1400" dirty="0"/>
              <a:t>Less code duplication</a:t>
            </a:r>
          </a:p>
          <a:p>
            <a:r>
              <a:rPr kumimoji="1" lang="en-GB" altLang="zh-TW" sz="1600" dirty="0"/>
              <a:t>Can enhance entire application</a:t>
            </a:r>
          </a:p>
          <a:p>
            <a:r>
              <a:rPr kumimoji="1" lang="en-GB" altLang="zh-TW" sz="1600" dirty="0"/>
              <a:t>Which filters apply to which requests is configured in web.xml</a:t>
            </a:r>
          </a:p>
          <a:p>
            <a:pPr lvl="1"/>
            <a:r>
              <a:rPr kumimoji="1" lang="en-GB" altLang="zh-TW" sz="1400" dirty="0" err="1"/>
              <a:t>Deployer</a:t>
            </a:r>
            <a:r>
              <a:rPr kumimoji="1" lang="en-GB" altLang="zh-TW" sz="1400" dirty="0"/>
              <a:t> can reconfigure as needed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85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Implement a Filter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Filters are created and declared in a similar way to Servlets:</a:t>
            </a:r>
            <a:br>
              <a:rPr lang="en-US" dirty="0"/>
            </a:b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Create a filter class that implements Filter interface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Declare the filter in web.xml with the &lt;filter&gt; tag</a:t>
            </a:r>
            <a:br>
              <a:rPr lang="en-US" sz="1600" dirty="0"/>
            </a:br>
            <a:endParaRPr lang="en-US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Map the filter to URL patterns with the &lt;filter-mapping&gt; tag</a:t>
            </a:r>
          </a:p>
          <a:p>
            <a:pPr marL="400050" lvl="1" indent="0">
              <a:buNone/>
            </a:pPr>
            <a:endParaRPr lang="en-US" dirty="0"/>
          </a:p>
          <a:p>
            <a:pPr marL="0" indent="-227988">
              <a:buNone/>
            </a:pPr>
            <a:r>
              <a:rPr lang="en-US" dirty="0"/>
              <a:t>When a request is received, the container invokes all Filters mapped to the same URL as the request.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27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Implement a Filter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1" indent="0" defTabSz="457200">
              <a:buNone/>
            </a:pPr>
            <a:r>
              <a:rPr lang="en-US" dirty="0"/>
              <a:t>For each request, the container creates a </a:t>
            </a:r>
            <a:r>
              <a:rPr lang="en-US" b="1" dirty="0" err="1"/>
              <a:t>FilterChain</a:t>
            </a:r>
            <a:r>
              <a:rPr lang="en-US" dirty="0"/>
              <a:t> object, to keep track of which Filters to apply, and in which order.</a:t>
            </a:r>
          </a:p>
          <a:p>
            <a:pPr marL="0" lvl="1" indent="0" defTabSz="45720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A Filter’s </a:t>
            </a:r>
            <a:r>
              <a:rPr lang="en-US" b="1" dirty="0" err="1"/>
              <a:t>doFilter</a:t>
            </a:r>
            <a:r>
              <a:rPr lang="en-US" b="1" dirty="0"/>
              <a:t> (</a:t>
            </a:r>
            <a:r>
              <a:rPr lang="en-US" b="1" dirty="0" err="1"/>
              <a:t>ServletRequest</a:t>
            </a:r>
            <a:r>
              <a:rPr lang="en-US" b="1" dirty="0"/>
              <a:t>, </a:t>
            </a:r>
            <a:r>
              <a:rPr lang="en-US" b="1" dirty="0" err="1"/>
              <a:t>ServletResponse</a:t>
            </a:r>
            <a:r>
              <a:rPr lang="en-US" b="1" dirty="0"/>
              <a:t>, </a:t>
            </a:r>
            <a:r>
              <a:rPr lang="en-US" b="1" dirty="0" err="1"/>
              <a:t>FilterChain</a:t>
            </a:r>
            <a:r>
              <a:rPr lang="en-US" b="1" dirty="0"/>
              <a:t>)  </a:t>
            </a:r>
            <a:r>
              <a:rPr lang="en-US" dirty="0"/>
              <a:t>method is where processing takes place.</a:t>
            </a:r>
          </a:p>
          <a:p>
            <a:pPr lvl="1"/>
            <a:r>
              <a:rPr lang="en-US" sz="1600" dirty="0"/>
              <a:t>Calling </a:t>
            </a:r>
            <a:r>
              <a:rPr lang="en-US" sz="1600" dirty="0" err="1"/>
              <a:t>FilterChain.doFilter</a:t>
            </a:r>
            <a:r>
              <a:rPr lang="en-US" sz="1600" dirty="0"/>
              <a:t>() will forward the request to the next component</a:t>
            </a:r>
          </a:p>
          <a:p>
            <a:pPr lvl="1"/>
            <a:r>
              <a:rPr lang="en-US" sz="1600" dirty="0"/>
              <a:t>This could be another Filter, or the destination Servlet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 Chaining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map a URL pattern to </a:t>
            </a:r>
            <a:r>
              <a:rPr lang="en-US" b="1" dirty="0"/>
              <a:t>Servlet A</a:t>
            </a:r>
            <a:r>
              <a:rPr lang="en-US" dirty="0"/>
              <a:t>, and then apply two filters, </a:t>
            </a:r>
            <a:r>
              <a:rPr lang="en-US" b="1" dirty="0"/>
              <a:t>Filter X and Y</a:t>
            </a:r>
            <a:r>
              <a:rPr lang="en-US" dirty="0"/>
              <a:t>, to that same URL pattern. </a:t>
            </a:r>
          </a:p>
          <a:p>
            <a:pPr marL="0" indent="0">
              <a:buNone/>
            </a:pPr>
            <a:r>
              <a:rPr lang="en-US" dirty="0"/>
              <a:t>A request for that URL travels through the following methods: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This can be seen as a conceptual “call stack” for the HTTP request!</a:t>
            </a:r>
          </a:p>
          <a:p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1688" y="3213476"/>
            <a:ext cx="8042739" cy="2145407"/>
            <a:chOff x="1692818" y="3367745"/>
            <a:chExt cx="8042739" cy="2145407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692818" y="3747060"/>
              <a:ext cx="2368885" cy="17184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en-GB" sz="1200" b="1" dirty="0" err="1" smtClean="0">
                  <a:solidFill>
                    <a:schemeClr val="tx1"/>
                  </a:solidFill>
                </a:rPr>
                <a:t>doFilter</a:t>
              </a:r>
              <a:r>
                <a:rPr lang="en-GB" sz="1200" b="1" dirty="0" smtClean="0">
                  <a:solidFill>
                    <a:schemeClr val="tx1"/>
                  </a:solidFill>
                </a:rPr>
                <a:t>( </a:t>
              </a:r>
              <a:r>
                <a:rPr lang="en-GB" sz="1200" b="1" dirty="0" err="1" smtClean="0">
                  <a:solidFill>
                    <a:schemeClr val="tx1"/>
                  </a:solidFill>
                </a:rPr>
                <a:t>req</a:t>
              </a:r>
              <a:r>
                <a:rPr lang="en-GB" sz="1200" b="1" dirty="0" smtClean="0">
                  <a:solidFill>
                    <a:schemeClr val="tx1"/>
                  </a:solidFill>
                </a:rPr>
                <a:t>, </a:t>
              </a:r>
              <a:r>
                <a:rPr lang="en-GB" sz="1200" b="1" dirty="0" err="1" smtClean="0">
                  <a:solidFill>
                    <a:schemeClr val="tx1"/>
                  </a:solidFill>
                </a:rPr>
                <a:t>resp</a:t>
              </a:r>
              <a:r>
                <a:rPr lang="en-GB" sz="1200" b="1" dirty="0" smtClean="0">
                  <a:solidFill>
                    <a:schemeClr val="tx1"/>
                  </a:solidFill>
                </a:rPr>
                <a:t>, fc )  {</a:t>
              </a:r>
            </a:p>
            <a:p>
              <a:pPr>
                <a:lnSpc>
                  <a:spcPct val="150000"/>
                </a:lnSpc>
              </a:pPr>
              <a:r>
                <a:rPr lang="en-GB" sz="1200" dirty="0" smtClean="0">
                  <a:solidFill>
                    <a:schemeClr val="tx1"/>
                  </a:solidFill>
                </a:rPr>
                <a:t>     </a:t>
              </a:r>
              <a:r>
                <a:rPr lang="en-US" sz="1200" dirty="0" smtClean="0">
                  <a:solidFill>
                    <a:schemeClr val="tx1"/>
                  </a:solidFill>
                </a:rPr>
                <a:t>// can process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req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   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fc.doFilter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req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,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resp</a:t>
              </a:r>
              <a:r>
                <a:rPr lang="en-US" sz="1200" b="1" dirty="0">
                  <a:solidFill>
                    <a:schemeClr val="tx1"/>
                  </a:solidFill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    // can process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resp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4683919" y="3731021"/>
              <a:ext cx="2368634" cy="17821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en-GB" sz="1200" b="1" dirty="0" err="1" smtClean="0">
                  <a:solidFill>
                    <a:schemeClr val="tx1"/>
                  </a:solidFill>
                </a:rPr>
                <a:t>doFilter</a:t>
              </a:r>
              <a:r>
                <a:rPr lang="en-GB" sz="1200" b="1" dirty="0">
                  <a:solidFill>
                    <a:schemeClr val="tx1"/>
                  </a:solidFill>
                </a:rPr>
                <a:t> ( </a:t>
              </a:r>
              <a:r>
                <a:rPr lang="en-GB" sz="1200" b="1" dirty="0" err="1">
                  <a:solidFill>
                    <a:schemeClr val="tx1"/>
                  </a:solidFill>
                </a:rPr>
                <a:t>req</a:t>
              </a:r>
              <a:r>
                <a:rPr lang="en-GB" sz="1200" b="1" dirty="0">
                  <a:solidFill>
                    <a:schemeClr val="tx1"/>
                  </a:solidFill>
                </a:rPr>
                <a:t>, </a:t>
              </a:r>
              <a:r>
                <a:rPr lang="en-GB" sz="1200" b="1" dirty="0" err="1">
                  <a:solidFill>
                    <a:schemeClr val="tx1"/>
                  </a:solidFill>
                </a:rPr>
                <a:t>resp</a:t>
              </a:r>
              <a:r>
                <a:rPr lang="en-GB" sz="1200" b="1" dirty="0">
                  <a:solidFill>
                    <a:schemeClr val="tx1"/>
                  </a:solidFill>
                </a:rPr>
                <a:t>, fc </a:t>
              </a:r>
              <a:r>
                <a:rPr lang="en-GB" sz="1200" b="1" dirty="0" smtClean="0">
                  <a:solidFill>
                    <a:schemeClr val="tx1"/>
                  </a:solidFill>
                </a:rPr>
                <a:t>) {</a:t>
              </a:r>
            </a:p>
            <a:p>
              <a:pPr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tx1"/>
                  </a:solidFill>
                </a:rPr>
                <a:t>     </a:t>
              </a:r>
              <a:r>
                <a:rPr lang="en-US" sz="1200" dirty="0" smtClean="0">
                  <a:solidFill>
                    <a:schemeClr val="tx1"/>
                  </a:solidFill>
                </a:rPr>
                <a:t>// can </a:t>
              </a:r>
              <a:r>
                <a:rPr lang="en-US" sz="1200" dirty="0">
                  <a:solidFill>
                    <a:schemeClr val="tx1"/>
                  </a:solidFill>
                </a:rPr>
                <a:t>process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req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    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fc.doFilter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req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,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resp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);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    // can process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resp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b="1" dirty="0" smtClean="0">
                  <a:solidFill>
                    <a:schemeClr val="tx1"/>
                  </a:solidFill>
                </a:rPr>
                <a:t>}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7741489" y="4005969"/>
              <a:ext cx="1994068" cy="12601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en-GB" sz="1200" b="1" dirty="0" err="1" smtClean="0">
                  <a:solidFill>
                    <a:schemeClr val="tx1"/>
                  </a:solidFill>
                </a:rPr>
                <a:t>doGet</a:t>
              </a:r>
              <a:r>
                <a:rPr lang="en-GB" sz="1200" b="1" dirty="0" smtClean="0">
                  <a:solidFill>
                    <a:schemeClr val="tx1"/>
                  </a:solidFill>
                </a:rPr>
                <a:t>( </a:t>
              </a:r>
              <a:r>
                <a:rPr lang="en-GB" sz="1200" b="1" dirty="0" err="1" smtClean="0">
                  <a:solidFill>
                    <a:schemeClr val="tx1"/>
                  </a:solidFill>
                </a:rPr>
                <a:t>req</a:t>
              </a:r>
              <a:r>
                <a:rPr lang="en-GB" sz="1200" b="1" dirty="0" smtClean="0">
                  <a:solidFill>
                    <a:schemeClr val="tx1"/>
                  </a:solidFill>
                </a:rPr>
                <a:t>, </a:t>
              </a:r>
              <a:r>
                <a:rPr lang="en-GB" sz="1200" b="1" dirty="0" err="1" smtClean="0">
                  <a:solidFill>
                    <a:schemeClr val="tx1"/>
                  </a:solidFill>
                </a:rPr>
                <a:t>resp</a:t>
              </a:r>
              <a:r>
                <a:rPr lang="en-GB" sz="1200" b="1" dirty="0" smtClean="0">
                  <a:solidFill>
                    <a:schemeClr val="tx1"/>
                  </a:solidFill>
                </a:rPr>
                <a:t>)  {</a:t>
              </a:r>
            </a:p>
            <a:p>
              <a:pPr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tx1"/>
                  </a:solidFill>
                </a:rPr>
                <a:t>     </a:t>
              </a:r>
              <a:r>
                <a:rPr lang="en-US" sz="1200" dirty="0" smtClean="0">
                  <a:solidFill>
                    <a:schemeClr val="tx1"/>
                  </a:solidFill>
                </a:rPr>
                <a:t>// request is handled</a:t>
              </a:r>
              <a:r>
                <a:rPr lang="en-US" sz="1200" b="1" dirty="0" smtClean="0">
                  <a:solidFill>
                    <a:schemeClr val="tx1"/>
                  </a:solidFill>
                </a:rPr>
                <a:t/>
              </a:r>
              <a:br>
                <a:rPr lang="en-US" sz="1200" b="1" dirty="0" smtClean="0">
                  <a:solidFill>
                    <a:schemeClr val="tx1"/>
                  </a:solidFill>
                </a:rPr>
              </a:br>
              <a:r>
                <a:rPr lang="en-US" sz="1200" b="1" dirty="0" smtClean="0">
                  <a:solidFill>
                    <a:schemeClr val="tx1"/>
                  </a:solidFill>
                </a:rPr>
                <a:t>}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Left Brace 7"/>
            <p:cNvSpPr/>
            <p:nvPr/>
          </p:nvSpPr>
          <p:spPr bwMode="auto">
            <a:xfrm>
              <a:off x="3886292" y="4051866"/>
              <a:ext cx="797627" cy="1260140"/>
            </a:xfrm>
            <a:prstGeom prst="leftBrac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  <a:ea typeface="ヒラギノ角ゴ Pro W3" pitchFamily="-1" charset="-128"/>
                <a:cs typeface="ヒラギノ角ゴ Pro W3" pitchFamily="-1" charset="-128"/>
              </a:endParaRPr>
            </a:p>
          </p:txBody>
        </p:sp>
        <p:sp>
          <p:nvSpPr>
            <p:cNvPr id="9" name="Left Brace 8"/>
            <p:cNvSpPr/>
            <p:nvPr/>
          </p:nvSpPr>
          <p:spPr bwMode="auto">
            <a:xfrm>
              <a:off x="6877395" y="4231841"/>
              <a:ext cx="864096" cy="887488"/>
            </a:xfrm>
            <a:prstGeom prst="leftBrac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  <a:ea typeface="ヒラギノ角ゴ Pro W3" pitchFamily="-1" charset="-128"/>
                <a:cs typeface="ヒラギノ角ゴ Pro W3" pitchFamily="-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5755" y="3367745"/>
              <a:ext cx="1129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+mj-lt"/>
                </a:rPr>
                <a:t>Filter X</a:t>
              </a:r>
              <a:endParaRPr lang="en-GB" sz="1800" b="1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83326" y="3377728"/>
              <a:ext cx="1129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latin typeface="+mj-lt"/>
                </a:rPr>
                <a:t>Filter Y</a:t>
              </a:r>
              <a:endParaRPr lang="en-GB" sz="1800" b="1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12424" y="3655777"/>
              <a:ext cx="1207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+mj-lt"/>
                </a:rPr>
                <a:t>Servlet A</a:t>
              </a:r>
              <a:endParaRPr lang="en-GB" sz="18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2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1 – Applying a Filter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 – Servlet</a:t>
            </a:r>
            <a:endParaRPr lang="en-GB" dirty="0"/>
          </a:p>
          <a:p>
            <a:pPr lvl="1"/>
            <a:r>
              <a:rPr lang="en-US" sz="1600" dirty="0"/>
              <a:t>Create a basic Servlet.</a:t>
            </a:r>
          </a:p>
          <a:p>
            <a:pPr marL="0" lvl="0" indent="0">
              <a:buNone/>
            </a:pPr>
            <a:endParaRPr lang="en-GB" sz="1400" dirty="0"/>
          </a:p>
          <a:p>
            <a:pPr marL="0" lvl="0" indent="0">
              <a:buNone/>
            </a:pPr>
            <a:r>
              <a:rPr lang="en-US" dirty="0"/>
              <a:t>Step 2 – Filter</a:t>
            </a:r>
          </a:p>
          <a:p>
            <a:pPr lvl="1"/>
            <a:r>
              <a:rPr lang="en-US" sz="1600" dirty="0"/>
              <a:t>Create a simple Filter.</a:t>
            </a:r>
          </a:p>
          <a:p>
            <a:pPr marL="0" lvl="0" indent="0">
              <a:buNone/>
            </a:pPr>
            <a:endParaRPr lang="en-GB" sz="1400" dirty="0"/>
          </a:p>
          <a:p>
            <a:pPr marL="0" lvl="0" indent="0">
              <a:buNone/>
            </a:pPr>
            <a:r>
              <a:rPr lang="en-US" dirty="0"/>
              <a:t>Step 3 – web.xml</a:t>
            </a:r>
          </a:p>
          <a:p>
            <a:pPr lvl="1"/>
            <a:r>
              <a:rPr lang="en-US" sz="1600" dirty="0"/>
              <a:t>Declare the Servlet and map it to a URL pattern.</a:t>
            </a:r>
          </a:p>
          <a:p>
            <a:pPr lvl="1"/>
            <a:r>
              <a:rPr lang="en-US" sz="1600" dirty="0"/>
              <a:t>Declare the Filter and map it to the same URL pattern.</a:t>
            </a:r>
            <a:endParaRPr lang="en-US" sz="2000" b="1" u="sng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en-US" sz="2000" b="1" u="sng" dirty="0">
                <a:solidFill>
                  <a:srgbClr val="0070C0"/>
                </a:solidFill>
              </a:rPr>
              <a:t/>
            </a:r>
            <a:br>
              <a:rPr lang="en-US" sz="2000" b="1" u="sng" dirty="0">
                <a:solidFill>
                  <a:srgbClr val="0070C0"/>
                </a:solidFill>
              </a:rPr>
            </a:br>
            <a:r>
              <a:rPr lang="en-US" sz="2000" b="1" u="sng" dirty="0">
                <a:solidFill>
                  <a:srgbClr val="0070C0"/>
                </a:solidFill>
              </a:rPr>
              <a:t>Goals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rgbClr val="0070C0"/>
                </a:solidFill>
              </a:rPr>
              <a:t>Apply a Filter to a request.</a:t>
            </a:r>
            <a:endParaRPr lang="en-US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3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Listeners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Java provides pre-defined </a:t>
            </a:r>
            <a:r>
              <a:rPr lang="en-US" b="1" dirty="0"/>
              <a:t>Listener</a:t>
            </a:r>
            <a:r>
              <a:rPr lang="en-US" dirty="0"/>
              <a:t> interfaces (8 total) </a:t>
            </a:r>
          </a:p>
          <a:p>
            <a:pPr lvl="1"/>
            <a:r>
              <a:rPr lang="en-US" sz="1600" dirty="0"/>
              <a:t>Each represents a category of </a:t>
            </a:r>
            <a:r>
              <a:rPr lang="en-US" sz="1600" u="sng" dirty="0"/>
              <a:t>web container events</a:t>
            </a:r>
          </a:p>
          <a:p>
            <a:pPr lvl="1"/>
            <a:r>
              <a:rPr lang="en-US" sz="1600" dirty="0"/>
              <a:t>Each has methods to be called in response to those events</a:t>
            </a:r>
            <a:r>
              <a:rPr lang="en-US" sz="2000" dirty="0"/>
              <a:t/>
            </a:r>
            <a:br>
              <a:rPr lang="en-US" sz="2000" dirty="0"/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An implementation of the Observer pattern</a:t>
            </a:r>
          </a:p>
          <a:p>
            <a:pPr lvl="1"/>
            <a:r>
              <a:rPr lang="en-US" sz="1600" dirty="0"/>
              <a:t>The events indicate state changes</a:t>
            </a:r>
          </a:p>
          <a:p>
            <a:pPr lvl="1"/>
            <a:r>
              <a:rPr lang="en-US" sz="1600" dirty="0"/>
              <a:t>Your Listener implementations are the “observing” code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4976869"/>
            <a:ext cx="12192000" cy="1711916"/>
          </a:xfrm>
          <a:prstGeom prst="rect">
            <a:avLst/>
          </a:prstGeom>
          <a:solidFill>
            <a:srgbClr val="00A4F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0" tIns="360000" rIns="720000" bIns="3600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GB" dirty="0">
                <a:solidFill>
                  <a:schemeClr val="bg1"/>
                </a:solidFill>
              </a:rPr>
              <a:t>e.g.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ServletContextListener</a:t>
            </a:r>
            <a:r>
              <a:rPr lang="en-GB" dirty="0">
                <a:solidFill>
                  <a:schemeClr val="bg1"/>
                </a:solidFill>
              </a:rPr>
              <a:t> is an interface with two methods,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contextInitialized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contextDestroyed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ctr">
              <a:spcBef>
                <a:spcPts val="1200"/>
              </a:spcBef>
            </a:pPr>
            <a:r>
              <a:rPr lang="en-GB" dirty="0">
                <a:solidFill>
                  <a:schemeClr val="bg1"/>
                </a:solidFill>
              </a:rPr>
              <a:t>They are called when the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ServletContext</a:t>
            </a:r>
            <a:r>
              <a:rPr lang="en-GB" dirty="0">
                <a:solidFill>
                  <a:schemeClr val="bg1"/>
                </a:solidFill>
              </a:rPr>
              <a:t> object is created or destroyed.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4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Listeners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Create a class to implement one or more of the Listener interfaces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dirty="0"/>
              <a:t>	(</a:t>
            </a:r>
            <a:r>
              <a:rPr lang="en-US" dirty="0" err="1"/>
              <a:t>ServletContextListener</a:t>
            </a:r>
            <a:r>
              <a:rPr lang="en-US" dirty="0"/>
              <a:t>, </a:t>
            </a:r>
            <a:r>
              <a:rPr lang="en-US" dirty="0" err="1"/>
              <a:t>HttpSessionListener</a:t>
            </a:r>
            <a:r>
              <a:rPr lang="en-US" dirty="0"/>
              <a:t>, etc.)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4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Implement all methods of that interface</a:t>
            </a:r>
            <a:br>
              <a:rPr lang="en-US" dirty="0"/>
            </a:br>
            <a:endParaRPr lang="en-US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Register in web.xml inside the &lt;web-app&gt; tag</a:t>
            </a:r>
            <a:r>
              <a:rPr lang="en-US" dirty="0" smtClean="0"/>
              <a:t>:</a:t>
            </a:r>
            <a:endParaRPr lang="en-US" sz="16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16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16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1600" dirty="0"/>
          </a:p>
          <a:p>
            <a:pPr marL="0" indent="0" algn="ctr">
              <a:spcBef>
                <a:spcPts val="600"/>
              </a:spcBef>
              <a:buNone/>
            </a:pPr>
            <a:r>
              <a:rPr lang="en-US" i="1" dirty="0"/>
              <a:t>The web container will instantiate your listeners, note which interfaces are implemented, and call your implementations when events take place.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62964" y="4722731"/>
            <a:ext cx="9280187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&lt;listener&gt;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&lt;listener-class&gt;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com.fdm.project.MyListener</a:t>
            </a:r>
            <a:r>
              <a:rPr lang="en-US" sz="20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&lt;/listener-class&gt;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&lt;/listener&gt;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1888054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3072385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Servlets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9" y="703722"/>
            <a:ext cx="9949542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Container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425671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 Descriptor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5401339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Listeners and Filters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400783"/>
            <a:ext cx="11003136" cy="487143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List 4 tags used in the Deployment Descriptor.</a:t>
            </a:r>
          </a:p>
          <a:p>
            <a:pPr marL="0" indent="0">
              <a:buNone/>
            </a:pPr>
            <a:r>
              <a:rPr lang="en-GB" dirty="0"/>
              <a:t>What is a Filter?</a:t>
            </a:r>
          </a:p>
          <a:p>
            <a:pPr marL="0" indent="0">
              <a:buNone/>
            </a:pPr>
            <a:r>
              <a:rPr lang="en-US" dirty="0"/>
              <a:t>What are the benefits of using Filters?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How do you implement a Filter?</a:t>
            </a:r>
          </a:p>
          <a:p>
            <a:pPr marL="0" indent="0">
              <a:buNone/>
            </a:pPr>
            <a:r>
              <a:rPr lang="en-US" dirty="0"/>
              <a:t>What is a </a:t>
            </a:r>
            <a:r>
              <a:rPr lang="en-US" dirty="0" err="1"/>
              <a:t>FilterChain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What is a Listener?</a:t>
            </a:r>
          </a:p>
          <a:p>
            <a:pPr marL="0" indent="0">
              <a:buNone/>
            </a:pPr>
            <a:r>
              <a:rPr lang="en-US" dirty="0"/>
              <a:t>How do you implement a Listener?</a:t>
            </a:r>
          </a:p>
          <a:p>
            <a:pPr marL="0" indent="0">
              <a:buNone/>
            </a:pPr>
            <a:r>
              <a:rPr lang="en-US" dirty="0"/>
              <a:t>How does Java EE handle sessions?</a:t>
            </a:r>
          </a:p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 err="1"/>
              <a:t>ServletContext</a:t>
            </a:r>
            <a:r>
              <a:rPr lang="en-US" dirty="0"/>
              <a:t> </a:t>
            </a:r>
            <a:r>
              <a:rPr lang="en-US" dirty="0" smtClean="0"/>
              <a:t>object?</a:t>
            </a:r>
          </a:p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/>
              <a:t>is the web container responsible </a:t>
            </a:r>
            <a:r>
              <a:rPr lang="en-GB" dirty="0" smtClean="0"/>
              <a:t>for?</a:t>
            </a:r>
          </a:p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/>
              <a:t>is a </a:t>
            </a:r>
            <a:r>
              <a:rPr lang="en-GB" dirty="0" smtClean="0"/>
              <a:t>servlet?</a:t>
            </a:r>
          </a:p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/>
              <a:t>is the name of the class that you need to extends from in order to create a </a:t>
            </a:r>
            <a:r>
              <a:rPr lang="en-GB" dirty="0" smtClean="0"/>
              <a:t>servlet?</a:t>
            </a:r>
          </a:p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/>
              <a:t>are the lifecycle steps of a </a:t>
            </a:r>
            <a:r>
              <a:rPr lang="en-GB" dirty="0" smtClean="0"/>
              <a:t>servlet?</a:t>
            </a:r>
          </a:p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/>
              <a:t>is the purpose of the Deployment </a:t>
            </a:r>
            <a:r>
              <a:rPr lang="en-GB" dirty="0" smtClean="0"/>
              <a:t>descriptor?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6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877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Outcomes 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should be able to: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1150" y="1700808"/>
            <a:ext cx="9628789" cy="2169825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Describe the purpose of a web container and a web server.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Explain what servlets are and identify the steps of their lifecycles.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Describe what a deployment descriptor is and its purpose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Describe what Listeners and Filter are and when and where they should be used</a:t>
            </a:r>
            <a:r>
              <a:rPr lang="en-GB" dirty="0" smtClean="0">
                <a:latin typeface="Arial"/>
                <a:cs typeface="Arial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90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Application server that executes Servlets and renders web pages that includes JSP code.</a:t>
            </a:r>
          </a:p>
          <a:p>
            <a:r>
              <a:rPr lang="en-GB" dirty="0"/>
              <a:t>Responsible for:</a:t>
            </a:r>
          </a:p>
          <a:p>
            <a:r>
              <a:rPr lang="en-GB" dirty="0"/>
              <a:t>Security (Prevent access  to resources)</a:t>
            </a:r>
          </a:p>
          <a:p>
            <a:r>
              <a:rPr lang="en-GB" dirty="0"/>
              <a:t>Concurrency (Create a new thread for every servlet request.)</a:t>
            </a:r>
          </a:p>
          <a:p>
            <a:r>
              <a:rPr lang="en-GB" dirty="0"/>
              <a:t>Lifecycle management(Manages filters, servlet and JSP)</a:t>
            </a:r>
          </a:p>
          <a:p>
            <a:r>
              <a:rPr lang="en-GB" dirty="0"/>
              <a:t>Application deployment</a:t>
            </a:r>
          </a:p>
          <a:p>
            <a:endParaRPr lang="en-GB" dirty="0"/>
          </a:p>
          <a:p>
            <a:r>
              <a:rPr lang="en-GB" dirty="0"/>
              <a:t>Example: </a:t>
            </a:r>
          </a:p>
          <a:p>
            <a:r>
              <a:rPr lang="en-GB" dirty="0"/>
              <a:t>Tomcat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40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1888054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3072385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Servlets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9" y="703722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Web Container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425671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 Descriptor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5401339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Listeners and Filters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Provides services to access the Internet.</a:t>
            </a:r>
          </a:p>
          <a:p>
            <a:r>
              <a:rPr lang="en-GB" dirty="0"/>
              <a:t>Responsible for:</a:t>
            </a:r>
          </a:p>
          <a:p>
            <a:r>
              <a:rPr lang="en-GB" dirty="0"/>
              <a:t>Receiving and interpreting HTTP requests.</a:t>
            </a:r>
          </a:p>
          <a:p>
            <a:r>
              <a:rPr lang="en-GB" dirty="0"/>
              <a:t>Processing and sending back HTTP responses.</a:t>
            </a:r>
          </a:p>
          <a:p>
            <a:endParaRPr lang="en-GB" dirty="0"/>
          </a:p>
          <a:p>
            <a:r>
              <a:rPr lang="en-GB" dirty="0"/>
              <a:t>A web container relies on a web server to provide HTTP message handling.</a:t>
            </a:r>
          </a:p>
          <a:p>
            <a:r>
              <a:rPr lang="en-GB" dirty="0"/>
              <a:t>Example: </a:t>
            </a:r>
          </a:p>
          <a:p>
            <a:r>
              <a:rPr lang="en-GB" dirty="0"/>
              <a:t>Apache HTTP Server.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45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1888054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3072385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Servlets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9" y="703722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Web Container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5978" y="425671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 Descriptor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2738" y="5401339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Listeners and Filters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Servlets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Java classes that dynamically process requests and constructs responses.</a:t>
            </a:r>
          </a:p>
          <a:p>
            <a:pPr marL="0" indent="0">
              <a:buNone/>
            </a:pPr>
            <a:r>
              <a:rPr lang="en-GB" dirty="0"/>
              <a:t>Controlled by the web container.</a:t>
            </a:r>
          </a:p>
          <a:p>
            <a:pPr marL="0" indent="0">
              <a:buNone/>
            </a:pPr>
            <a:r>
              <a:rPr lang="en-GB" dirty="0"/>
              <a:t>Servlets can define content</a:t>
            </a:r>
          </a:p>
          <a:p>
            <a:r>
              <a:rPr lang="en-GB" dirty="0"/>
              <a:t>Return a different response depending on the request </a:t>
            </a:r>
          </a:p>
          <a:p>
            <a:r>
              <a:rPr lang="en-GB" dirty="0"/>
              <a:t>Response can dynamically generate HTML.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93984" y="4076287"/>
            <a:ext cx="901814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itchFamily="49" charset="0"/>
              </a:rPr>
              <a:t>void </a:t>
            </a:r>
            <a:r>
              <a:rPr lang="en-GB" sz="2000" b="1" dirty="0" err="1">
                <a:latin typeface="Consolas" pitchFamily="49" charset="0"/>
              </a:rPr>
              <a:t>doPost</a:t>
            </a:r>
            <a:r>
              <a:rPr lang="en-GB" sz="2000" b="1" dirty="0">
                <a:latin typeface="Consolas" pitchFamily="49" charset="0"/>
              </a:rPr>
              <a:t> (</a:t>
            </a:r>
            <a:r>
              <a:rPr lang="en-GB" sz="2000" b="1" dirty="0" err="1">
                <a:latin typeface="Consolas" pitchFamily="49" charset="0"/>
              </a:rPr>
              <a:t>HttpServletRequest</a:t>
            </a:r>
            <a:r>
              <a:rPr lang="en-GB" sz="2000" b="1" dirty="0">
                <a:latin typeface="Consolas" pitchFamily="49" charset="0"/>
              </a:rPr>
              <a:t> </a:t>
            </a:r>
            <a:r>
              <a:rPr lang="en-GB" sz="2000" b="1" dirty="0" err="1">
                <a:latin typeface="Consolas" pitchFamily="49" charset="0"/>
              </a:rPr>
              <a:t>req</a:t>
            </a:r>
            <a:r>
              <a:rPr lang="en-GB" sz="2000" b="1" dirty="0">
                <a:latin typeface="Consolas" pitchFamily="49" charset="0"/>
              </a:rPr>
              <a:t>, </a:t>
            </a:r>
            <a:r>
              <a:rPr lang="en-GB" sz="2000" b="1" dirty="0" err="1">
                <a:latin typeface="Consolas" pitchFamily="49" charset="0"/>
              </a:rPr>
              <a:t>HttpServletResponse</a:t>
            </a:r>
            <a:r>
              <a:rPr lang="en-GB" sz="2000" b="1" dirty="0">
                <a:latin typeface="Consolas" pitchFamily="49" charset="0"/>
              </a:rPr>
              <a:t> </a:t>
            </a:r>
            <a:r>
              <a:rPr lang="en-GB" sz="2000" b="1" dirty="0" err="1">
                <a:latin typeface="Consolas" pitchFamily="49" charset="0"/>
              </a:rPr>
              <a:t>resp</a:t>
            </a:r>
            <a:r>
              <a:rPr lang="en-GB" sz="2000" b="1" dirty="0">
                <a:latin typeface="Consolas" pitchFamily="49" charset="0"/>
              </a:rPr>
              <a:t>) {</a:t>
            </a:r>
          </a:p>
          <a:p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 err="1">
                <a:latin typeface="Consolas" pitchFamily="49" charset="0"/>
              </a:rPr>
              <a:t>PrintWriter</a:t>
            </a:r>
            <a:r>
              <a:rPr lang="en-GB" sz="2000" b="1" dirty="0">
                <a:latin typeface="Consolas" pitchFamily="49" charset="0"/>
              </a:rPr>
              <a:t> out = </a:t>
            </a:r>
            <a:r>
              <a:rPr lang="en-GB" sz="2000" b="1" dirty="0" err="1">
                <a:latin typeface="Consolas" pitchFamily="49" charset="0"/>
              </a:rPr>
              <a:t>resp.getWriter</a:t>
            </a:r>
            <a:r>
              <a:rPr lang="en-GB" sz="2000" b="1" dirty="0">
                <a:latin typeface="Consolas" pitchFamily="49" charset="0"/>
              </a:rPr>
              <a:t>();</a:t>
            </a:r>
          </a:p>
          <a:p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 err="1">
                <a:latin typeface="Consolas" pitchFamily="49" charset="0"/>
              </a:rPr>
              <a:t>out.println</a:t>
            </a:r>
            <a:r>
              <a:rPr lang="en-GB" sz="2000" b="1" dirty="0">
                <a:latin typeface="Consolas" pitchFamily="49" charset="0"/>
              </a:rPr>
              <a:t>(“&lt;html&gt;”);</a:t>
            </a:r>
          </a:p>
          <a:p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 err="1">
                <a:latin typeface="Consolas" pitchFamily="49" charset="0"/>
              </a:rPr>
              <a:t>out.println</a:t>
            </a:r>
            <a:r>
              <a:rPr lang="en-GB" sz="2000" b="1" dirty="0">
                <a:latin typeface="Consolas" pitchFamily="49" charset="0"/>
              </a:rPr>
              <a:t>(“&lt;head&gt;&lt;title&gt;view Stock&lt;/title&gt;&lt;/head&gt;”);</a:t>
            </a:r>
          </a:p>
          <a:p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 err="1">
                <a:latin typeface="Consolas" pitchFamily="49" charset="0"/>
              </a:rPr>
              <a:t>out.println</a:t>
            </a:r>
            <a:r>
              <a:rPr lang="en-GB" sz="2000" b="1" dirty="0">
                <a:latin typeface="Consolas" pitchFamily="49" charset="0"/>
              </a:rPr>
              <a:t>(“&lt;body&gt;&lt;p&gt;”+</a:t>
            </a:r>
            <a:r>
              <a:rPr lang="en-GB" sz="2000" b="1" dirty="0" err="1">
                <a:latin typeface="Consolas" pitchFamily="49" charset="0"/>
              </a:rPr>
              <a:t>somevariable</a:t>
            </a:r>
            <a:r>
              <a:rPr lang="en-GB" sz="2000" b="1" dirty="0">
                <a:latin typeface="Consolas" pitchFamily="49" charset="0"/>
              </a:rPr>
              <a:t>+”&lt;/p&gt;&lt;/body&gt;”);</a:t>
            </a:r>
          </a:p>
          <a:p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 err="1">
                <a:latin typeface="Consolas" pitchFamily="49" charset="0"/>
              </a:rPr>
              <a:t>out.println</a:t>
            </a:r>
            <a:r>
              <a:rPr lang="en-GB" sz="2000" b="1" dirty="0">
                <a:latin typeface="Consolas" pitchFamily="49" charset="0"/>
              </a:rPr>
              <a:t>(“&lt;/html&gt;”);</a:t>
            </a:r>
          </a:p>
          <a:p>
            <a:r>
              <a:rPr lang="en-GB" sz="2000" b="1" dirty="0">
                <a:latin typeface="Consolas" pitchFamily="49" charset="0"/>
              </a:rPr>
              <a:t>}</a:t>
            </a:r>
            <a:endParaRPr lang="en-GB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A web application runs in a web container on a web server.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5783563" y="2207864"/>
            <a:ext cx="3405211" cy="27146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001">
            <a:schemeClr val="lt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325301" y="2636492"/>
            <a:ext cx="2321735" cy="185738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455743" y="2493616"/>
            <a:ext cx="773912" cy="107157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 client</a:t>
            </a:r>
          </a:p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253996" y="2850806"/>
            <a:ext cx="791043" cy="4286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Servlet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29654" y="2779368"/>
            <a:ext cx="255390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25301" y="2993682"/>
            <a:ext cx="928695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325302" y="3065120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3229654" y="3279434"/>
            <a:ext cx="255390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Snip Diagonal Corner Rectangle 26"/>
          <p:cNvSpPr/>
          <p:nvPr/>
        </p:nvSpPr>
        <p:spPr>
          <a:xfrm>
            <a:off x="2068787" y="4422442"/>
            <a:ext cx="1702606" cy="1000132"/>
          </a:xfrm>
          <a:prstGeom prst="snip2Diag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GB" sz="1100" dirty="0" smtClean="0">
                <a:solidFill>
                  <a:schemeClr val="tx1"/>
                </a:solidFill>
              </a:rPr>
              <a:t>Client requests a resource. The request is sent to the Server.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nip Diagonal Corner Rectangle 27"/>
          <p:cNvSpPr/>
          <p:nvPr/>
        </p:nvSpPr>
        <p:spPr>
          <a:xfrm>
            <a:off x="3771393" y="4565318"/>
            <a:ext cx="1702606" cy="1000132"/>
          </a:xfrm>
          <a:prstGeom prst="snip2Diag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GB" sz="1100" dirty="0" smtClean="0">
                <a:solidFill>
                  <a:schemeClr val="tx1"/>
                </a:solidFill>
              </a:rPr>
              <a:t>Server receives the request, send it towards the web container.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nip Diagonal Corner Rectangle 28"/>
          <p:cNvSpPr/>
          <p:nvPr/>
        </p:nvSpPr>
        <p:spPr>
          <a:xfrm>
            <a:off x="5473998" y="4708194"/>
            <a:ext cx="1702606" cy="1000132"/>
          </a:xfrm>
          <a:prstGeom prst="snip2Diag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GB" sz="1100" dirty="0" smtClean="0">
                <a:solidFill>
                  <a:schemeClr val="tx1"/>
                </a:solidFill>
              </a:rPr>
              <a:t>Web container receives the request, calls the relevant servlet.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634866" y="1993550"/>
            <a:ext cx="1702606" cy="2857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Web Server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6557475" y="2422178"/>
            <a:ext cx="1857388" cy="28575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Web Container</a:t>
            </a:r>
            <a:endParaRPr lang="en-US" sz="1600" dirty="0"/>
          </a:p>
        </p:txBody>
      </p:sp>
      <p:sp>
        <p:nvSpPr>
          <p:cNvPr id="32" name="Snip Diagonal Corner Rectangle 31"/>
          <p:cNvSpPr/>
          <p:nvPr/>
        </p:nvSpPr>
        <p:spPr>
          <a:xfrm>
            <a:off x="7176604" y="4851070"/>
            <a:ext cx="1702606" cy="1000132"/>
          </a:xfrm>
          <a:prstGeom prst="snip2Diag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GB" sz="1100" dirty="0" smtClean="0">
                <a:solidFill>
                  <a:schemeClr val="tx1"/>
                </a:solidFill>
              </a:rPr>
              <a:t>Servlet processes the request, may call other  objects. Servlet then generates a HTTP response.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nip Diagonal Corner Rectangle 32"/>
          <p:cNvSpPr/>
          <p:nvPr/>
        </p:nvSpPr>
        <p:spPr>
          <a:xfrm>
            <a:off x="8879210" y="4993946"/>
            <a:ext cx="1702606" cy="1000132"/>
          </a:xfrm>
          <a:prstGeom prst="snip2Diag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GB" sz="1100" dirty="0" smtClean="0">
                <a:solidFill>
                  <a:schemeClr val="tx1"/>
                </a:solidFill>
              </a:rPr>
              <a:t>The response is sent back towards the client while passing through the web server and container.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60954" y="2565054"/>
            <a:ext cx="38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34866" y="270793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274316" y="3653446"/>
            <a:ext cx="791043" cy="4286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Servlet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215853" y="29417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4.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783566" y="2779371"/>
            <a:ext cx="541738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5764108" y="3279433"/>
            <a:ext cx="5417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54769" y="228599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J2 - Java Web</Module></documentManagement></p:properties>
</file>

<file path=customXml/itemProps1.xml><?xml version="1.0" encoding="utf-8"?>
<ds:datastoreItem xmlns:ds="http://schemas.openxmlformats.org/officeDocument/2006/customXml" ds:itemID="{1B990D4E-216B-4223-82E4-A152CD1EE9F2}"/>
</file>

<file path=customXml/itemProps2.xml><?xml version="1.0" encoding="utf-8"?>
<ds:datastoreItem xmlns:ds="http://schemas.openxmlformats.org/officeDocument/2006/customXml" ds:itemID="{453ADA1F-5BD6-4879-BAB4-202FA18408FD}"/>
</file>

<file path=customXml/itemProps3.xml><?xml version="1.0" encoding="utf-8"?>
<ds:datastoreItem xmlns:ds="http://schemas.openxmlformats.org/officeDocument/2006/customXml" ds:itemID="{67DE1E78-43C8-491B-A155-1CEE6C63C108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176</TotalTime>
  <Words>1545</Words>
  <Application>Microsoft Office PowerPoint</Application>
  <PresentationFormat>Widescreen</PresentationFormat>
  <Paragraphs>331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ＭＳ Ｐゴシック</vt:lpstr>
      <vt:lpstr>ＭＳ Ｐゴシック</vt:lpstr>
      <vt:lpstr>Arial</vt:lpstr>
      <vt:lpstr>Arial Black</vt:lpstr>
      <vt:lpstr>Calibri</vt:lpstr>
      <vt:lpstr>Calibri Light</vt:lpstr>
      <vt:lpstr>Consolas</vt:lpstr>
      <vt:lpstr>新細明體</vt:lpstr>
      <vt:lpstr>Times New Roman</vt:lpstr>
      <vt:lpstr>Wingdings</vt:lpstr>
      <vt:lpstr>ヒラギノ角ゴ Pro W3</vt:lpstr>
      <vt:lpstr>FDM PowerPoint Theme Template</vt:lpstr>
      <vt:lpstr>Java</vt:lpstr>
      <vt:lpstr>PowerPoint Presentation</vt:lpstr>
      <vt:lpstr>PowerPoint Presentation</vt:lpstr>
      <vt:lpstr>Web Container</vt:lpstr>
      <vt:lpstr>PowerPoint Presentation</vt:lpstr>
      <vt:lpstr>Web Server</vt:lpstr>
      <vt:lpstr>PowerPoint Presentation</vt:lpstr>
      <vt:lpstr>Servlets</vt:lpstr>
      <vt:lpstr>Servlet</vt:lpstr>
      <vt:lpstr>Servlet lifecycle</vt:lpstr>
      <vt:lpstr>Servlet Hierarchy</vt:lpstr>
      <vt:lpstr>HttpServlet</vt:lpstr>
      <vt:lpstr>PowerPoint Presentation</vt:lpstr>
      <vt:lpstr>Deployment Descriptor</vt:lpstr>
      <vt:lpstr>Deployment Descriptor – Sevlet mapping</vt:lpstr>
      <vt:lpstr>PowerPoint Presentation</vt:lpstr>
      <vt:lpstr>Scopes, Filters, Listeners </vt:lpstr>
      <vt:lpstr>ServletContext</vt:lpstr>
      <vt:lpstr>Sessions</vt:lpstr>
      <vt:lpstr>How to Use Sessions </vt:lpstr>
      <vt:lpstr>Filters</vt:lpstr>
      <vt:lpstr>Filters</vt:lpstr>
      <vt:lpstr>Filter Benefits </vt:lpstr>
      <vt:lpstr>How to Implement a Filter </vt:lpstr>
      <vt:lpstr>How to Implement a Filter </vt:lpstr>
      <vt:lpstr>Filter Chaining </vt:lpstr>
      <vt:lpstr>Demo 1 – Applying a Filter </vt:lpstr>
      <vt:lpstr>Listeners</vt:lpstr>
      <vt:lpstr>Implementing Listeners 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05-Java-Enterprise-Web-Tier-Server-Side</dc:title>
  <dc:creator>Donatien Kabwe</dc:creator>
  <cp:lastModifiedBy>Craig Dolan</cp:lastModifiedBy>
  <cp:revision>31</cp:revision>
  <dcterms:created xsi:type="dcterms:W3CDTF">2018-10-30T11:41:52Z</dcterms:created>
  <dcterms:modified xsi:type="dcterms:W3CDTF">2019-11-01T11:02:17Z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