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7"/>
  </p:notesMasterIdLst>
  <p:sldIdLst>
    <p:sldId id="263" r:id="rId5"/>
    <p:sldId id="258" r:id="rId6"/>
    <p:sldId id="280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46" r:id="rId16"/>
    <p:sldId id="458" r:id="rId17"/>
    <p:sldId id="459" r:id="rId18"/>
    <p:sldId id="460" r:id="rId19"/>
    <p:sldId id="461" r:id="rId20"/>
    <p:sldId id="462" r:id="rId21"/>
    <p:sldId id="463" r:id="rId22"/>
    <p:sldId id="447" r:id="rId23"/>
    <p:sldId id="464" r:id="rId24"/>
    <p:sldId id="465" r:id="rId25"/>
    <p:sldId id="466" r:id="rId26"/>
    <p:sldId id="467" r:id="rId27"/>
    <p:sldId id="468" r:id="rId28"/>
    <p:sldId id="448" r:id="rId29"/>
    <p:sldId id="469" r:id="rId30"/>
    <p:sldId id="470" r:id="rId31"/>
    <p:sldId id="449" r:id="rId32"/>
    <p:sldId id="471" r:id="rId33"/>
    <p:sldId id="350" r:id="rId34"/>
    <p:sldId id="348" r:id="rId35"/>
    <p:sldId id="34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6" autoAdjust="0"/>
  </p:normalViewPr>
  <p:slideViewPr>
    <p:cSldViewPr snapToGrid="0">
      <p:cViewPr varScale="1">
        <p:scale>
          <a:sx n="49" d="100"/>
          <a:sy n="49" d="100"/>
        </p:scale>
        <p:origin x="7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8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9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7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0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7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07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17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14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2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9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3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1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3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8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uti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Spring Implementation - Advanced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dependency-check has different modes</a:t>
            </a:r>
          </a:p>
          <a:p>
            <a:pPr lvl="1"/>
            <a:r>
              <a:rPr lang="en-GB" sz="2000" dirty="0"/>
              <a:t>simple</a:t>
            </a:r>
          </a:p>
          <a:p>
            <a:pPr lvl="1"/>
            <a:r>
              <a:rPr lang="en-GB" sz="2000" dirty="0"/>
              <a:t>objects</a:t>
            </a:r>
          </a:p>
          <a:p>
            <a:pPr lvl="1"/>
            <a:r>
              <a:rPr lang="en-GB" sz="2000" dirty="0"/>
              <a:t>all</a:t>
            </a:r>
          </a:p>
          <a:p>
            <a:pPr marL="0" indent="0">
              <a:buNone/>
            </a:pPr>
            <a:r>
              <a:rPr lang="en-GB" sz="2400" dirty="0"/>
              <a:t>simple</a:t>
            </a:r>
          </a:p>
          <a:p>
            <a:pPr lvl="1"/>
            <a:r>
              <a:rPr lang="en-GB" sz="2000" dirty="0"/>
              <a:t>Ensures all primitive datatypes in a bean are set</a:t>
            </a:r>
          </a:p>
          <a:p>
            <a:pPr marL="0" indent="0">
              <a:buNone/>
            </a:pPr>
            <a:r>
              <a:rPr lang="en-GB" sz="2400" dirty="0"/>
              <a:t>object</a:t>
            </a:r>
          </a:p>
          <a:p>
            <a:pPr lvl="1"/>
            <a:r>
              <a:rPr lang="en-GB" sz="2000" dirty="0"/>
              <a:t>Ensures all Object datatypes in a bean are set</a:t>
            </a:r>
          </a:p>
          <a:p>
            <a:pPr marL="0" indent="0">
              <a:buNone/>
            </a:pPr>
            <a:r>
              <a:rPr lang="en-GB" sz="2400" dirty="0"/>
              <a:t>all</a:t>
            </a:r>
          </a:p>
          <a:p>
            <a:pPr lvl="1"/>
            <a:r>
              <a:rPr lang="en-GB" sz="2000" dirty="0"/>
              <a:t>Ensures that all primitives and Objects in a bean are 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7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@Required annotation allows fine control over which properties should be set and which should not. This annotation is applied to the setter method only.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If a property is listed as required but it is not set then Spring will throw an Exception (covered later)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717668"/>
            <a:ext cx="782955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User {</a:t>
            </a:r>
          </a:p>
          <a:p>
            <a:r>
              <a:rPr lang="en-GB" sz="2000" dirty="0">
                <a:latin typeface="Consolas" pitchFamily="49" charset="0"/>
              </a:rPr>
              <a:t>  private String username;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@Required</a:t>
            </a:r>
          </a:p>
          <a:p>
            <a:r>
              <a:rPr lang="en-GB" sz="2000" dirty="0">
                <a:latin typeface="Consolas" pitchFamily="49" charset="0"/>
              </a:rPr>
              <a:t>  public void </a:t>
            </a:r>
            <a:r>
              <a:rPr lang="en-GB" sz="2000" dirty="0" err="1">
                <a:latin typeface="Consolas" pitchFamily="49" charset="0"/>
              </a:rPr>
              <a:t>setUsername</a:t>
            </a:r>
            <a:r>
              <a:rPr lang="en-GB" sz="2000" dirty="0">
                <a:latin typeface="Consolas" pitchFamily="49" charset="0"/>
              </a:rPr>
              <a:t>(String username){</a:t>
            </a:r>
          </a:p>
          <a:p>
            <a:r>
              <a:rPr lang="en-GB" sz="2000" dirty="0">
                <a:latin typeface="Consolas" pitchFamily="49" charset="0"/>
              </a:rPr>
              <a:t>    </a:t>
            </a:r>
            <a:r>
              <a:rPr lang="en-GB" sz="2000" dirty="0" err="1">
                <a:latin typeface="Consolas" pitchFamily="49" charset="0"/>
              </a:rPr>
              <a:t>this.username</a:t>
            </a:r>
            <a:r>
              <a:rPr lang="en-GB" sz="2000" dirty="0">
                <a:latin typeface="Consolas" pitchFamily="49" charset="0"/>
              </a:rPr>
              <a:t> = username;</a:t>
            </a:r>
          </a:p>
          <a:p>
            <a:r>
              <a:rPr lang="en-GB" sz="2000" dirty="0">
                <a:latin typeface="Consolas" pitchFamily="49" charset="0"/>
              </a:rPr>
              <a:t>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Annotations reduce the amount of work needed to be done in the xml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In order to use annotations you must have the following xml configuration set</a:t>
            </a:r>
          </a:p>
          <a:p>
            <a:pPr marL="285750" indent="-285750"/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41103" y="3581481"/>
            <a:ext cx="4309794" cy="4068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context:annotation-config</a:t>
            </a:r>
            <a:r>
              <a:rPr lang="en-GB" sz="2000" dirty="0">
                <a:latin typeface="Consolas" pitchFamily="49" charset="0"/>
              </a:rPr>
              <a:t> /&gt;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400" kern="0" dirty="0"/>
              <a:t>Four key annotations to use in code</a:t>
            </a:r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/>
              <a:t>@Required (covered previously)</a:t>
            </a:r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/>
              <a:t>@</a:t>
            </a:r>
            <a:r>
              <a:rPr lang="en-GB" sz="2000" kern="0" dirty="0" err="1"/>
              <a:t>Autowired</a:t>
            </a:r>
            <a:endParaRPr lang="en-GB" sz="2000" kern="0" dirty="0"/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/>
              <a:t>@Qualifier</a:t>
            </a:r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/>
              <a:t>@Resource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400" kern="0" dirty="0"/>
              <a:t>Annotations are applied directly to class fields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41706" y="5132858"/>
            <a:ext cx="412270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User{</a:t>
            </a:r>
          </a:p>
          <a:p>
            <a:r>
              <a:rPr lang="en-GB" sz="2000" dirty="0">
                <a:latin typeface="Consolas" pitchFamily="49" charset="0"/>
              </a:rPr>
              <a:t>  @</a:t>
            </a:r>
            <a:r>
              <a:rPr lang="en-GB" sz="2000" dirty="0" err="1">
                <a:latin typeface="Consolas" pitchFamily="49" charset="0"/>
              </a:rPr>
              <a:t>Autowired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private String username;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@</a:t>
            </a:r>
            <a:r>
              <a:rPr lang="en-GB" sz="2400" dirty="0" err="1"/>
              <a:t>Autowired</a:t>
            </a:r>
            <a:endParaRPr lang="en-GB" sz="2400" dirty="0"/>
          </a:p>
          <a:p>
            <a:pPr lvl="1"/>
            <a:r>
              <a:rPr lang="en-GB" sz="2000" dirty="0"/>
              <a:t>Also acts as @Required</a:t>
            </a:r>
          </a:p>
          <a:p>
            <a:pPr lvl="1"/>
            <a:r>
              <a:rPr lang="en-GB" sz="2000" dirty="0"/>
              <a:t>Indicates that Spring should automatically inject a valid dependency into this field</a:t>
            </a:r>
          </a:p>
          <a:p>
            <a:pPr lvl="1"/>
            <a:r>
              <a:rPr lang="en-GB" sz="2000" dirty="0"/>
              <a:t>Works </a:t>
            </a:r>
            <a:r>
              <a:rPr lang="en-GB" sz="2000" dirty="0" err="1"/>
              <a:t>byType</a:t>
            </a:r>
            <a:endParaRPr lang="en-GB" sz="2000" dirty="0"/>
          </a:p>
          <a:p>
            <a:pPr marL="0" indent="0">
              <a:buNone/>
            </a:pPr>
            <a:r>
              <a:rPr lang="en-GB" sz="2400" dirty="0"/>
              <a:t>@Qualifier(“</a:t>
            </a:r>
            <a:r>
              <a:rPr lang="en-GB" sz="2400" dirty="0" err="1"/>
              <a:t>beanName</a:t>
            </a:r>
            <a:r>
              <a:rPr lang="en-GB" sz="2400" dirty="0"/>
              <a:t>”)</a:t>
            </a:r>
          </a:p>
          <a:p>
            <a:pPr lvl="1"/>
            <a:r>
              <a:rPr lang="en-GB" sz="2000" dirty="0"/>
              <a:t>Provides an </a:t>
            </a:r>
            <a:r>
              <a:rPr lang="en-GB" sz="2000" dirty="0" err="1"/>
              <a:t>addon</a:t>
            </a:r>
            <a:r>
              <a:rPr lang="en-GB" sz="2000" dirty="0"/>
              <a:t> to @</a:t>
            </a:r>
            <a:r>
              <a:rPr lang="en-GB" sz="2000" dirty="0" err="1"/>
              <a:t>Autowire</a:t>
            </a:r>
            <a:endParaRPr lang="en-GB" sz="2000" dirty="0"/>
          </a:p>
          <a:p>
            <a:pPr lvl="1"/>
            <a:r>
              <a:rPr lang="en-GB" sz="2000" dirty="0"/>
              <a:t>Specifies the name of the bean to use</a:t>
            </a:r>
          </a:p>
          <a:p>
            <a:pPr lvl="2"/>
            <a:r>
              <a:rPr lang="en-GB" dirty="0"/>
              <a:t>Replicating </a:t>
            </a:r>
            <a:r>
              <a:rPr lang="en-GB" dirty="0" err="1"/>
              <a:t>byName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13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32606" y="2944827"/>
            <a:ext cx="6526788" cy="968347"/>
          </a:xfrm>
          <a:prstGeom prst="roundRect">
            <a:avLst/>
          </a:prstGeom>
          <a:solidFill>
            <a:srgbClr val="009FE3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What issues are there with the current identified annotations?</a:t>
            </a:r>
          </a:p>
        </p:txBody>
      </p:sp>
    </p:spTree>
    <p:extLst>
      <p:ext uri="{BB962C8B-B14F-4D97-AF65-F5344CB8AC3E}">
        <p14:creationId xmlns:p14="http://schemas.microsoft.com/office/powerpoint/2010/main" val="277240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32606" y="2944827"/>
            <a:ext cx="6526788" cy="968347"/>
          </a:xfrm>
          <a:prstGeom prst="roundRect">
            <a:avLst/>
          </a:prstGeom>
          <a:solidFill>
            <a:srgbClr val="009FE3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What issues are there with the current identified annotations?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6343" y="4422285"/>
            <a:ext cx="5694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kern="0" dirty="0">
                <a:solidFill>
                  <a:srgbClr val="C00000"/>
                </a:solidFill>
              </a:rPr>
              <a:t>They make you completely dependent upon Spring!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1749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200" kern="0" dirty="0"/>
              <a:t>@Resource</a:t>
            </a:r>
          </a:p>
          <a:p>
            <a:pPr marL="720000" lvl="1" indent="-288000">
              <a:spcAft>
                <a:spcPts val="900"/>
              </a:spcAft>
              <a:defRPr/>
            </a:pPr>
            <a:r>
              <a:rPr lang="en-GB" sz="2000" kern="0" dirty="0"/>
              <a:t>This is a JSR-250 alternative to the spring annotations</a:t>
            </a:r>
          </a:p>
          <a:p>
            <a:pPr marL="720000" lvl="1" indent="-288000">
              <a:spcAft>
                <a:spcPts val="900"/>
              </a:spcAft>
              <a:defRPr/>
            </a:pPr>
            <a:r>
              <a:rPr lang="en-GB" sz="2000" kern="0" dirty="0"/>
              <a:t>Does not cause the program to couple to Spring</a:t>
            </a:r>
          </a:p>
          <a:p>
            <a:pPr marL="720000" lvl="1" indent="-288000">
              <a:spcAft>
                <a:spcPts val="900"/>
              </a:spcAft>
              <a:defRPr/>
            </a:pPr>
            <a:r>
              <a:rPr lang="en-GB" sz="2000" kern="0" dirty="0"/>
              <a:t>Acts as @Required, @</a:t>
            </a:r>
            <a:r>
              <a:rPr lang="en-GB" sz="2000" kern="0" dirty="0" err="1"/>
              <a:t>Autowired</a:t>
            </a:r>
            <a:r>
              <a:rPr lang="en-GB" sz="2000" kern="0" dirty="0"/>
              <a:t> and @Qualifier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36463" y="4948774"/>
            <a:ext cx="78295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User{</a:t>
            </a:r>
          </a:p>
          <a:p>
            <a:r>
              <a:rPr lang="en-GB" sz="2000" dirty="0">
                <a:latin typeface="Consolas" pitchFamily="49" charset="0"/>
              </a:rPr>
              <a:t>  @Resource(name=“name”)</a:t>
            </a:r>
          </a:p>
          <a:p>
            <a:r>
              <a:rPr lang="en-GB" sz="2000" dirty="0">
                <a:latin typeface="Consolas" pitchFamily="49" charset="0"/>
              </a:rPr>
              <a:t>  public String username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Illustrate the purpose of the factory method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Wire collections of beans together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Demonstrate the benefits of the </a:t>
            </a:r>
            <a:r>
              <a:rPr lang="en-GB" dirty="0" err="1">
                <a:latin typeface="Arial"/>
                <a:cs typeface="Arial"/>
              </a:rPr>
              <a:t>util</a:t>
            </a:r>
            <a:r>
              <a:rPr lang="en-GB" dirty="0">
                <a:latin typeface="Arial"/>
                <a:cs typeface="Arial"/>
              </a:rPr>
              <a:t> namespace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the key annotations to use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Illustrate the benefits of the </a:t>
            </a:r>
            <a:r>
              <a:rPr lang="en-GB" dirty="0" err="1">
                <a:latin typeface="Arial"/>
                <a:cs typeface="Arial"/>
              </a:rPr>
              <a:t>BeanCreationException</a:t>
            </a:r>
            <a:endParaRPr lang="en-GB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Spring provides functionality for wiring collections</a:t>
            </a:r>
          </a:p>
          <a:p>
            <a:pPr lvl="1"/>
            <a:r>
              <a:rPr lang="en-GB" sz="2000" dirty="0"/>
              <a:t>&lt;map&gt;&lt;/map&gt;</a:t>
            </a:r>
          </a:p>
          <a:p>
            <a:pPr lvl="1"/>
            <a:r>
              <a:rPr lang="en-GB" sz="2000" dirty="0"/>
              <a:t>&lt;list&gt;&lt;/list&gt;</a:t>
            </a:r>
          </a:p>
          <a:p>
            <a:pPr lvl="1"/>
            <a:r>
              <a:rPr lang="en-GB" sz="2000" dirty="0"/>
              <a:t>&lt;array&gt;&lt;/array&gt;</a:t>
            </a:r>
          </a:p>
          <a:p>
            <a:pPr lvl="1"/>
            <a:r>
              <a:rPr lang="en-GB" sz="2000" dirty="0"/>
              <a:t>&lt;props&gt;&lt;/props&gt;</a:t>
            </a:r>
          </a:p>
          <a:p>
            <a:pPr lvl="1"/>
            <a:r>
              <a:rPr lang="en-GB" sz="2000" dirty="0"/>
              <a:t>&lt;set&gt;&lt;/set&gt;</a:t>
            </a:r>
          </a:p>
          <a:p>
            <a:pPr marL="0" indent="0">
              <a:buNone/>
            </a:pPr>
            <a:r>
              <a:rPr lang="en-GB" sz="2400" dirty="0"/>
              <a:t>Makes injecting collections very straight forwards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50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Within the tags you should reference the bean or create the bean anonymously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This configuration works for list, set and array</a:t>
            </a:r>
          </a:p>
          <a:p>
            <a:pPr marL="0" lvl="0" indent="0">
              <a:spcAft>
                <a:spcPts val="1200"/>
              </a:spcAft>
              <a:defRPr/>
            </a:pPr>
            <a:endParaRPr lang="en-GB" kern="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717668"/>
            <a:ext cx="782955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&lt;bean name=“</a:t>
            </a:r>
            <a:r>
              <a:rPr lang="en-GB" sz="2000" dirty="0" err="1">
                <a:latin typeface="Consolas" pitchFamily="49" charset="0"/>
              </a:rPr>
              <a:t>myBean</a:t>
            </a:r>
            <a:r>
              <a:rPr lang="en-GB" sz="2000" dirty="0">
                <a:latin typeface="Consolas" pitchFamily="49" charset="0"/>
              </a:rPr>
              <a:t>” class=“</a:t>
            </a:r>
            <a:r>
              <a:rPr lang="en-GB" sz="2000" dirty="0" err="1">
                <a:latin typeface="Consolas" pitchFamily="49" charset="0"/>
              </a:rPr>
              <a:t>com.fdm.MyBean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&lt;property name=“</a:t>
            </a:r>
            <a:r>
              <a:rPr lang="en-GB" sz="2000" dirty="0" err="1">
                <a:latin typeface="Consolas" pitchFamily="49" charset="0"/>
              </a:rPr>
              <a:t>myCollection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  &lt;list&gt;</a:t>
            </a:r>
          </a:p>
          <a:p>
            <a:r>
              <a:rPr lang="en-GB" sz="2000" dirty="0">
                <a:latin typeface="Consolas" pitchFamily="49" charset="0"/>
              </a:rPr>
              <a:t>      &lt;ref bean=“</a:t>
            </a:r>
            <a:r>
              <a:rPr lang="en-GB" sz="2000" dirty="0" err="1">
                <a:latin typeface="Consolas" pitchFamily="49" charset="0"/>
              </a:rPr>
              <a:t>myOtherBean</a:t>
            </a:r>
            <a:r>
              <a:rPr lang="en-GB" sz="2000" dirty="0">
                <a:latin typeface="Consolas" pitchFamily="49" charset="0"/>
              </a:rPr>
              <a:t>” /&gt;</a:t>
            </a:r>
          </a:p>
          <a:p>
            <a:r>
              <a:rPr lang="en-GB" sz="2000" dirty="0">
                <a:latin typeface="Consolas" pitchFamily="49" charset="0"/>
              </a:rPr>
              <a:t>      ...</a:t>
            </a:r>
          </a:p>
          <a:p>
            <a:r>
              <a:rPr lang="en-GB" sz="2000" dirty="0">
                <a:latin typeface="Consolas" pitchFamily="49" charset="0"/>
              </a:rPr>
              <a:t>    &lt;/list&gt;</a:t>
            </a:r>
          </a:p>
          <a:p>
            <a:r>
              <a:rPr lang="en-GB" sz="2000" dirty="0">
                <a:latin typeface="Consolas" pitchFamily="49" charset="0"/>
              </a:rPr>
              <a:t>  &lt;/property&gt;</a:t>
            </a:r>
          </a:p>
          <a:p>
            <a:r>
              <a:rPr lang="en-GB" sz="2000" dirty="0">
                <a:latin typeface="Consolas" pitchFamily="49" charset="0"/>
              </a:rPr>
              <a:t>&lt;/bean&gt;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78604"/>
            <a:ext cx="11003136" cy="4793609"/>
          </a:xfrm>
        </p:spPr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Map and Props work on key-value pairs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Identify for maps as follows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2350747"/>
            <a:ext cx="782955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&lt;bean name=“</a:t>
            </a:r>
            <a:r>
              <a:rPr lang="en-GB" sz="2000" dirty="0" err="1">
                <a:latin typeface="Consolas" pitchFamily="49" charset="0"/>
              </a:rPr>
              <a:t>myBean</a:t>
            </a:r>
            <a:r>
              <a:rPr lang="en-GB" sz="2000" dirty="0">
                <a:latin typeface="Consolas" pitchFamily="49" charset="0"/>
              </a:rPr>
              <a:t>” class=“</a:t>
            </a:r>
            <a:r>
              <a:rPr lang="en-GB" sz="2000" dirty="0" err="1">
                <a:latin typeface="Consolas" pitchFamily="49" charset="0"/>
              </a:rPr>
              <a:t>com.fdm.MyBean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&lt;property name=“</a:t>
            </a:r>
            <a:r>
              <a:rPr lang="en-GB" sz="2000" dirty="0" err="1">
                <a:latin typeface="Consolas" pitchFamily="49" charset="0"/>
              </a:rPr>
              <a:t>myCollection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  &lt;map&gt;</a:t>
            </a:r>
          </a:p>
          <a:p>
            <a:r>
              <a:rPr lang="en-GB" sz="2000" dirty="0">
                <a:latin typeface="Consolas" pitchFamily="49" charset="0"/>
              </a:rPr>
              <a:t>      &lt;entry key="Key 1" value="1" /&gt;</a:t>
            </a:r>
          </a:p>
          <a:p>
            <a:r>
              <a:rPr lang="en-GB" sz="2000" dirty="0">
                <a:latin typeface="Consolas" pitchFamily="49" charset="0"/>
              </a:rPr>
              <a:t>      &lt;entry key="Key 2" value-ref="</a:t>
            </a:r>
            <a:r>
              <a:rPr lang="en-GB" sz="2000" dirty="0" err="1">
                <a:latin typeface="Consolas" pitchFamily="49" charset="0"/>
              </a:rPr>
              <a:t>PersonBean</a:t>
            </a:r>
            <a:r>
              <a:rPr lang="en-GB" sz="2000" dirty="0">
                <a:latin typeface="Consolas" pitchFamily="49" charset="0"/>
              </a:rPr>
              <a:t>" /&gt;</a:t>
            </a:r>
          </a:p>
          <a:p>
            <a:r>
              <a:rPr lang="en-GB" sz="2000" dirty="0">
                <a:latin typeface="Consolas" pitchFamily="49" charset="0"/>
              </a:rPr>
              <a:t>      &lt;entry key="Key 3"&gt;</a:t>
            </a:r>
          </a:p>
          <a:p>
            <a:r>
              <a:rPr lang="en-GB" sz="2000" dirty="0">
                <a:latin typeface="Consolas" pitchFamily="49" charset="0"/>
              </a:rPr>
              <a:t>        &lt;bean class="</a:t>
            </a:r>
            <a:r>
              <a:rPr lang="en-GB" sz="2000" dirty="0" err="1">
                <a:latin typeface="Consolas" pitchFamily="49" charset="0"/>
              </a:rPr>
              <a:t>com.Person</a:t>
            </a:r>
            <a:r>
              <a:rPr lang="en-GB" sz="2000" dirty="0">
                <a:latin typeface="Consolas" pitchFamily="49" charset="0"/>
              </a:rPr>
              <a:t>"&gt;</a:t>
            </a:r>
          </a:p>
          <a:p>
            <a:r>
              <a:rPr lang="en-GB" sz="2000" dirty="0">
                <a:latin typeface="Consolas" pitchFamily="49" charset="0"/>
              </a:rPr>
              <a:t>          &lt;property name="name" value=“</a:t>
            </a:r>
            <a:r>
              <a:rPr lang="en-GB" sz="2000" dirty="0" err="1">
                <a:latin typeface="Consolas" pitchFamily="49" charset="0"/>
              </a:rPr>
              <a:t>PersonX</a:t>
            </a:r>
            <a:r>
              <a:rPr lang="en-GB" sz="2000" dirty="0">
                <a:latin typeface="Consolas" pitchFamily="49" charset="0"/>
              </a:rPr>
              <a:t>" /&gt;</a:t>
            </a:r>
          </a:p>
          <a:p>
            <a:r>
              <a:rPr lang="en-GB" sz="2000" dirty="0">
                <a:latin typeface="Consolas" pitchFamily="49" charset="0"/>
              </a:rPr>
              <a:t>        &lt;/bean&gt;</a:t>
            </a:r>
          </a:p>
          <a:p>
            <a:r>
              <a:rPr lang="en-GB" sz="2000" dirty="0">
                <a:latin typeface="Consolas" pitchFamily="49" charset="0"/>
              </a:rPr>
              <a:t>      &lt;/entry&gt;</a:t>
            </a:r>
          </a:p>
          <a:p>
            <a:r>
              <a:rPr lang="en-GB" sz="2000" dirty="0">
                <a:latin typeface="Consolas" pitchFamily="49" charset="0"/>
              </a:rPr>
              <a:t>    &lt;/map&gt;</a:t>
            </a:r>
          </a:p>
          <a:p>
            <a:r>
              <a:rPr lang="en-GB" sz="2000" dirty="0">
                <a:latin typeface="Consolas" pitchFamily="49" charset="0"/>
              </a:rPr>
              <a:t>  &lt;/property&gt;</a:t>
            </a:r>
          </a:p>
          <a:p>
            <a:r>
              <a:rPr lang="en-GB" sz="2000" dirty="0">
                <a:latin typeface="Consolas" pitchFamily="49" charset="0"/>
              </a:rPr>
              <a:t>&lt;/bean&gt;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 smtClean="0"/>
              <a:t>Properties </a:t>
            </a:r>
            <a:r>
              <a:rPr lang="en-GB" kern="0" dirty="0"/>
              <a:t>only works with Strings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Identify for props as follows</a:t>
            </a:r>
          </a:p>
          <a:p>
            <a:pPr marL="0" lvl="0" indent="0">
              <a:spcAft>
                <a:spcPts val="1200"/>
              </a:spcAft>
              <a:defRPr/>
            </a:pPr>
            <a:endParaRPr lang="en-GB" kern="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479156"/>
            <a:ext cx="782955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&lt;bean name=“</a:t>
            </a:r>
            <a:r>
              <a:rPr lang="en-GB" sz="2000" dirty="0" err="1">
                <a:latin typeface="Consolas" pitchFamily="49" charset="0"/>
              </a:rPr>
              <a:t>myBean</a:t>
            </a:r>
            <a:r>
              <a:rPr lang="en-GB" sz="2000" dirty="0">
                <a:latin typeface="Consolas" pitchFamily="49" charset="0"/>
              </a:rPr>
              <a:t>” class=“</a:t>
            </a:r>
            <a:r>
              <a:rPr lang="en-GB" sz="2000" dirty="0" err="1">
                <a:latin typeface="Consolas" pitchFamily="49" charset="0"/>
              </a:rPr>
              <a:t>com.fdm.MyBean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&lt;property name=“</a:t>
            </a:r>
            <a:r>
              <a:rPr lang="en-GB" sz="2000" dirty="0" err="1">
                <a:latin typeface="Consolas" pitchFamily="49" charset="0"/>
              </a:rPr>
              <a:t>myCollection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  &lt;props&gt;</a:t>
            </a:r>
          </a:p>
          <a:p>
            <a:r>
              <a:rPr lang="en-GB" sz="2000" dirty="0">
                <a:latin typeface="Consolas" pitchFamily="49" charset="0"/>
              </a:rPr>
              <a:t>      &lt;prop key=“</a:t>
            </a:r>
            <a:r>
              <a:rPr lang="en-GB" sz="2000" dirty="0" err="1">
                <a:latin typeface="Consolas" pitchFamily="49" charset="0"/>
              </a:rPr>
              <a:t>MyValue</a:t>
            </a:r>
            <a:r>
              <a:rPr lang="en-GB" sz="2000" dirty="0">
                <a:latin typeface="Consolas" pitchFamily="49" charset="0"/>
              </a:rPr>
              <a:t>”&gt;</a:t>
            </a:r>
            <a:r>
              <a:rPr lang="en-GB" sz="2000" dirty="0" err="1">
                <a:latin typeface="Consolas" pitchFamily="49" charset="0"/>
              </a:rPr>
              <a:t>TheStringValue</a:t>
            </a:r>
            <a:r>
              <a:rPr lang="en-GB" sz="2000" dirty="0">
                <a:latin typeface="Consolas" pitchFamily="49" charset="0"/>
              </a:rPr>
              <a:t>&lt;/prop&gt;</a:t>
            </a:r>
          </a:p>
          <a:p>
            <a:r>
              <a:rPr lang="en-GB" sz="2000" dirty="0">
                <a:latin typeface="Consolas" pitchFamily="49" charset="0"/>
              </a:rPr>
              <a:t>    &lt;/props&gt;</a:t>
            </a:r>
          </a:p>
          <a:p>
            <a:r>
              <a:rPr lang="en-GB" sz="2000" dirty="0">
                <a:latin typeface="Consolas" pitchFamily="49" charset="0"/>
              </a:rPr>
              <a:t>  &lt;/property&gt;</a:t>
            </a:r>
          </a:p>
          <a:p>
            <a:r>
              <a:rPr lang="en-GB" sz="2000" dirty="0">
                <a:latin typeface="Consolas" pitchFamily="49" charset="0"/>
              </a:rPr>
              <a:t>&lt;/bean&gt;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9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59149"/>
            <a:ext cx="11003136" cy="4813064"/>
          </a:xfrm>
        </p:spPr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Spring provides an additional namespace called </a:t>
            </a:r>
            <a:r>
              <a:rPr lang="en-GB" kern="0" dirty="0" err="1"/>
              <a:t>util</a:t>
            </a:r>
            <a:r>
              <a:rPr lang="en-GB" kern="0" dirty="0"/>
              <a:t> which can be used for generating collections of a specific type</a:t>
            </a:r>
          </a:p>
          <a:p>
            <a:pPr marL="0" lvl="0" indent="0">
              <a:spcAft>
                <a:spcPts val="1200"/>
              </a:spcAft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defRPr/>
            </a:pPr>
            <a:endParaRPr lang="en-GB" kern="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4283" y="2214002"/>
            <a:ext cx="11517549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dirty="0">
                <a:latin typeface="Consolas" pitchFamily="49" charset="0"/>
              </a:rPr>
              <a:t>&lt;beans …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xmlns:util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  <a:hlinkClick r:id="rId2"/>
              </a:rPr>
              <a:t>“http://www.springframework.org/schema/</a:t>
            </a:r>
            <a:r>
              <a:rPr lang="en-US" sz="2000" dirty="0" err="1">
                <a:latin typeface="Consolas" pitchFamily="49" charset="0"/>
                <a:hlinkClick r:id="rId2"/>
              </a:rPr>
              <a:t>util</a:t>
            </a:r>
            <a:r>
              <a:rPr lang="en-US" sz="2000" dirty="0">
                <a:latin typeface="Consolas" pitchFamily="49" charset="0"/>
              </a:rPr>
              <a:t>”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</a:rPr>
              <a:t>xsi:schemaLocation</a:t>
            </a:r>
            <a:r>
              <a:rPr lang="en-US" sz="2000" dirty="0">
                <a:latin typeface="Consolas" pitchFamily="49" charset="0"/>
              </a:rPr>
              <a:t>=“…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hlinkClick r:id="rId2"/>
              </a:rPr>
              <a:t>http://www.springframework.org/schema/util</a:t>
            </a:r>
            <a:endParaRPr lang="en-US" sz="2000" dirty="0">
              <a:latin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 http://www.springframework.org/schema/</a:t>
            </a:r>
            <a:r>
              <a:rPr lang="en-US" sz="2000" dirty="0" err="1">
                <a:latin typeface="Consolas" pitchFamily="49" charset="0"/>
              </a:rPr>
              <a:t>util</a:t>
            </a:r>
            <a:r>
              <a:rPr lang="en-US" sz="2000" dirty="0">
                <a:latin typeface="Consolas" pitchFamily="49" charset="0"/>
              </a:rPr>
              <a:t>/spring-util-3.1.xsd”&gt;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&lt;bean name=“</a:t>
            </a:r>
            <a:r>
              <a:rPr lang="en-GB" sz="2000" dirty="0" err="1">
                <a:latin typeface="Consolas" pitchFamily="49" charset="0"/>
              </a:rPr>
              <a:t>myBean</a:t>
            </a:r>
            <a:r>
              <a:rPr lang="en-GB" sz="2000" dirty="0">
                <a:latin typeface="Consolas" pitchFamily="49" charset="0"/>
              </a:rPr>
              <a:t>” class=“</a:t>
            </a:r>
            <a:r>
              <a:rPr lang="en-GB" sz="2000" dirty="0" err="1">
                <a:latin typeface="Consolas" pitchFamily="49" charset="0"/>
              </a:rPr>
              <a:t>com.fdm.MyBean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  &lt;property name=“</a:t>
            </a:r>
            <a:r>
              <a:rPr lang="en-GB" sz="2000" dirty="0" err="1">
                <a:latin typeface="Consolas" pitchFamily="49" charset="0"/>
              </a:rPr>
              <a:t>myCollection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    &lt;</a:t>
            </a:r>
            <a:r>
              <a:rPr lang="en-GB" sz="2000" dirty="0" err="1">
                <a:latin typeface="Consolas" pitchFamily="49" charset="0"/>
              </a:rPr>
              <a:t>util:set</a:t>
            </a:r>
            <a:r>
              <a:rPr lang="en-GB" sz="2000" dirty="0">
                <a:latin typeface="Consolas" pitchFamily="49" charset="0"/>
              </a:rPr>
              <a:t> set-class=“</a:t>
            </a:r>
            <a:r>
              <a:rPr lang="en-GB" sz="2000" dirty="0" err="1">
                <a:latin typeface="Consolas" pitchFamily="49" charset="0"/>
              </a:rPr>
              <a:t>java.util.TreeSet</a:t>
            </a:r>
            <a:r>
              <a:rPr lang="en-GB" sz="2000" dirty="0">
                <a:latin typeface="Consolas" pitchFamily="49" charset="0"/>
              </a:rPr>
              <a:t>”&gt;</a:t>
            </a:r>
          </a:p>
          <a:p>
            <a:r>
              <a:rPr lang="en-GB" sz="2000" dirty="0">
                <a:latin typeface="Consolas" pitchFamily="49" charset="0"/>
              </a:rPr>
              <a:t>        ...</a:t>
            </a:r>
          </a:p>
          <a:p>
            <a:r>
              <a:rPr lang="en-GB" sz="2000" dirty="0">
                <a:latin typeface="Consolas" pitchFamily="49" charset="0"/>
              </a:rPr>
              <a:t>      &lt;/</a:t>
            </a:r>
            <a:r>
              <a:rPr lang="en-GB" sz="2000" dirty="0" err="1">
                <a:latin typeface="Consolas" pitchFamily="49" charset="0"/>
              </a:rPr>
              <a:t>util:set</a:t>
            </a:r>
            <a:r>
              <a:rPr lang="en-GB" sz="2000" dirty="0">
                <a:latin typeface="Consolas" pitchFamily="49" charset="0"/>
              </a:rPr>
              <a:t>&gt;</a:t>
            </a:r>
          </a:p>
          <a:p>
            <a:r>
              <a:rPr lang="en-GB" sz="2000" dirty="0">
                <a:latin typeface="Consolas" pitchFamily="49" charset="0"/>
              </a:rPr>
              <a:t>    &lt;/property&gt;</a:t>
            </a:r>
          </a:p>
          <a:p>
            <a:r>
              <a:rPr lang="en-GB" sz="2000" dirty="0">
                <a:latin typeface="Consolas" pitchFamily="49" charset="0"/>
              </a:rPr>
              <a:t>  &lt;/bean&gt;</a:t>
            </a:r>
          </a:p>
          <a:p>
            <a:r>
              <a:rPr lang="en-GB" sz="2000" dirty="0">
                <a:latin typeface="Consolas" pitchFamily="49" charset="0"/>
              </a:rPr>
              <a:t>&lt;/beans&gt;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Spring creates a well defined Exception called </a:t>
            </a:r>
            <a:r>
              <a:rPr lang="en-GB" dirty="0" err="1"/>
              <a:t>BeanCreationException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This Exception will be thrown if there are missing dependencies and various other issues which might occur</a:t>
            </a:r>
          </a:p>
          <a:p>
            <a:pPr marL="0" indent="0">
              <a:buNone/>
            </a:pPr>
            <a:r>
              <a:rPr lang="en-GB" dirty="0"/>
              <a:t>This Exception introduces an extra layer of protection by causing the application to fail early rather than late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66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59021" y="1943904"/>
            <a:ext cx="7488832" cy="3620725"/>
            <a:chOff x="1208584" y="1763524"/>
            <a:chExt cx="7488832" cy="3620725"/>
          </a:xfrm>
        </p:grpSpPr>
        <p:sp>
          <p:nvSpPr>
            <p:cNvPr id="5" name="TextBox 4"/>
            <p:cNvSpPr txBox="1"/>
            <p:nvPr/>
          </p:nvSpPr>
          <p:spPr>
            <a:xfrm>
              <a:off x="3440832" y="1916832"/>
              <a:ext cx="3024336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Compile time</a:t>
              </a:r>
              <a:endParaRPr lang="en-GB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0832" y="4829090"/>
              <a:ext cx="3024336" cy="40011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rgbClr val="C00000"/>
                  </a:solidFill>
                </a:rPr>
                <a:t>Runtime</a:t>
              </a:r>
              <a:endParaRPr lang="en-GB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0832" y="2865130"/>
              <a:ext cx="3024336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Spring initialisation time</a:t>
              </a:r>
              <a:endParaRPr lang="en-GB" sz="2000" b="1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41232" y="1916832"/>
              <a:ext cx="0" cy="33843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2864768" y="1916832"/>
              <a:ext cx="0" cy="33843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041232" y="3356992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Cost of Failure</a:t>
              </a:r>
              <a:endParaRPr lang="en-GB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8584" y="3358733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Program execution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7216" y="176352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Low Cost</a:t>
              </a:r>
              <a:endParaRPr lang="en-GB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7216" y="5014917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High Cost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60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832606" y="2944827"/>
            <a:ext cx="6526788" cy="968347"/>
          </a:xfrm>
          <a:prstGeom prst="roundRect">
            <a:avLst/>
          </a:prstGeom>
          <a:solidFill>
            <a:srgbClr val="009FE3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406942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the factory-method attribute?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</a:t>
            </a:r>
            <a:r>
              <a:rPr lang="en-GB" dirty="0" err="1"/>
              <a:t>autowiring</a:t>
            </a:r>
            <a:r>
              <a:rPr lang="en-GB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</a:t>
            </a:r>
            <a:r>
              <a:rPr lang="en-GB" dirty="0" err="1"/>
              <a:t>autowiring</a:t>
            </a:r>
            <a:r>
              <a:rPr lang="en-GB" dirty="0"/>
              <a:t> modes are there?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ensure dependency assurance?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do the various annotations do?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issues with @</a:t>
            </a:r>
            <a:r>
              <a:rPr lang="en-GB" dirty="0" err="1"/>
              <a:t>Autowire</a:t>
            </a:r>
            <a:r>
              <a:rPr lang="en-GB" dirty="0"/>
              <a:t> and @Qualifier?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alternatives are there to the Spring annotations?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wire a collection?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the benefit of the </a:t>
            </a:r>
            <a:r>
              <a:rPr lang="en-GB" dirty="0" err="1"/>
              <a:t>BeanCreationException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32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534027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Now you have completed this module you should be able to</a:t>
            </a:r>
            <a:r>
              <a:rPr lang="en-GB" dirty="0" smtClean="0">
                <a:latin typeface="Arial"/>
                <a:cs typeface="Arial"/>
              </a:rPr>
              <a:t>: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Illustrate the purpose of the factory method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Wire collections of beans together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Demonstrate the benefits of the </a:t>
            </a:r>
            <a:r>
              <a:rPr lang="en-GB" dirty="0" err="1">
                <a:latin typeface="Arial"/>
                <a:cs typeface="Arial"/>
              </a:rPr>
              <a:t>util</a:t>
            </a:r>
            <a:r>
              <a:rPr lang="en-GB" dirty="0">
                <a:latin typeface="Arial"/>
                <a:cs typeface="Arial"/>
              </a:rPr>
              <a:t> namespace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the key annotations to use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Illustrate the benefits of the </a:t>
            </a:r>
            <a:r>
              <a:rPr lang="en-GB" dirty="0" err="1">
                <a:latin typeface="Arial"/>
                <a:cs typeface="Arial"/>
              </a:rPr>
              <a:t>BeanCreationException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objects require certain things to be consistently different each time they are created</a:t>
            </a:r>
          </a:p>
          <a:p>
            <a:pPr lvl="1"/>
            <a:r>
              <a:rPr lang="en-GB" dirty="0"/>
              <a:t>E.g. A unique </a:t>
            </a:r>
            <a:r>
              <a:rPr lang="en-GB" dirty="0" smtClean="0"/>
              <a:t>identifier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How might you achieve this normally?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2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Spring incorporates a factory-method attribute which allows you to specify the factory responsible for creating an object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This can be internal or external to the object being created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Each time that bean is referenced it will actually call the factory method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If the factory method takes arguments, this can be specified by using the constructor-</a:t>
            </a:r>
            <a:r>
              <a:rPr lang="en-GB" kern="0" dirty="0" err="1"/>
              <a:t>arg</a:t>
            </a:r>
            <a:r>
              <a:rPr lang="en-GB" kern="0" dirty="0"/>
              <a:t> attribute</a:t>
            </a:r>
            <a:endParaRPr lang="en-GB" kern="0" dirty="0"/>
          </a:p>
        </p:txBody>
      </p:sp>
      <p:sp>
        <p:nvSpPr>
          <p:cNvPr id="4" name="Rectangle 3"/>
          <p:cNvSpPr/>
          <p:nvPr/>
        </p:nvSpPr>
        <p:spPr>
          <a:xfrm>
            <a:off x="601490" y="3401334"/>
            <a:ext cx="1100313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&lt;bean id=“bean” class=“</a:t>
            </a:r>
            <a:r>
              <a:rPr lang="en-GB" sz="2000" dirty="0" err="1">
                <a:latin typeface="Consolas" pitchFamily="49" charset="0"/>
              </a:rPr>
              <a:t>com.fdm.MyFactory</a:t>
            </a:r>
            <a:r>
              <a:rPr lang="en-GB" sz="2000" dirty="0">
                <a:latin typeface="Consolas" pitchFamily="49" charset="0"/>
              </a:rPr>
              <a:t>” factory-method=“</a:t>
            </a:r>
            <a:r>
              <a:rPr lang="en-GB" sz="2000" dirty="0" err="1">
                <a:latin typeface="Consolas" pitchFamily="49" charset="0"/>
              </a:rPr>
              <a:t>createBean</a:t>
            </a:r>
            <a:r>
              <a:rPr lang="en-GB" sz="2000" dirty="0">
                <a:latin typeface="Consolas" pitchFamily="49" charset="0"/>
              </a:rPr>
              <a:t>” </a:t>
            </a:r>
          </a:p>
          <a:p>
            <a:r>
              <a:rPr lang="en-GB" sz="2000" dirty="0">
                <a:latin typeface="Consolas" pitchFamily="49" charset="0"/>
              </a:rPr>
              <a:t>				scope=“prototype” /&gt;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Spring includes a feature called </a:t>
            </a:r>
            <a:r>
              <a:rPr lang="en-GB" sz="2400" dirty="0" err="1"/>
              <a:t>autowiring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Spring will guess which dependencies to inject where</a:t>
            </a:r>
          </a:p>
          <a:p>
            <a:pPr lvl="1"/>
            <a:r>
              <a:rPr lang="en-GB" sz="2000" dirty="0"/>
              <a:t>This means you do not need to specify this manually</a:t>
            </a:r>
          </a:p>
          <a:p>
            <a:pPr marL="0" indent="0">
              <a:buNone/>
            </a:pPr>
            <a:r>
              <a:rPr lang="en-GB" sz="2400" dirty="0"/>
              <a:t>There are 4 types</a:t>
            </a:r>
          </a:p>
          <a:p>
            <a:pPr lvl="1"/>
            <a:r>
              <a:rPr lang="en-GB" sz="2000" dirty="0" err="1"/>
              <a:t>byName</a:t>
            </a:r>
            <a:endParaRPr lang="en-GB" sz="2000" dirty="0"/>
          </a:p>
          <a:p>
            <a:pPr lvl="1"/>
            <a:r>
              <a:rPr lang="en-GB" sz="2000" dirty="0" err="1"/>
              <a:t>byType</a:t>
            </a:r>
            <a:endParaRPr lang="en-GB" sz="2000" dirty="0"/>
          </a:p>
          <a:p>
            <a:pPr lvl="1"/>
            <a:r>
              <a:rPr lang="en-GB" sz="2000" dirty="0"/>
              <a:t>constructor</a:t>
            </a:r>
          </a:p>
          <a:p>
            <a:pPr lvl="1"/>
            <a:r>
              <a:rPr lang="en-GB" sz="2000" dirty="0" err="1"/>
              <a:t>autodetect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61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400" kern="0" dirty="0" err="1"/>
              <a:t>byName</a:t>
            </a:r>
            <a:endParaRPr lang="en-GB" sz="2400" kern="0" dirty="0"/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 err="1"/>
              <a:t>Autowires</a:t>
            </a:r>
            <a:r>
              <a:rPr lang="en-GB" sz="2000" kern="0" dirty="0"/>
              <a:t> by variable name and bean name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400" kern="0" dirty="0" err="1"/>
              <a:t>byType</a:t>
            </a:r>
            <a:endParaRPr lang="en-GB" sz="2400" kern="0" dirty="0"/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 err="1"/>
              <a:t>Autowires</a:t>
            </a:r>
            <a:r>
              <a:rPr lang="en-GB" sz="2000" kern="0" dirty="0"/>
              <a:t> by variable type and bean type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400" kern="0" dirty="0"/>
              <a:t>constructor</a:t>
            </a:r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 err="1"/>
              <a:t>Autowires</a:t>
            </a:r>
            <a:r>
              <a:rPr lang="en-GB" sz="2000" kern="0" dirty="0"/>
              <a:t> </a:t>
            </a:r>
            <a:r>
              <a:rPr lang="en-GB" sz="2000" kern="0" dirty="0" err="1"/>
              <a:t>byType</a:t>
            </a:r>
            <a:r>
              <a:rPr lang="en-GB" sz="2000" kern="0" dirty="0"/>
              <a:t> for constructors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400" kern="0" dirty="0" err="1"/>
              <a:t>autodetect</a:t>
            </a:r>
            <a:endParaRPr lang="en-GB" sz="2400" kern="0" dirty="0"/>
          </a:p>
          <a:p>
            <a:pPr marL="717750" lvl="1" indent="-285750">
              <a:spcAft>
                <a:spcPts val="900"/>
              </a:spcAft>
              <a:defRPr/>
            </a:pPr>
            <a:r>
              <a:rPr lang="en-GB" sz="2000" kern="0" dirty="0" err="1"/>
              <a:t>Autowires</a:t>
            </a:r>
            <a:r>
              <a:rPr lang="en-GB" sz="2000" kern="0" dirty="0"/>
              <a:t> by constructor first and then </a:t>
            </a:r>
            <a:r>
              <a:rPr lang="en-GB" sz="2000" kern="0" dirty="0" err="1"/>
              <a:t>byType</a:t>
            </a:r>
            <a:endParaRPr lang="en-GB" sz="2000" kern="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68578" y="5872103"/>
            <a:ext cx="84689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&lt;bean id=“bean” class=“</a:t>
            </a:r>
            <a:r>
              <a:rPr lang="en-GB" sz="2000" dirty="0" err="1">
                <a:latin typeface="Consolas" pitchFamily="49" charset="0"/>
              </a:rPr>
              <a:t>com.fdm.MyBean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autowire</a:t>
            </a:r>
            <a:r>
              <a:rPr lang="en-GB" sz="2000" dirty="0">
                <a:latin typeface="Consolas" pitchFamily="49" charset="0"/>
              </a:rPr>
              <a:t>=“</a:t>
            </a:r>
            <a:r>
              <a:rPr lang="en-GB" sz="2000" dirty="0" err="1">
                <a:latin typeface="Consolas" pitchFamily="49" charset="0"/>
              </a:rPr>
              <a:t>byType</a:t>
            </a:r>
            <a:r>
              <a:rPr lang="en-GB" sz="2000" dirty="0">
                <a:latin typeface="Consolas" pitchFamily="49" charset="0"/>
              </a:rPr>
              <a:t>” /&gt;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32606" y="2944827"/>
            <a:ext cx="6526788" cy="968347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What are some of the issues with </a:t>
            </a:r>
            <a:r>
              <a:rPr lang="en-GB" sz="2400" b="1" dirty="0" err="1">
                <a:solidFill>
                  <a:schemeClr val="bg1"/>
                </a:solidFill>
              </a:rPr>
              <a:t>autowiring</a:t>
            </a:r>
            <a:r>
              <a:rPr lang="en-GB" sz="2400" b="1" dirty="0">
                <a:solidFill>
                  <a:schemeClr val="bg1"/>
                </a:solidFill>
              </a:rPr>
              <a:t> as it stands?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Class User might have two fields which must always be populated, but could have several field remaining unpopulated</a:t>
            </a:r>
          </a:p>
          <a:p>
            <a:pPr marL="0" indent="0">
              <a:buNone/>
            </a:pPr>
            <a:r>
              <a:rPr lang="en-GB" sz="2400" dirty="0"/>
              <a:t>There needs to be a way to guarantee that the required fields are populated when Spring instantiates the beans</a:t>
            </a:r>
          </a:p>
          <a:p>
            <a:pPr marL="0" indent="0">
              <a:buNone/>
            </a:pPr>
            <a:r>
              <a:rPr lang="en-GB" sz="2400" dirty="0"/>
              <a:t>Two solutions</a:t>
            </a:r>
          </a:p>
          <a:p>
            <a:pPr lvl="1"/>
            <a:r>
              <a:rPr lang="en-GB" sz="2000" dirty="0"/>
              <a:t>dependency-check attribute (deprecated)</a:t>
            </a:r>
          </a:p>
          <a:p>
            <a:pPr lvl="1"/>
            <a:r>
              <a:rPr lang="en-GB" sz="2000" dirty="0"/>
              <a:t>@Required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762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99 - Archived</Module></documentManagement></p:properti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1B990D4E-216B-4223-82E4-A152CD1EE9F2}"/>
</file>

<file path=customXml/itemProps2.xml><?xml version="1.0" encoding="utf-8"?>
<ds:datastoreItem xmlns:ds="http://schemas.openxmlformats.org/officeDocument/2006/customXml" ds:itemID="{67DE1E78-43C8-491B-A155-1CEE6C63C108}"/>
</file>

<file path=customXml/itemProps3.xml><?xml version="1.0" encoding="utf-8"?>
<ds:datastoreItem xmlns:ds="http://schemas.openxmlformats.org/officeDocument/2006/customXml" ds:itemID="{1DD0F6F2-5D38-4834-BE85-8A304BD080AB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4863</TotalTime>
  <Words>1169</Words>
  <Application>Microsoft Office PowerPoint</Application>
  <PresentationFormat>Widescreen</PresentationFormat>
  <Paragraphs>257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MS PGothic</vt:lpstr>
      <vt:lpstr>MS PGothic</vt:lpstr>
      <vt:lpstr>Arial</vt:lpstr>
      <vt:lpstr>Arial Black</vt:lpstr>
      <vt:lpstr>Calibri</vt:lpstr>
      <vt:lpstr>Consolas</vt:lpstr>
      <vt:lpstr>新細明體</vt:lpstr>
      <vt:lpstr>Wingdings</vt:lpstr>
      <vt:lpstr>FDM PowerPoint Theme Template</vt:lpstr>
      <vt:lpstr>Java</vt:lpstr>
      <vt:lpstr>PowerPoint Presentation</vt:lpstr>
      <vt:lpstr>PowerPoint Presentation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PowerPoint Presentation</vt:lpstr>
      <vt:lpstr>Annotations</vt:lpstr>
      <vt:lpstr>Annotations</vt:lpstr>
      <vt:lpstr>Annotations</vt:lpstr>
      <vt:lpstr>Annotations</vt:lpstr>
      <vt:lpstr>Annotations</vt:lpstr>
      <vt:lpstr>Annotations</vt:lpstr>
      <vt:lpstr>PowerPoint Presentation</vt:lpstr>
      <vt:lpstr>Collections</vt:lpstr>
      <vt:lpstr>Collections</vt:lpstr>
      <vt:lpstr>Collections</vt:lpstr>
      <vt:lpstr>Collections</vt:lpstr>
      <vt:lpstr>Collections</vt:lpstr>
      <vt:lpstr>PowerPoint Presentation</vt:lpstr>
      <vt:lpstr>Exceptions</vt:lpstr>
      <vt:lpstr>Exceptions</vt:lpstr>
      <vt:lpstr>PowerPoint Presentation</vt:lpstr>
      <vt:lpstr>Example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06-Java-Enterprise-Spring-Implementation-Advanced</dc:title>
  <dc:creator>Craig Dolan</dc:creator>
  <cp:keywords>Java</cp:keywords>
  <cp:lastModifiedBy>Craig Dolan</cp:lastModifiedBy>
  <cp:revision>55</cp:revision>
  <dcterms:created xsi:type="dcterms:W3CDTF">2018-10-30T11:41:52Z</dcterms:created>
  <dcterms:modified xsi:type="dcterms:W3CDTF">2019-10-31T09:45:39Z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