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8"/>
  </p:notesMasterIdLst>
  <p:sldIdLst>
    <p:sldId id="263" r:id="rId5"/>
    <p:sldId id="258" r:id="rId6"/>
    <p:sldId id="280" r:id="rId7"/>
    <p:sldId id="478" r:id="rId8"/>
    <p:sldId id="472" r:id="rId9"/>
    <p:sldId id="479" r:id="rId10"/>
    <p:sldId id="473" r:id="rId11"/>
    <p:sldId id="481" r:id="rId12"/>
    <p:sldId id="482" r:id="rId13"/>
    <p:sldId id="474" r:id="rId14"/>
    <p:sldId id="483" r:id="rId15"/>
    <p:sldId id="484" r:id="rId16"/>
    <p:sldId id="485" r:id="rId17"/>
    <p:sldId id="487" r:id="rId18"/>
    <p:sldId id="476" r:id="rId19"/>
    <p:sldId id="488" r:id="rId20"/>
    <p:sldId id="489" r:id="rId21"/>
    <p:sldId id="491" r:id="rId22"/>
    <p:sldId id="494" r:id="rId23"/>
    <p:sldId id="495" r:id="rId24"/>
    <p:sldId id="350" r:id="rId25"/>
    <p:sldId id="348" r:id="rId26"/>
    <p:sldId id="34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9FE3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6" autoAdjust="0"/>
  </p:normalViewPr>
  <p:slideViewPr>
    <p:cSldViewPr snapToGrid="0">
      <p:cViewPr varScale="1">
        <p:scale>
          <a:sx n="60" d="100"/>
          <a:sy n="60" d="100"/>
        </p:scale>
        <p:origin x="17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beat.net/life-cycle-management-of-a-spring-bea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75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Info</a:t>
            </a:r>
            <a:r>
              <a:rPr lang="en-GB" baseline="0" dirty="0" smtClean="0"/>
              <a:t> on the five main stages of the bean lifecycle are below. For more information on each, with code examples, visit: </a:t>
            </a:r>
            <a:r>
              <a:rPr lang="en-GB" dirty="0" smtClean="0">
                <a:hlinkClick r:id="rId3"/>
              </a:rPr>
              <a:t>http://www.javabeat.net/life-cycle-management-of-a-spring-bean/</a:t>
            </a:r>
            <a:endParaRPr lang="en-GB" dirty="0" smtClean="0"/>
          </a:p>
          <a:p>
            <a:pPr marL="228600" indent="-228600">
              <a:buAutoNum type="arabicPeriod"/>
            </a:pPr>
            <a:endParaRPr lang="en-GB" b="1" dirty="0" smtClean="0"/>
          </a:p>
          <a:p>
            <a:pPr marL="228600" indent="-228600">
              <a:buAutoNum type="arabicPeriod"/>
            </a:pPr>
            <a:r>
              <a:rPr lang="en-GB" b="1" dirty="0" smtClean="0"/>
              <a:t>Creation</a:t>
            </a:r>
          </a:p>
          <a:p>
            <a:pPr marL="0" indent="0">
              <a:buNone/>
            </a:pPr>
            <a:r>
              <a:rPr lang="en-GB" baseline="0" dirty="0" smtClean="0"/>
              <a:t> - The container will look for the configuration metadata of the given bean.</a:t>
            </a:r>
          </a:p>
          <a:p>
            <a:pPr marL="0" indent="0">
              <a:buNone/>
            </a:pPr>
            <a:r>
              <a:rPr lang="en-GB" baseline="0" dirty="0" smtClean="0"/>
              <a:t> - Once found, the container will create an instance of the object (using Reflection).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2. Injection</a:t>
            </a:r>
          </a:p>
          <a:p>
            <a:pPr marL="0" indent="0">
              <a:buNone/>
            </a:pPr>
            <a:r>
              <a:rPr lang="en-GB" baseline="0" dirty="0" smtClean="0"/>
              <a:t> - After creation, it’s dependencies will be injected into the bean. If these dependencies are other beans, they are created first.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3. Validation and 4. Registration</a:t>
            </a:r>
          </a:p>
          <a:p>
            <a:pPr marL="0" indent="0">
              <a:buNone/>
            </a:pPr>
            <a:r>
              <a:rPr lang="en-GB" baseline="0" dirty="0" smtClean="0"/>
              <a:t> - It is possible for your classes to implement certain interfaces which usually have one or two methods to implement. If these interfaces are implemented, these methods are </a:t>
            </a:r>
          </a:p>
          <a:p>
            <a:pPr marL="0" indent="0">
              <a:buNone/>
            </a:pPr>
            <a:r>
              <a:rPr lang="en-GB" baseline="0" dirty="0" smtClean="0"/>
              <a:t>   invoked at this stage of the lifecycle, in this order: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BeanNameAware</a:t>
            </a:r>
            <a:r>
              <a:rPr lang="en-GB" baseline="0" dirty="0" smtClean="0"/>
              <a:t> (if you want the instance to have a property set: the property being a name of the bean)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BeanClassLoaderAware</a:t>
            </a:r>
            <a:r>
              <a:rPr lang="en-GB" baseline="0" dirty="0" smtClean="0"/>
              <a:t> (if you want the instance to have a </a:t>
            </a:r>
            <a:r>
              <a:rPr lang="en-GB" baseline="0" dirty="0" err="1" smtClean="0"/>
              <a:t>ClassLoader</a:t>
            </a:r>
            <a:r>
              <a:rPr lang="en-GB" baseline="0" dirty="0" smtClean="0"/>
              <a:t> set as a property – the </a:t>
            </a:r>
            <a:r>
              <a:rPr lang="en-GB" baseline="0" dirty="0" err="1" smtClean="0"/>
              <a:t>ClassLoader</a:t>
            </a:r>
            <a:r>
              <a:rPr lang="en-GB" baseline="0" dirty="0" smtClean="0"/>
              <a:t> which loaded it)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BeanFactoryAware</a:t>
            </a:r>
            <a:r>
              <a:rPr lang="en-GB" baseline="0" dirty="0" smtClean="0"/>
              <a:t> (if you want the instance to have a </a:t>
            </a:r>
            <a:r>
              <a:rPr lang="en-GB" baseline="0" dirty="0" err="1" smtClean="0"/>
              <a:t>BeanFactory</a:t>
            </a:r>
            <a:r>
              <a:rPr lang="en-GB" baseline="0" dirty="0" smtClean="0"/>
              <a:t> set as a property – the </a:t>
            </a:r>
            <a:r>
              <a:rPr lang="en-GB" baseline="0" dirty="0" err="1" smtClean="0"/>
              <a:t>BeanFactory</a:t>
            </a:r>
            <a:r>
              <a:rPr lang="en-GB" baseline="0" dirty="0" smtClean="0"/>
              <a:t> which created it).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ApplicationContextAware</a:t>
            </a:r>
            <a:r>
              <a:rPr lang="en-GB" baseline="0" dirty="0" smtClean="0"/>
              <a:t> (if you want the instance to have an </a:t>
            </a:r>
            <a:r>
              <a:rPr lang="en-GB" baseline="0" dirty="0" err="1" smtClean="0"/>
              <a:t>ApplicationContext</a:t>
            </a:r>
            <a:r>
              <a:rPr lang="en-GB" baseline="0" dirty="0" smtClean="0"/>
              <a:t> set as a property – the </a:t>
            </a:r>
            <a:r>
              <a:rPr lang="en-GB" baseline="0" dirty="0" err="1" smtClean="0"/>
              <a:t>ApplicationContext</a:t>
            </a:r>
            <a:r>
              <a:rPr lang="en-GB" baseline="0" dirty="0" smtClean="0"/>
              <a:t> which created it).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BeanPostProcessor</a:t>
            </a:r>
            <a:r>
              <a:rPr lang="en-GB" baseline="0" dirty="0" smtClean="0"/>
              <a:t>. Contains two methods: </a:t>
            </a:r>
            <a:r>
              <a:rPr lang="en-GB" baseline="0" dirty="0" err="1" smtClean="0"/>
              <a:t>postProcessBeforeInitialization</a:t>
            </a:r>
            <a:r>
              <a:rPr lang="en-GB" baseline="0" dirty="0" smtClean="0"/>
              <a:t>() is invoked now, before the properties are set. The other is </a:t>
            </a:r>
            <a:r>
              <a:rPr lang="en-GB" baseline="0" dirty="0" err="1" smtClean="0"/>
              <a:t>postProcessAfterInitialization</a:t>
            </a:r>
            <a:r>
              <a:rPr lang="en-GB" baseline="0" dirty="0" smtClean="0"/>
              <a:t>()</a:t>
            </a:r>
          </a:p>
          <a:p>
            <a:pPr marL="0" indent="0">
              <a:buNone/>
            </a:pPr>
            <a:r>
              <a:rPr lang="en-GB" baseline="0" dirty="0" smtClean="0"/>
              <a:t>       - </a:t>
            </a:r>
            <a:r>
              <a:rPr lang="en-GB" baseline="0" dirty="0" err="1" smtClean="0"/>
              <a:t>Init</a:t>
            </a:r>
            <a:r>
              <a:rPr lang="en-GB" baseline="0" dirty="0" smtClean="0"/>
              <a:t>-method (Not an interface): It is possible to set one of the bean’s methods as an </a:t>
            </a:r>
            <a:r>
              <a:rPr lang="en-GB" baseline="0" dirty="0" err="1" smtClean="0"/>
              <a:t>init</a:t>
            </a:r>
            <a:r>
              <a:rPr lang="en-GB" baseline="0" dirty="0" smtClean="0"/>
              <a:t>-method. If done, this method will be invoked now.</a:t>
            </a:r>
          </a:p>
          <a:p>
            <a:pPr marL="0" indent="0">
              <a:buNone/>
            </a:pPr>
            <a:r>
              <a:rPr lang="en-GB" baseline="0" dirty="0" smtClean="0"/>
              <a:t>       - The other method in </a:t>
            </a:r>
            <a:r>
              <a:rPr lang="en-GB" baseline="0" dirty="0" err="1" smtClean="0"/>
              <a:t>BeanPostProcessor</a:t>
            </a:r>
            <a:r>
              <a:rPr lang="en-GB" baseline="0" dirty="0" smtClean="0"/>
              <a:t> is invoked: </a:t>
            </a:r>
            <a:r>
              <a:rPr lang="en-GB" baseline="0" dirty="0" err="1" smtClean="0"/>
              <a:t>postProcessAfterInitialization</a:t>
            </a:r>
            <a:r>
              <a:rPr lang="en-GB" baseline="0" dirty="0" smtClean="0"/>
              <a:t>() which is done after the properties are set.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="1" baseline="0" dirty="0" smtClean="0"/>
              <a:t>5. Destruction</a:t>
            </a:r>
          </a:p>
          <a:p>
            <a:pPr marL="0" indent="0">
              <a:buNone/>
            </a:pPr>
            <a:r>
              <a:rPr lang="en-GB" baseline="0" dirty="0" smtClean="0"/>
              <a:t>    - If the </a:t>
            </a:r>
            <a:r>
              <a:rPr lang="en-GB" baseline="0" dirty="0" err="1" smtClean="0"/>
              <a:t>DisposableBean</a:t>
            </a:r>
            <a:r>
              <a:rPr lang="en-GB" baseline="0" dirty="0" smtClean="0"/>
              <a:t> interface is implemented, the method destroy() is invoked at this stage (may be useful for closing Connection objects).</a:t>
            </a:r>
          </a:p>
          <a:p>
            <a:pPr marL="0" indent="0">
              <a:buNone/>
            </a:pPr>
            <a:r>
              <a:rPr lang="en-GB" baseline="0" dirty="0" smtClean="0"/>
              <a:t>    - It is possible to set one of the bean’s methods as a destroy-method. If done, this method will be invoked now.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9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3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84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8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6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2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2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4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5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tic.springsource.org/spring/docs/current/spring-framework-reference/html/beans.html#beans-introduc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tic.springsource.org/spring/docs/current/spring-framework-reference/html/overview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Spring </a:t>
            </a:r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Theory </a:t>
            </a:r>
            <a:r>
              <a:rPr lang="en-GB" b="1" dirty="0" smtClean="0">
                <a:solidFill>
                  <a:schemeClr val="accent1"/>
                </a:solidFill>
                <a:latin typeface="Arial"/>
                <a:cs typeface="Arial"/>
              </a:rPr>
              <a:t>- Core</a:t>
            </a:r>
            <a:endParaRPr lang="en-GB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8239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Core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Spring Core Container is the heart of Spring</a:t>
            </a:r>
          </a:p>
          <a:p>
            <a:pPr marL="0" indent="0">
              <a:buNone/>
            </a:pPr>
            <a:r>
              <a:rPr lang="en-GB" sz="2400" dirty="0"/>
              <a:t>It </a:t>
            </a:r>
            <a:r>
              <a:rPr lang="en-GB" sz="2400" dirty="0" smtClean="0"/>
              <a:t>can be </a:t>
            </a:r>
            <a:r>
              <a:rPr lang="en-GB" sz="2400" dirty="0"/>
              <a:t>configured </a:t>
            </a:r>
            <a:r>
              <a:rPr lang="en-GB" sz="2400" dirty="0" smtClean="0"/>
              <a:t>in several different ways, a Java Class, XML file or properties files. These </a:t>
            </a:r>
            <a:r>
              <a:rPr lang="en-GB" sz="2400" dirty="0"/>
              <a:t>file </a:t>
            </a:r>
            <a:r>
              <a:rPr lang="en-GB" sz="2400" dirty="0" smtClean="0"/>
              <a:t>contain </a:t>
            </a:r>
            <a:r>
              <a:rPr lang="en-GB" sz="2400" dirty="0"/>
              <a:t>bean information and describes how these beans are configured and introduced to each other.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The </a:t>
            </a:r>
            <a:r>
              <a:rPr lang="en-GB" sz="2400" dirty="0"/>
              <a:t>container then manages the lifecycle of these beans, from creation to destruction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Beans are Spring's key mechanism for achieving abstraction.</a:t>
            </a:r>
            <a:endParaRPr lang="en-GB" sz="2400" dirty="0"/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57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Core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44113" y="1727830"/>
            <a:ext cx="8518648" cy="4830381"/>
            <a:chOff x="2313675" y="1727830"/>
            <a:chExt cx="8518648" cy="4830381"/>
          </a:xfrm>
        </p:grpSpPr>
        <p:pic>
          <p:nvPicPr>
            <p:cNvPr id="4" name="Picture 2" descr="http://static.springsource.org/spring/docs/current/spring-framework-reference/html/images/container-magic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6215" y="1727830"/>
              <a:ext cx="7676452" cy="456271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313675" y="6311990"/>
              <a:ext cx="7833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dirty="0" smtClean="0">
                  <a:hlinkClick r:id="rId4"/>
                </a:rPr>
                <a:t>http://static.springsource.org/spring/docs/current/spring-framework-reference/html/beans.html#beans-introduction</a:t>
              </a:r>
              <a:r>
                <a:rPr lang="en-GB" sz="1000" dirty="0" smtClean="0"/>
                <a:t> [Accessed 17/07/2012]</a:t>
              </a:r>
              <a:endParaRPr lang="en-GB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03931" y="2571890"/>
              <a:ext cx="352839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latin typeface="+mj-lt"/>
                </a:rPr>
                <a:t>Bean descriptions are fed into the container .The container then instantiates the beans which can then be used by the application.</a:t>
              </a:r>
              <a:endParaRPr lang="en-GB" sz="2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71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Inversion of Control (</a:t>
            </a:r>
            <a:r>
              <a:rPr lang="en-GB" dirty="0" err="1"/>
              <a:t>IoC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459832"/>
            <a:ext cx="11003136" cy="481238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 err="1"/>
              <a:t>IoC</a:t>
            </a:r>
            <a:r>
              <a:rPr lang="en-GB" sz="2400" dirty="0"/>
              <a:t> concept </a:t>
            </a:r>
            <a:r>
              <a:rPr lang="en-GB" sz="2400" dirty="0" smtClean="0"/>
              <a:t>is closely linked to the Dependency Inversion Principle. Rather than create a class' dependency within itself, it would take in the dependency as an argument via a setter or constructor. Ideally you would depend on an abstraction.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With </a:t>
            </a:r>
            <a:r>
              <a:rPr lang="en-GB" sz="2400" dirty="0" err="1" smtClean="0"/>
              <a:t>IoC</a:t>
            </a:r>
            <a:r>
              <a:rPr lang="en-GB" sz="2400" dirty="0" smtClean="0"/>
              <a:t>, </a:t>
            </a:r>
            <a:r>
              <a:rPr lang="en-GB" sz="2400" dirty="0"/>
              <a:t>you do not connect </a:t>
            </a:r>
            <a:r>
              <a:rPr lang="en-GB" sz="2400" dirty="0" smtClean="0"/>
              <a:t>the concretions </a:t>
            </a:r>
            <a:r>
              <a:rPr lang="en-GB" sz="2400" dirty="0"/>
              <a:t>together yourself – you merely describe which objects are needed by which.</a:t>
            </a:r>
          </a:p>
          <a:p>
            <a:pPr marL="0" indent="0">
              <a:buNone/>
            </a:pPr>
            <a:r>
              <a:rPr lang="en-GB" sz="2400" dirty="0"/>
              <a:t>The container is then responsible for hooking it all up.</a:t>
            </a:r>
          </a:p>
          <a:p>
            <a:pPr marL="0" indent="0">
              <a:buNone/>
            </a:pPr>
            <a:r>
              <a:rPr lang="en-GB" sz="2400" dirty="0"/>
              <a:t>This reduces code in the application, eliminating the need for instantiation and factories.</a:t>
            </a:r>
          </a:p>
          <a:p>
            <a:pPr marL="0" indent="0">
              <a:buNone/>
            </a:pPr>
            <a:r>
              <a:rPr lang="en-GB" sz="2400" dirty="0" smtClean="0"/>
              <a:t>Spring has </a:t>
            </a:r>
            <a:r>
              <a:rPr lang="en-GB" sz="2400" dirty="0"/>
              <a:t>two types of </a:t>
            </a:r>
            <a:r>
              <a:rPr lang="en-GB" sz="2400" dirty="0" err="1"/>
              <a:t>IoC</a:t>
            </a:r>
            <a:r>
              <a:rPr lang="en-GB" sz="2400" dirty="0"/>
              <a:t> container (more on these later):</a:t>
            </a:r>
          </a:p>
          <a:p>
            <a:pPr lvl="1"/>
            <a:r>
              <a:rPr lang="en-GB" sz="2000" dirty="0" err="1"/>
              <a:t>BeanFactory</a:t>
            </a:r>
            <a:endParaRPr lang="en-GB" sz="2000" dirty="0"/>
          </a:p>
          <a:p>
            <a:pPr lvl="1"/>
            <a:r>
              <a:rPr lang="en-GB" sz="2000" dirty="0" err="1"/>
              <a:t>ApplicationContext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45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Lifecycle of a 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Spring Framework is transparent and thereby hides most of the complex communication that happens between the Spring Container and the Spring Beans. </a:t>
            </a:r>
          </a:p>
          <a:p>
            <a:pPr marL="0" indent="0"/>
            <a:endParaRPr lang="en-GB" sz="2400" dirty="0"/>
          </a:p>
          <a:p>
            <a:pPr marL="0" indent="0">
              <a:buNone/>
            </a:pPr>
            <a:r>
              <a:rPr lang="en-GB" sz="2400" dirty="0"/>
              <a:t>The five main stages of the lifecycle are:</a:t>
            </a:r>
          </a:p>
          <a:p>
            <a:pPr lvl="1"/>
            <a:r>
              <a:rPr lang="en-GB" sz="2000" dirty="0"/>
              <a:t>Creation</a:t>
            </a:r>
          </a:p>
          <a:p>
            <a:pPr lvl="1"/>
            <a:r>
              <a:rPr lang="en-GB" sz="2000" dirty="0"/>
              <a:t>Injection</a:t>
            </a:r>
          </a:p>
          <a:p>
            <a:pPr lvl="1"/>
            <a:r>
              <a:rPr lang="en-GB" sz="2000" dirty="0"/>
              <a:t>Validation</a:t>
            </a:r>
          </a:p>
          <a:p>
            <a:pPr lvl="1"/>
            <a:r>
              <a:rPr lang="en-GB" sz="2000" dirty="0"/>
              <a:t>Registration</a:t>
            </a:r>
          </a:p>
          <a:p>
            <a:pPr lvl="1"/>
            <a:r>
              <a:rPr lang="en-GB" sz="2000" dirty="0"/>
              <a:t>Destruction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16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4869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IoC</a:t>
            </a:r>
            <a:r>
              <a:rPr lang="en-GB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There are two key Inversion of Control (</a:t>
            </a:r>
            <a:r>
              <a:rPr lang="en-GB" sz="2400" dirty="0" err="1"/>
              <a:t>IoC</a:t>
            </a:r>
            <a:r>
              <a:rPr lang="en-GB" sz="2400" dirty="0"/>
              <a:t>) implementations to know about:</a:t>
            </a:r>
          </a:p>
          <a:p>
            <a:pPr lvl="1"/>
            <a:r>
              <a:rPr lang="en-GB" sz="2000" dirty="0"/>
              <a:t>Dependency Pull</a:t>
            </a:r>
          </a:p>
          <a:p>
            <a:pPr lvl="1"/>
            <a:r>
              <a:rPr lang="en-GB" sz="2000" dirty="0"/>
              <a:t>Dependency Push (AKA Dependency Injection)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11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79621"/>
            <a:ext cx="11003136" cy="489259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objects “asks” for the dependency</a:t>
            </a:r>
          </a:p>
          <a:p>
            <a:pPr lvl="1"/>
            <a:r>
              <a:rPr lang="en-GB" dirty="0"/>
              <a:t>By calling a method in a factory class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71963" y="2359208"/>
            <a:ext cx="986219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public class </a:t>
            </a:r>
            <a:r>
              <a:rPr lang="en-GB" sz="2000" dirty="0" err="1">
                <a:latin typeface="Consolas" pitchFamily="49" charset="0"/>
              </a:rPr>
              <a:t>PullExample</a:t>
            </a:r>
            <a:r>
              <a:rPr lang="en-GB" sz="2000" dirty="0">
                <a:latin typeface="Consolas" pitchFamily="49" charset="0"/>
              </a:rPr>
              <a:t>{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public void </a:t>
            </a:r>
            <a:r>
              <a:rPr lang="en-GB" sz="2000" dirty="0" err="1">
                <a:latin typeface="Consolas" pitchFamily="49" charset="0"/>
              </a:rPr>
              <a:t>addStockExchangeToBroker</a:t>
            </a:r>
            <a:r>
              <a:rPr lang="en-GB" sz="2000" dirty="0">
                <a:latin typeface="Consolas" pitchFamily="49" charset="0"/>
              </a:rPr>
              <a:t>(Broker broker){</a:t>
            </a:r>
          </a:p>
          <a:p>
            <a:r>
              <a:rPr lang="en-GB" sz="2000" dirty="0">
                <a:latin typeface="Consolas" pitchFamily="49" charset="0"/>
              </a:rPr>
              <a:t>        </a:t>
            </a:r>
          </a:p>
          <a:p>
            <a:r>
              <a:rPr lang="en-GB" sz="2000" dirty="0">
                <a:latin typeface="Consolas" pitchFamily="49" charset="0"/>
              </a:rPr>
              <a:t>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SEDaoFactory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SEDaoFactory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StockExchangeDao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factory.getStockExchange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broker.getId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dao.findBrokersStockExchange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broker.setStockExchange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(se);        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}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36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Push /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411706"/>
            <a:ext cx="11003136" cy="48605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Something outside of the object “pushes” its dependencies into it. </a:t>
            </a:r>
          </a:p>
          <a:p>
            <a:pPr marL="0" indent="0">
              <a:buNone/>
            </a:pPr>
            <a:r>
              <a:rPr lang="en-GB" dirty="0"/>
              <a:t>The object does not ask for it. It also doesn’t care where it came from. It just assumes it </a:t>
            </a:r>
            <a:r>
              <a:rPr lang="en-GB" dirty="0" smtClean="0"/>
              <a:t>will be provided.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71963" y="2300147"/>
            <a:ext cx="986219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Consolas" pitchFamily="49" charset="0"/>
              </a:rPr>
              <a:t>public class </a:t>
            </a:r>
            <a:r>
              <a:rPr lang="en-GB" sz="2000" dirty="0" err="1">
                <a:latin typeface="Consolas" pitchFamily="49" charset="0"/>
              </a:rPr>
              <a:t>PushExample</a:t>
            </a:r>
            <a:r>
              <a:rPr lang="en-GB" sz="2000" dirty="0">
                <a:latin typeface="Consolas" pitchFamily="49" charset="0"/>
              </a:rPr>
              <a:t> {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private </a:t>
            </a:r>
            <a:r>
              <a:rPr lang="en-GB" sz="2000" dirty="0" err="1">
                <a:latin typeface="Consolas" pitchFamily="49" charset="0"/>
              </a:rPr>
              <a:t>StockExchangeDao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dao</a:t>
            </a:r>
            <a:r>
              <a:rPr lang="en-GB" sz="2000" dirty="0">
                <a:latin typeface="Consolas" pitchFamily="49" charset="0"/>
              </a:rPr>
              <a:t>;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public void </a:t>
            </a:r>
            <a:r>
              <a:rPr lang="en-GB" sz="2000" dirty="0" err="1">
                <a:latin typeface="Consolas" pitchFamily="49" charset="0"/>
              </a:rPr>
              <a:t>setStockExchangeDao</a:t>
            </a:r>
            <a:r>
              <a:rPr lang="en-GB" sz="2000" dirty="0">
                <a:latin typeface="Consolas" pitchFamily="49" charset="0"/>
              </a:rPr>
              <a:t>(</a:t>
            </a:r>
            <a:r>
              <a:rPr lang="en-GB" sz="2000" dirty="0" err="1">
                <a:latin typeface="Consolas" pitchFamily="49" charset="0"/>
              </a:rPr>
              <a:t>StockExchangeDao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dao</a:t>
            </a:r>
            <a:r>
              <a:rPr lang="en-GB" sz="2000" dirty="0">
                <a:latin typeface="Consolas" pitchFamily="49" charset="0"/>
              </a:rPr>
              <a:t>){</a:t>
            </a:r>
          </a:p>
          <a:p>
            <a:r>
              <a:rPr lang="en-GB" sz="2000" dirty="0">
                <a:latin typeface="Consolas" pitchFamily="49" charset="0"/>
              </a:rPr>
              <a:t>       </a:t>
            </a:r>
            <a:r>
              <a:rPr lang="en-GB" sz="2000" dirty="0" err="1">
                <a:latin typeface="Consolas" pitchFamily="49" charset="0"/>
              </a:rPr>
              <a:t>this.dao</a:t>
            </a:r>
            <a:r>
              <a:rPr lang="en-GB" sz="2000" dirty="0">
                <a:latin typeface="Consolas" pitchFamily="49" charset="0"/>
              </a:rPr>
              <a:t> = </a:t>
            </a:r>
            <a:r>
              <a:rPr lang="en-GB" sz="2000" dirty="0" err="1">
                <a:latin typeface="Consolas" pitchFamily="49" charset="0"/>
              </a:rPr>
              <a:t>dao</a:t>
            </a:r>
            <a:r>
              <a:rPr lang="en-GB" sz="2000" dirty="0">
                <a:latin typeface="Consolas" pitchFamily="49" charset="0"/>
              </a:rPr>
              <a:t>;</a:t>
            </a:r>
          </a:p>
          <a:p>
            <a:r>
              <a:rPr lang="en-GB" sz="2000" dirty="0">
                <a:latin typeface="Consolas" pitchFamily="49" charset="0"/>
              </a:rPr>
              <a:t>    }</a:t>
            </a:r>
          </a:p>
          <a:p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public void </a:t>
            </a:r>
            <a:r>
              <a:rPr lang="en-GB" sz="2000" dirty="0" err="1">
                <a:latin typeface="Consolas" pitchFamily="49" charset="0"/>
              </a:rPr>
              <a:t>addStockExchangeToBroker</a:t>
            </a:r>
            <a:r>
              <a:rPr lang="en-GB" sz="2000" dirty="0">
                <a:latin typeface="Consolas" pitchFamily="49" charset="0"/>
              </a:rPr>
              <a:t>(Broker broker){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broker.getId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dao.findBrokersStockExchange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broker.setStockExchange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(se);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  }</a:t>
            </a:r>
          </a:p>
          <a:p>
            <a:r>
              <a:rPr lang="en-GB" sz="20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6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Push vs Dependency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Dependency Push / Injection is better for two reasons:</a:t>
            </a:r>
          </a:p>
          <a:p>
            <a:pPr lvl="1"/>
            <a:r>
              <a:rPr lang="en-GB" sz="2000" dirty="0"/>
              <a:t>The code is more decoupled.</a:t>
            </a:r>
          </a:p>
          <a:p>
            <a:pPr lvl="2"/>
            <a:r>
              <a:rPr lang="en-GB" dirty="0"/>
              <a:t>You don’t hard code dependencies between classes. Instead, you configure them outside of the code (in XML in Spring). This makes it easier to inject a different implementation if required.</a:t>
            </a:r>
          </a:p>
          <a:p>
            <a:pPr lvl="1"/>
            <a:endParaRPr lang="en-GB" dirty="0"/>
          </a:p>
          <a:p>
            <a:pPr lvl="1"/>
            <a:r>
              <a:rPr lang="en-GB" sz="2000" dirty="0"/>
              <a:t>Testability is improved.</a:t>
            </a:r>
          </a:p>
          <a:p>
            <a:pPr lvl="2"/>
            <a:r>
              <a:rPr lang="en-GB" dirty="0"/>
              <a:t>As stated previously, the object doesn’t care where the dependencies come from as long as they are there. So you can easily inject mock objects.</a:t>
            </a:r>
          </a:p>
          <a:p>
            <a:endParaRPr lang="en-GB" sz="2400" b="1" dirty="0"/>
          </a:p>
          <a:p>
            <a:pPr marL="0" indent="0"/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65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9495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Describe the core purpose of Spring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Understand the benefits of Spring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some of the key Spring modules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Illustrate the purpose of the Spring Core Container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Describe the aspects of the bean lifecycle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Illustrate the differences between Inversion of Control, Dependency Pull and 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Push vs Dependency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Inversion of Control (</a:t>
            </a:r>
            <a:r>
              <a:rPr lang="en-GB" sz="2400" b="1" dirty="0" err="1"/>
              <a:t>IoC</a:t>
            </a:r>
            <a:r>
              <a:rPr lang="en-GB" sz="2400" b="1" dirty="0"/>
              <a:t>)</a:t>
            </a:r>
          </a:p>
          <a:p>
            <a:pPr lvl="1"/>
            <a:r>
              <a:rPr lang="en-GB" sz="2000" dirty="0"/>
              <a:t>A generic term. Rather than the application calling methods in a framework (where the application is in control), the framework calls implementations provided by the application, “reversing” the control.</a:t>
            </a:r>
          </a:p>
          <a:p>
            <a:pPr marL="0" indent="0">
              <a:buNone/>
            </a:pPr>
            <a:r>
              <a:rPr lang="en-GB" sz="2400" b="1" dirty="0"/>
              <a:t>Dependency Injection (DI)</a:t>
            </a:r>
          </a:p>
          <a:p>
            <a:pPr lvl="1"/>
            <a:r>
              <a:rPr lang="en-GB" sz="2000" dirty="0"/>
              <a:t>DI is a form of </a:t>
            </a:r>
            <a:r>
              <a:rPr lang="en-GB" sz="2000" dirty="0" err="1"/>
              <a:t>IoC</a:t>
            </a:r>
            <a:r>
              <a:rPr lang="en-GB" sz="2000" dirty="0"/>
              <a:t>. Dependencies are passed into an object from the framework, rather than the object having to get the dependencies itself.</a:t>
            </a:r>
          </a:p>
          <a:p>
            <a:endParaRPr lang="en-GB" sz="2400" b="1" dirty="0"/>
          </a:p>
          <a:p>
            <a:pPr marL="0" indent="0"/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Spring?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the key modules?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some of the benefits of Spring?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the main stages in the lifecycle of a bean?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interfaces are involved during the bean lifecycle?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Dependency Pull?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are some of the issues with Dependency Pull?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Dependency Injection?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Why is Dependency Injection better than Dependency Pull?</a:t>
            </a:r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23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29495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the core purpose of Spring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Understand the benefits of Spring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some of the key Spring modules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Illustrate the purpose of the Spring Core Container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the aspects of the bean lifecycle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Illustrate the differences between Inversion of Control, Dependency Pull and Dependency Injection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What is Spring?</a:t>
            </a:r>
          </a:p>
          <a:p>
            <a:pPr lvl="1"/>
            <a:r>
              <a:rPr lang="en-GB" sz="2000" dirty="0"/>
              <a:t>Spring is an open source framework that sits on top of Java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sz="2400" dirty="0"/>
              <a:t>It is made up of a series of JAR files (dependencies to add in Maven).</a:t>
            </a:r>
          </a:p>
          <a:p>
            <a:pPr marL="0" indent="0">
              <a:buNone/>
            </a:pPr>
            <a:r>
              <a:rPr lang="en-GB" sz="2400" dirty="0"/>
              <a:t>Provides an abstract layer to some of the more complex parts of Java.</a:t>
            </a:r>
          </a:p>
          <a:p>
            <a:pPr marL="0" indent="0">
              <a:buNone/>
            </a:pPr>
            <a:r>
              <a:rPr lang="en-GB" sz="2400" dirty="0"/>
              <a:t>Spring helps structure whole applications in a consistent, productive manner, encouraging SOLID design.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02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2021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Lightweight</a:t>
            </a:r>
          </a:p>
          <a:p>
            <a:pPr lvl="1"/>
            <a:r>
              <a:rPr lang="en-GB" sz="2000" dirty="0"/>
              <a:t>The basic version of spring framework is about 2MB.</a:t>
            </a:r>
          </a:p>
          <a:p>
            <a:pPr marL="0" indent="0">
              <a:buNone/>
            </a:pPr>
            <a:r>
              <a:rPr lang="en-GB" sz="2400" b="1" dirty="0"/>
              <a:t>Inversion of Control (</a:t>
            </a:r>
            <a:r>
              <a:rPr lang="en-GB" sz="2400" b="1" dirty="0" err="1"/>
              <a:t>IoC</a:t>
            </a:r>
            <a:r>
              <a:rPr lang="en-GB" sz="2400" b="1" dirty="0"/>
              <a:t>)</a:t>
            </a:r>
          </a:p>
          <a:p>
            <a:pPr lvl="1"/>
            <a:r>
              <a:rPr lang="en-GB" sz="2000" dirty="0"/>
              <a:t>Loose coupling is achieved in Spring using the technique IOC. </a:t>
            </a:r>
          </a:p>
          <a:p>
            <a:pPr marL="0" indent="0">
              <a:buNone/>
            </a:pPr>
            <a:r>
              <a:rPr lang="en-GB" sz="2400" b="1" dirty="0"/>
              <a:t>Aspect Oriented Programming (AOP)</a:t>
            </a:r>
          </a:p>
          <a:p>
            <a:pPr lvl="1"/>
            <a:r>
              <a:rPr lang="en-GB" sz="2000" dirty="0"/>
              <a:t>Spring supports AOP and enables cohesive development by separating business logic from cross-cutting concerns.</a:t>
            </a:r>
          </a:p>
          <a:p>
            <a:pPr marL="0" indent="0">
              <a:buNone/>
            </a:pPr>
            <a:r>
              <a:rPr lang="en-GB" sz="2400" b="1" dirty="0"/>
              <a:t>Container</a:t>
            </a:r>
          </a:p>
          <a:p>
            <a:pPr lvl="1"/>
            <a:r>
              <a:rPr lang="en-GB" sz="2000" dirty="0"/>
              <a:t>Spring contains and manages the lifecycle of objects.</a:t>
            </a:r>
          </a:p>
          <a:p>
            <a:pPr marL="0" indent="0">
              <a:buNone/>
            </a:pPr>
            <a:r>
              <a:rPr lang="en-GB" sz="2400" b="1" dirty="0"/>
              <a:t>Boilerplate code</a:t>
            </a:r>
          </a:p>
          <a:p>
            <a:pPr lvl="1"/>
            <a:r>
              <a:rPr lang="en-GB" sz="2000" dirty="0"/>
              <a:t>Spring provides templates which allow you to reduce the amount of boilerplate code. For example,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15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810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Overview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5626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Injection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2672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6764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185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pic>
        <p:nvPicPr>
          <p:cNvPr id="4" name="Picture 2" descr="http://static.springsource.org/spring/docs/current/spring-framework-reference/html/images/spring-overview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8633" y="1335088"/>
            <a:ext cx="5869607" cy="45259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46816" y="6340019"/>
            <a:ext cx="711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hlinkClick r:id="rId4"/>
              </a:rPr>
              <a:t>http://static.springsource.org/spring/docs/current/spring-framework-reference/html/overview.html</a:t>
            </a:r>
            <a:r>
              <a:rPr lang="en-GB" sz="1000" dirty="0" smtClean="0"/>
              <a:t> [Accessed 17/07/2012]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871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Spring Framework consists of features organised into about 20 modules.</a:t>
            </a:r>
          </a:p>
          <a:p>
            <a:pPr marL="0" indent="0">
              <a:buNone/>
            </a:pPr>
            <a:r>
              <a:rPr lang="en-GB" sz="2400" dirty="0"/>
              <a:t>These modules can be used individually or in conjunction with each other.</a:t>
            </a:r>
          </a:p>
          <a:p>
            <a:pPr lvl="1"/>
            <a:r>
              <a:rPr lang="en-GB" sz="2000" dirty="0"/>
              <a:t>For example, an application that needs to connect to a database might use the JDBC  module. If this application is a web application, it might also use the web module.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sz="2400" dirty="0"/>
              <a:t>This </a:t>
            </a:r>
            <a:r>
              <a:rPr lang="en-GB" sz="2400" dirty="0" smtClean="0"/>
              <a:t>module </a:t>
            </a:r>
            <a:r>
              <a:rPr lang="en-GB" sz="2400" dirty="0"/>
              <a:t>covers the core container </a:t>
            </a:r>
            <a:r>
              <a:rPr lang="en-GB" sz="2400" dirty="0" smtClean="0"/>
              <a:t>modules.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621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J3 - Spring Framework</Module></documentManagement></p:properties>
</file>

<file path=customXml/itemProps1.xml><?xml version="1.0" encoding="utf-8"?>
<ds:datastoreItem xmlns:ds="http://schemas.openxmlformats.org/officeDocument/2006/customXml" ds:itemID="{CEB5C6AC-701E-41AC-AC78-99B5CE509C42}"/>
</file>

<file path=customXml/itemProps2.xml><?xml version="1.0" encoding="utf-8"?>
<ds:datastoreItem xmlns:ds="http://schemas.openxmlformats.org/officeDocument/2006/customXml" ds:itemID="{1B990D4E-216B-4223-82E4-A152CD1EE9F2}"/>
</file>

<file path=customXml/itemProps3.xml><?xml version="1.0" encoding="utf-8"?>
<ds:datastoreItem xmlns:ds="http://schemas.openxmlformats.org/officeDocument/2006/customXml" ds:itemID="{67DE1E78-43C8-491B-A155-1CEE6C63C108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4963</TotalTime>
  <Words>1410</Words>
  <Application>Microsoft Office PowerPoint</Application>
  <PresentationFormat>Widescreen</PresentationFormat>
  <Paragraphs>200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Consolas</vt:lpstr>
      <vt:lpstr>Courier New</vt:lpstr>
      <vt:lpstr>新細明體</vt:lpstr>
      <vt:lpstr>Wingdings</vt:lpstr>
      <vt:lpstr>FDM PowerPoint Theme Template</vt:lpstr>
      <vt:lpstr>Java</vt:lpstr>
      <vt:lpstr>PowerPoint Presentation</vt:lpstr>
      <vt:lpstr>PowerPoint Presentation</vt:lpstr>
      <vt:lpstr>Spring Overview</vt:lpstr>
      <vt:lpstr>PowerPoint Presentation</vt:lpstr>
      <vt:lpstr>Spring Benefits</vt:lpstr>
      <vt:lpstr>PowerPoint Presentation</vt:lpstr>
      <vt:lpstr>Components</vt:lpstr>
      <vt:lpstr>Components</vt:lpstr>
      <vt:lpstr>PowerPoint Presentation</vt:lpstr>
      <vt:lpstr>Spring Core Container</vt:lpstr>
      <vt:lpstr>Spring Core Container</vt:lpstr>
      <vt:lpstr>Inversion of Control (IoC)</vt:lpstr>
      <vt:lpstr>Lifecycle of a bean</vt:lpstr>
      <vt:lpstr>PowerPoint Presentation</vt:lpstr>
      <vt:lpstr>IoC Implementations</vt:lpstr>
      <vt:lpstr>Dependency Pull</vt:lpstr>
      <vt:lpstr>Dependency Push / Injection</vt:lpstr>
      <vt:lpstr>Dependency Push vs Dependency Pull</vt:lpstr>
      <vt:lpstr>Dependency Push vs Dependency Pull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06-Java-Enterprise-Spring-Theory-Core</dc:title>
  <dc:creator>Craig Dolan</dc:creator>
  <cp:keywords>Java</cp:keywords>
  <cp:lastModifiedBy>Craig Dolan</cp:lastModifiedBy>
  <cp:revision>66</cp:revision>
  <dcterms:created xsi:type="dcterms:W3CDTF">2018-10-30T11:41:52Z</dcterms:created>
  <dcterms:modified xsi:type="dcterms:W3CDTF">2019-11-05T11:38:32Z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</Properties>
</file>