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3"/>
  </p:notesMasterIdLst>
  <p:sldIdLst>
    <p:sldId id="263" r:id="rId5"/>
    <p:sldId id="258" r:id="rId6"/>
    <p:sldId id="280" r:id="rId7"/>
    <p:sldId id="448" r:id="rId8"/>
    <p:sldId id="446" r:id="rId9"/>
    <p:sldId id="449" r:id="rId10"/>
    <p:sldId id="450" r:id="rId11"/>
    <p:sldId id="451" r:id="rId12"/>
    <p:sldId id="447" r:id="rId13"/>
    <p:sldId id="452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350" r:id="rId30"/>
    <p:sldId id="348" r:id="rId31"/>
    <p:sldId id="34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16" autoAdjust="0"/>
  </p:normalViewPr>
  <p:slideViewPr>
    <p:cSldViewPr snapToGrid="0">
      <p:cViewPr varScale="1">
        <p:scale>
          <a:sx n="60" d="100"/>
          <a:sy n="60" d="100"/>
        </p:scale>
        <p:origin x="17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2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61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3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6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79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7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1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5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9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Front controller = </a:t>
            </a:r>
            <a:r>
              <a:rPr lang="en-GB" altLang="en-US" dirty="0" err="1" smtClean="0"/>
              <a:t>DispatcherServlet</a:t>
            </a:r>
            <a:r>
              <a:rPr lang="en-GB" altLang="en-US" dirty="0" smtClean="0"/>
              <a:t> – Map in web.xml</a:t>
            </a:r>
          </a:p>
          <a:p>
            <a:r>
              <a:rPr lang="en-GB" altLang="en-US" dirty="0" smtClean="0"/>
              <a:t>Controller = Controller classes, defined either in the dispatcher-servlet.xml or by annotation in the classes</a:t>
            </a:r>
          </a:p>
          <a:p>
            <a:r>
              <a:rPr lang="en-GB" altLang="en-US" dirty="0" smtClean="0"/>
              <a:t>View = </a:t>
            </a:r>
            <a:r>
              <a:rPr lang="en-GB" altLang="en-US" dirty="0" err="1" smtClean="0"/>
              <a:t>JSTLView</a:t>
            </a:r>
            <a:r>
              <a:rPr lang="en-GB" altLang="en-US" dirty="0" smtClean="0"/>
              <a:t> and Internal View resolver</a:t>
            </a:r>
          </a:p>
          <a:p>
            <a:r>
              <a:rPr lang="en-GB" altLang="en-US" dirty="0" smtClean="0"/>
              <a:t>Model = normal POJO’s and standard logic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35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3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The / in URL pattern tells the servlet to handle all requests. </a:t>
            </a:r>
          </a:p>
          <a:p>
            <a:r>
              <a:rPr lang="en-GB" altLang="en-US" dirty="0" smtClean="0"/>
              <a:t>This could be set to *.</a:t>
            </a:r>
            <a:r>
              <a:rPr lang="en-GB" altLang="en-US" dirty="0" err="1" smtClean="0"/>
              <a:t>jsp</a:t>
            </a:r>
            <a:r>
              <a:rPr lang="en-GB" altLang="en-US" dirty="0" smtClean="0"/>
              <a:t> to handle JSP requests only, or *.html for HTML requests only.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/* would work for all pages but this would cause problems with requests for static content such as images.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4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6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2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tic.springsource.org/spring/docs/current/spring-framework-reference/html/mvc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Spring Web MVC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i="1" kern="0" dirty="0" err="1"/>
              <a:t>DispatcherServlet</a:t>
            </a:r>
            <a:r>
              <a:rPr lang="en-GB" i="1" kern="0" dirty="0"/>
              <a:t> </a:t>
            </a:r>
            <a:r>
              <a:rPr lang="en-GB" kern="0" dirty="0"/>
              <a:t>is a Spring-provided class that extends </a:t>
            </a:r>
            <a:r>
              <a:rPr lang="en-GB" i="1" kern="0" dirty="0" err="1"/>
              <a:t>HttpServlet</a:t>
            </a:r>
            <a:r>
              <a:rPr lang="en-GB" kern="0" dirty="0"/>
              <a:t>. Like any servlet, it must be mapped in web.xml: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141951" y="2498079"/>
            <a:ext cx="992221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&lt;servlet&gt;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&lt;servlet-name&gt;dispatcher&lt;/servlet-name&gt;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&lt;servlet-class&gt;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org.springframework.web.servlet.DispatcherServlet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&lt;/servlet-class&gt;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&lt;/servlet&gt;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&lt;servlet-mapping&gt;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&lt;servlet-name&gt;dispatcher&lt;/servlet-name&gt;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-pattern&gt;/&lt;/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-pattern&gt;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&lt;/servlet-mapping&gt;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89" y="5968746"/>
            <a:ext cx="9651463" cy="9393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&lt;servlet-name&gt; is important! </a:t>
            </a:r>
            <a:r>
              <a:rPr lang="en-GB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Spring will try to load </a:t>
            </a: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the application context from a file named </a:t>
            </a:r>
            <a:r>
              <a:rPr lang="en-GB" sz="2000" b="1" kern="0" dirty="0">
                <a:solidFill>
                  <a:srgbClr val="3099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[servlet-name]-servlet.xml </a:t>
            </a:r>
            <a:r>
              <a:rPr lang="en-GB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WEB-INF.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dispatcher-servlet.xml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First, specify the base package. 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altLang="en-US" dirty="0"/>
              <a:t>This will activate Spring Web MVC annotation scanning and will look for annotated classes in the given package.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41951" y="3315203"/>
            <a:ext cx="99222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base-package="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com.fdm.controllers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275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dispatcher-servlet.xml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984443"/>
            <a:ext cx="11003136" cy="4287770"/>
          </a:xfrm>
        </p:spPr>
        <p:txBody>
          <a:bodyPr/>
          <a:lstStyle/>
          <a:p>
            <a:pPr marL="0" indent="0">
              <a:buNone/>
            </a:pPr>
            <a:r>
              <a:rPr lang="en-GB" kern="0" dirty="0"/>
              <a:t>In order to obtain the view to send to the client, Spring consults a view resolver.</a:t>
            </a:r>
          </a:p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84224" y="2500752"/>
            <a:ext cx="8423552" cy="1357313"/>
            <a:chOff x="2413061" y="2948224"/>
            <a:chExt cx="8423552" cy="1357313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991438" y="2948224"/>
              <a:ext cx="5845175" cy="1357313"/>
              <a:chOff x="2286000" y="2703312"/>
              <a:chExt cx="4876800" cy="1540351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286000" y="3245588"/>
                <a:ext cx="4876800" cy="551283"/>
              </a:xfrm>
              <a:prstGeom prst="rect">
                <a:avLst/>
              </a:prstGeom>
            </p:spPr>
            <p:txBody>
              <a:bodyPr lIns="108000" r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2000" b="1" dirty="0">
                    <a:solidFill>
                      <a:srgbClr val="77933C"/>
                    </a:solidFill>
                    <a:latin typeface="Courier New" pitchFamily="49" charset="0"/>
                    <a:cs typeface="Courier New" pitchFamily="49" charset="0"/>
                  </a:rPr>
                  <a:t>/WEB-INF/views/</a:t>
                </a:r>
                <a:r>
                  <a:rPr lang="en-GB" altLang="en-US" sz="2000" b="1" dirty="0" err="1">
                    <a:solidFill>
                      <a:srgbClr val="3099D9"/>
                    </a:solidFill>
                    <a:latin typeface="Courier New" pitchFamily="49" charset="0"/>
                    <a:cs typeface="Courier New" pitchFamily="49" charset="0"/>
                  </a:rPr>
                  <a:t>home</a:t>
                </a:r>
                <a:r>
                  <a:rPr lang="en-GB" altLang="en-US" sz="2000" b="1" dirty="0" err="1">
                    <a:solidFill>
                      <a:srgbClr val="E46C0A"/>
                    </a:solidFill>
                    <a:latin typeface="Courier New" pitchFamily="49" charset="0"/>
                    <a:cs typeface="Courier New" pitchFamily="49" charset="0"/>
                  </a:rPr>
                  <a:t>.jsp</a:t>
                </a:r>
                <a:endParaRPr lang="en-GB" altLang="en-US" sz="2000" b="1" dirty="0">
                  <a:solidFill>
                    <a:srgbClr val="E46C0A"/>
                  </a:solidFill>
                  <a:latin typeface="Arial" pitchFamily="34" charset="0"/>
                </a:endParaRPr>
              </a:p>
            </p:txBody>
          </p:sp>
          <p:sp>
            <p:nvSpPr>
              <p:cNvPr id="6" name="Right Brace 3"/>
              <p:cNvSpPr>
                <a:spLocks/>
              </p:cNvSpPr>
              <p:nvPr/>
            </p:nvSpPr>
            <p:spPr bwMode="auto">
              <a:xfrm rot="5400000">
                <a:off x="4092081" y="2842061"/>
                <a:ext cx="241185" cy="1891869"/>
              </a:xfrm>
              <a:prstGeom prst="rightBrace">
                <a:avLst>
                  <a:gd name="adj1" fmla="val 17395"/>
                  <a:gd name="adj2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0"/>
              <a:lstStyle>
                <a:lvl1pPr eaLnBrk="0" hangingPunct="0">
                  <a:spcBef>
                    <a:spcPts val="1200"/>
                  </a:spcBef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MS PGothic" pitchFamily="34" charset="-128"/>
                  </a:defRPr>
                </a:lvl1pPr>
                <a:lvl2pPr marL="742950" indent="-285750" eaLnBrk="0" hangingPunct="0">
                  <a:spcBef>
                    <a:spcPts val="12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ts val="1200"/>
                  </a:spcBef>
                  <a:buFont typeface="Arial" pitchFamily="34" charset="0"/>
                  <a:buChar char="–"/>
                  <a:defRPr sz="14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ts val="1200"/>
                  </a:spcBef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795927" y="3908569"/>
                <a:ext cx="833109" cy="335094"/>
              </a:xfrm>
              <a:prstGeom prst="rect">
                <a:avLst/>
              </a:prstGeom>
            </p:spPr>
            <p:txBody>
              <a:bodyPr lIns="108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1400" b="1">
                    <a:latin typeface="Arial" pitchFamily="34" charset="0"/>
                  </a:rPr>
                  <a:t>prefix</a:t>
                </a:r>
                <a:endParaRPr lang="en-GB" altLang="en-US">
                  <a:latin typeface="Arial" pitchFamily="34" charset="0"/>
                </a:endParaRPr>
              </a:p>
            </p:txBody>
          </p:sp>
          <p:sp>
            <p:nvSpPr>
              <p:cNvPr id="8" name="Right Brace 7"/>
              <p:cNvSpPr>
                <a:spLocks/>
              </p:cNvSpPr>
              <p:nvPr/>
            </p:nvSpPr>
            <p:spPr bwMode="auto">
              <a:xfrm rot="-5400000">
                <a:off x="5333559" y="2919676"/>
                <a:ext cx="229314" cy="495183"/>
              </a:xfrm>
              <a:prstGeom prst="rightBrace">
                <a:avLst>
                  <a:gd name="adj1" fmla="val 17425"/>
                  <a:gd name="adj2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0"/>
              <a:lstStyle>
                <a:lvl1pPr eaLnBrk="0" hangingPunct="0">
                  <a:spcBef>
                    <a:spcPts val="1200"/>
                  </a:spcBef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MS PGothic" pitchFamily="34" charset="-128"/>
                  </a:defRPr>
                </a:lvl1pPr>
                <a:lvl2pPr marL="742950" indent="-285750" eaLnBrk="0" hangingPunct="0">
                  <a:spcBef>
                    <a:spcPts val="12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ts val="1200"/>
                  </a:spcBef>
                  <a:buFont typeface="Arial" pitchFamily="34" charset="0"/>
                  <a:buChar char="–"/>
                  <a:defRPr sz="14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ts val="1200"/>
                  </a:spcBef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323077" y="2703312"/>
                <a:ext cx="2296679" cy="335094"/>
              </a:xfrm>
              <a:prstGeom prst="rect">
                <a:avLst/>
              </a:prstGeom>
            </p:spPr>
            <p:txBody>
              <a:bodyPr lIns="108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1400" b="1" dirty="0">
                    <a:latin typeface="Arial" pitchFamily="34" charset="0"/>
                  </a:rPr>
                  <a:t>logical view name</a:t>
                </a:r>
                <a:endParaRPr lang="en-GB" altLang="en-US" dirty="0">
                  <a:latin typeface="Arial" pitchFamily="34" charset="0"/>
                </a:endParaRPr>
              </a:p>
            </p:txBody>
          </p:sp>
          <p:sp>
            <p:nvSpPr>
              <p:cNvPr id="10" name="Right Brace 9"/>
              <p:cNvSpPr>
                <a:spLocks/>
              </p:cNvSpPr>
              <p:nvPr/>
            </p:nvSpPr>
            <p:spPr bwMode="auto">
              <a:xfrm rot="5400000">
                <a:off x="5884450" y="3528894"/>
                <a:ext cx="241187" cy="518201"/>
              </a:xfrm>
              <a:prstGeom prst="rightBrace">
                <a:avLst>
                  <a:gd name="adj1" fmla="val 17417"/>
                  <a:gd name="adj2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0"/>
              <a:lstStyle>
                <a:lvl1pPr eaLnBrk="0" hangingPunct="0">
                  <a:spcBef>
                    <a:spcPts val="1200"/>
                  </a:spcBef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MS PGothic" pitchFamily="34" charset="-128"/>
                  </a:defRPr>
                </a:lvl1pPr>
                <a:lvl2pPr marL="742950" indent="-285750" eaLnBrk="0" hangingPunct="0">
                  <a:spcBef>
                    <a:spcPts val="12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ts val="1200"/>
                  </a:spcBef>
                  <a:buFont typeface="Arial" pitchFamily="34" charset="0"/>
                  <a:buChar char="–"/>
                  <a:defRPr sz="14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ts val="1200"/>
                  </a:spcBef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554860" y="3908569"/>
                <a:ext cx="900658" cy="335094"/>
              </a:xfrm>
              <a:prstGeom prst="rect">
                <a:avLst/>
              </a:prstGeom>
            </p:spPr>
            <p:txBody>
              <a:bodyPr lIns="108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1400" b="1">
                    <a:latin typeface="Arial" pitchFamily="34" charset="0"/>
                  </a:rPr>
                  <a:t>suffix</a:t>
                </a:r>
                <a:endParaRPr lang="en-GB" altLang="en-US" b="1">
                  <a:latin typeface="Arial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413061" y="3110757"/>
              <a:ext cx="3236912" cy="1139825"/>
            </a:xfrm>
            <a:prstGeom prst="rect">
              <a:avLst/>
            </a:prstGeom>
          </p:spPr>
          <p:txBody>
            <a:bodyPr/>
            <a:lstStyle/>
            <a:p>
              <a:pPr>
                <a:defRPr/>
              </a:pPr>
              <a:r>
                <a:rPr lang="en-GB" sz="2000" kern="0" dirty="0">
                  <a:latin typeface="Arial" panose="020B0604020202020204" pitchFamily="34" charset="0"/>
                  <a:cs typeface="Arial" panose="020B0604020202020204" pitchFamily="34" charset="0"/>
                </a:rPr>
                <a:t>It attaches a specified prefix and suffix to a </a:t>
              </a:r>
              <a:r>
                <a:rPr lang="en-GB" sz="2000" i="1" kern="0" dirty="0">
                  <a:latin typeface="Arial" panose="020B0604020202020204" pitchFamily="34" charset="0"/>
                  <a:cs typeface="Arial" panose="020B0604020202020204" pitchFamily="34" charset="0"/>
                </a:rPr>
                <a:t>logical view name</a:t>
              </a:r>
              <a:r>
                <a:rPr lang="en-GB" sz="2000" kern="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71721" y="4360534"/>
            <a:ext cx="104626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b="1" dirty="0">
                <a:latin typeface="Consolas" pitchFamily="49" charset="0"/>
              </a:rPr>
              <a:t>&lt;bean class=</a:t>
            </a:r>
          </a:p>
          <a:p>
            <a:pPr>
              <a:buFont typeface="Arial" charset="0"/>
              <a:buNone/>
              <a:defRPr/>
            </a:pPr>
            <a:r>
              <a:rPr lang="en-US" sz="2000" b="1" dirty="0">
                <a:latin typeface="Consolas" pitchFamily="49" charset="0"/>
              </a:rPr>
              <a:t>	"org.springframework.web.servlet.view.InternalResourceViewResolver"&gt;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&lt;property name="</a:t>
            </a:r>
            <a:r>
              <a:rPr lang="en-US" sz="2000" b="1" dirty="0" err="1">
                <a:latin typeface="Consolas" pitchFamily="49" charset="0"/>
              </a:rPr>
              <a:t>viewClass</a:t>
            </a:r>
            <a:r>
              <a:rPr lang="en-US" sz="2000" b="1" dirty="0">
                <a:latin typeface="Consolas" pitchFamily="49" charset="0"/>
              </a:rPr>
              <a:t>" 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          value="</a:t>
            </a:r>
            <a:r>
              <a:rPr lang="en-US" sz="2000" b="1" dirty="0" err="1">
                <a:latin typeface="Consolas" pitchFamily="49" charset="0"/>
              </a:rPr>
              <a:t>org.springframework.web.servlet.view.JstlView</a:t>
            </a:r>
            <a:r>
              <a:rPr lang="en-US" sz="2000" b="1" dirty="0">
                <a:latin typeface="Consolas" pitchFamily="49" charset="0"/>
              </a:rPr>
              <a:t>" /&gt;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&lt;property name="prefix" value="</a:t>
            </a:r>
            <a:r>
              <a:rPr lang="en-US" sz="2000" b="1" dirty="0">
                <a:solidFill>
                  <a:srgbClr val="9EC23C"/>
                </a:solidFill>
                <a:latin typeface="Consolas" pitchFamily="49" charset="0"/>
              </a:rPr>
              <a:t>/WEB-INF/views/</a:t>
            </a:r>
            <a:r>
              <a:rPr lang="en-US" sz="2000" b="1" dirty="0">
                <a:latin typeface="Consolas" pitchFamily="49" charset="0"/>
              </a:rPr>
              <a:t>" /&gt;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&lt;property name="suffix" value="</a:t>
            </a:r>
            <a:r>
              <a:rPr lang="en-US" sz="2000" b="1" dirty="0">
                <a:solidFill>
                  <a:srgbClr val="FAB041"/>
                </a:solidFill>
                <a:latin typeface="Consolas" pitchFamily="49" charset="0"/>
              </a:rPr>
              <a:t>.</a:t>
            </a:r>
            <a:r>
              <a:rPr lang="en-US" sz="2000" b="1" dirty="0" err="1">
                <a:solidFill>
                  <a:srgbClr val="FAB041"/>
                </a:solidFill>
                <a:latin typeface="Consolas" pitchFamily="49" charset="0"/>
              </a:rPr>
              <a:t>jsp</a:t>
            </a:r>
            <a:r>
              <a:rPr lang="en-US" sz="2000" b="1" dirty="0">
                <a:latin typeface="Consolas" pitchFamily="49" charset="0"/>
              </a:rPr>
              <a:t>" /&gt;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16633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264596"/>
            <a:ext cx="11003136" cy="5007617"/>
          </a:xfrm>
        </p:spPr>
        <p:txBody>
          <a:bodyPr/>
          <a:lstStyle/>
          <a:p>
            <a:pPr marL="0" lvl="0" indent="0" eaLnBrk="0" hangingPunct="0">
              <a:spcBef>
                <a:spcPts val="600"/>
              </a:spcBef>
              <a:buNone/>
              <a:defRPr/>
            </a:pPr>
            <a:r>
              <a:rPr lang="en-GB" altLang="en-US" sz="2000" dirty="0" err="1">
                <a:solidFill>
                  <a:sysClr val="windowText" lastClr="000000"/>
                </a:solidFill>
                <a:latin typeface="Arial"/>
              </a:rPr>
              <a:t>DispatcherServlet</a:t>
            </a:r>
            <a:r>
              <a:rPr lang="en-GB" altLang="en-US" sz="2000" dirty="0">
                <a:solidFill>
                  <a:sysClr val="windowText" lastClr="000000"/>
                </a:solidFill>
                <a:latin typeface="Arial"/>
              </a:rPr>
              <a:t> delegates request handling to regular Java classes:</a:t>
            </a:r>
          </a:p>
          <a:p>
            <a:pPr marL="712788" lvl="1" indent="-355600" defTabSz="539750" eaLnBrk="0" hangingPunct="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GB" altLang="en-US" b="1" dirty="0">
                <a:solidFill>
                  <a:sysClr val="windowText" lastClr="000000"/>
                </a:solidFill>
                <a:latin typeface="Arial"/>
                <a:cs typeface="Arial"/>
              </a:rPr>
              <a:t>@Controller </a:t>
            </a:r>
            <a:r>
              <a:rPr lang="en-GB" altLang="en-US" dirty="0">
                <a:solidFill>
                  <a:sysClr val="windowText" lastClr="000000"/>
                </a:solidFill>
                <a:latin typeface="Arial"/>
                <a:cs typeface="Arial"/>
              </a:rPr>
              <a:t>marks these classes</a:t>
            </a:r>
          </a:p>
          <a:p>
            <a:pPr marL="712788" lvl="1" indent="-355600" defTabSz="539750" eaLnBrk="0" hangingPunct="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GB" altLang="en-US" b="1" dirty="0">
                <a:solidFill>
                  <a:sysClr val="windowText" lastClr="000000"/>
                </a:solidFill>
                <a:latin typeface="Arial"/>
                <a:cs typeface="Arial"/>
              </a:rPr>
              <a:t>@</a:t>
            </a:r>
            <a:r>
              <a:rPr lang="en-GB" altLang="en-US" b="1" dirty="0" err="1">
                <a:solidFill>
                  <a:sysClr val="windowText" lastClr="000000"/>
                </a:solidFill>
                <a:latin typeface="Arial"/>
                <a:cs typeface="Arial"/>
              </a:rPr>
              <a:t>RequestMapping</a:t>
            </a:r>
            <a:r>
              <a:rPr lang="en-GB" altLang="en-US" b="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GB" altLang="en-US" dirty="0">
                <a:solidFill>
                  <a:sysClr val="windowText" lastClr="000000"/>
                </a:solidFill>
                <a:latin typeface="Arial"/>
                <a:cs typeface="Arial"/>
              </a:rPr>
              <a:t>maps a URL to a method</a:t>
            </a:r>
          </a:p>
          <a:p>
            <a:pPr marL="1252537" lvl="3" eaLnBrk="0" hangingPunct="0">
              <a:spcBef>
                <a:spcPts val="600"/>
              </a:spcBef>
              <a:defRPr/>
            </a:pPr>
            <a:r>
              <a:rPr lang="en-US" altLang="en-US" sz="1400" dirty="0">
                <a:solidFill>
                  <a:sysClr val="windowText" lastClr="000000"/>
                </a:solidFill>
                <a:latin typeface="Arial"/>
                <a:cs typeface="Arial" charset="0"/>
              </a:rPr>
              <a:t>value: 		specifies mapped URL </a:t>
            </a:r>
          </a:p>
          <a:p>
            <a:pPr marL="1252537" lvl="3" eaLnBrk="0" hangingPunct="0">
              <a:spcBef>
                <a:spcPts val="600"/>
              </a:spcBef>
              <a:defRPr/>
            </a:pPr>
            <a:r>
              <a:rPr lang="en-US" altLang="en-US" sz="1400" dirty="0">
                <a:solidFill>
                  <a:sysClr val="windowText" lastClr="000000"/>
                </a:solidFill>
                <a:latin typeface="Arial"/>
                <a:cs typeface="Arial" charset="0"/>
              </a:rPr>
              <a:t>method: 	specifies HTTP method</a:t>
            </a:r>
          </a:p>
          <a:p>
            <a:pPr marL="712788" lvl="1" indent="-355600" defTabSz="539750" eaLnBrk="0" hangingPunct="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GB" altLang="en-US" dirty="0">
                <a:solidFill>
                  <a:sysClr val="windowText" lastClr="000000"/>
                </a:solidFill>
                <a:latin typeface="Arial"/>
                <a:cs typeface="Arial"/>
              </a:rPr>
              <a:t>Methods return a String (logical name of the view to respond with)</a:t>
            </a:r>
          </a:p>
          <a:p>
            <a:pPr marL="342900" lvl="0" indent="-342900" eaLnBrk="0" hangingPunct="0">
              <a:spcBef>
                <a:spcPts val="600"/>
              </a:spcBef>
              <a:defRPr/>
            </a:pPr>
            <a:endParaRPr lang="en-GB" altLang="en-US" sz="2000" dirty="0">
              <a:solidFill>
                <a:sysClr val="windowText" lastClr="000000"/>
              </a:solidFill>
              <a:latin typeface="Arial"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54251" y="6388319"/>
            <a:ext cx="8497614" cy="46968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@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RequestMapping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(“/register”) can also be used, if we wish to specify only the URL.</a:t>
            </a:r>
            <a:endParaRPr lang="en-GB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721" y="3717668"/>
            <a:ext cx="1046267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@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(value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="/register",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method=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RequestMethod.POST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goToRegisterPage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"registration";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For example, clicking on this hyperlink:</a:t>
            </a:r>
          </a:p>
          <a:p>
            <a:pPr marL="357188" lvl="1" indent="0">
              <a:buNone/>
            </a:pPr>
            <a:r>
              <a:rPr lang="en-GB" altLang="en-US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alt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Register&lt;/a&gt;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altLang="en-US" sz="2000" dirty="0">
                <a:latin typeface="Courier New" pitchFamily="49" charset="0"/>
                <a:cs typeface="Courier New" pitchFamily="49" charset="0"/>
              </a:rPr>
            </a:b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…executes the method below. Because it returns “registration”, you will be directed to:</a:t>
            </a:r>
            <a:br>
              <a:rPr lang="en-US" altLang="en-US" dirty="0"/>
            </a:br>
            <a:r>
              <a:rPr lang="en-US" altLang="en-US" dirty="0"/>
              <a:t>				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/WEB-INF/views/</a:t>
            </a:r>
            <a:r>
              <a:rPr lang="en-GB" altLang="en-US" b="1" dirty="0" err="1">
                <a:solidFill>
                  <a:srgbClr val="3099D9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.jsp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					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48246" y="4091627"/>
            <a:ext cx="550962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@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sz="2000" b="1" dirty="0" smtClean="0">
                <a:solidFill>
                  <a:srgbClr val="A8C8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goToRegisterPage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2EAB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registration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3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264596"/>
            <a:ext cx="11003136" cy="5007617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Methods annotated with @</a:t>
            </a:r>
            <a:r>
              <a:rPr lang="en-GB" altLang="en-US" dirty="0" err="1"/>
              <a:t>RequestMapping</a:t>
            </a:r>
            <a:r>
              <a:rPr lang="en-GB" altLang="en-US" dirty="0"/>
              <a:t> can take any number or type of parameters, as needed.  </a:t>
            </a:r>
            <a:r>
              <a:rPr lang="en-GB" altLang="en-US" dirty="0">
                <a:cs typeface="Courier New" pitchFamily="49" charset="0"/>
              </a:rPr>
              <a:t>For example:</a:t>
            </a:r>
          </a:p>
          <a:p>
            <a:pPr marL="1200150" lvl="2" indent="-285750">
              <a:spcBef>
                <a:spcPts val="600"/>
              </a:spcBef>
            </a:pP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An </a:t>
            </a:r>
            <a:r>
              <a:rPr lang="en-GB" altLang="en-US" sz="1600" dirty="0" err="1">
                <a:ea typeface="Arial" pitchFamily="34" charset="0"/>
                <a:cs typeface="Courier New" pitchFamily="49" charset="0"/>
              </a:rPr>
              <a:t>HttpServletRequest</a:t>
            </a: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 to access request data</a:t>
            </a:r>
          </a:p>
          <a:p>
            <a:pPr marL="1200150" lvl="2" indent="-285750">
              <a:spcBef>
                <a:spcPts val="600"/>
              </a:spcBef>
            </a:pPr>
            <a:r>
              <a:rPr lang="en-US" altLang="en-US" sz="1600" dirty="0">
                <a:ea typeface="Arial" pitchFamily="34" charset="0"/>
                <a:cs typeface="Courier New" pitchFamily="49" charset="0"/>
              </a:rPr>
              <a:t>Strings representing specific request parameters</a:t>
            </a:r>
            <a:endParaRPr lang="en-GB" altLang="en-US" sz="1600" dirty="0">
              <a:ea typeface="Arial" pitchFamily="34" charset="0"/>
              <a:cs typeface="Courier New" pitchFamily="49" charset="0"/>
            </a:endParaRPr>
          </a:p>
          <a:p>
            <a:pPr marL="1200150" lvl="2" indent="-285750">
              <a:spcBef>
                <a:spcPts val="600"/>
              </a:spcBef>
            </a:pP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A model object such as a User</a:t>
            </a:r>
          </a:p>
          <a:p>
            <a:pPr marL="1200150" lvl="2" indent="-285750">
              <a:spcBef>
                <a:spcPts val="600"/>
              </a:spcBef>
            </a:pP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Various others</a:t>
            </a:r>
            <a:r>
              <a:rPr lang="en-GB" altLang="en-US" dirty="0">
                <a:ea typeface="Arial" pitchFamily="34" charset="0"/>
              </a:rPr>
              <a:t/>
            </a:r>
            <a:br>
              <a:rPr lang="en-GB" altLang="en-US" dirty="0">
                <a:ea typeface="Arial" pitchFamily="34" charset="0"/>
              </a:rPr>
            </a:br>
            <a:r>
              <a:rPr lang="en-GB" altLang="en-US" dirty="0">
                <a:ea typeface="Arial" pitchFamily="34" charset="0"/>
              </a:rPr>
              <a:t>					</a:t>
            </a:r>
            <a:endParaRPr lang="en-US" altLang="en-US" dirty="0">
              <a:ea typeface="Arial" pitchFamily="34" charset="0"/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08753" y="3768404"/>
            <a:ext cx="918861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HomeController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GB" altLang="en-US" sz="2000" b="1" dirty="0" err="1">
                <a:solidFill>
                  <a:srgbClr val="2EABE2"/>
                </a:solidFill>
                <a:latin typeface="Consolas" pitchFamily="49" charset="0"/>
                <a:ea typeface="MS PGothic" pitchFamily="34" charset="-128"/>
              </a:rPr>
              <a:t>HttpServletRequest</a:t>
            </a:r>
            <a:r>
              <a:rPr lang="en-GB" altLang="en-US" sz="2000" b="1" dirty="0">
                <a:solidFill>
                  <a:srgbClr val="2EABE2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GB" altLang="en-US" sz="2000" b="1" dirty="0" err="1">
                <a:solidFill>
                  <a:srgbClr val="2EABE2"/>
                </a:solidFill>
                <a:latin typeface="Consolas" pitchFamily="49" charset="0"/>
                <a:ea typeface="MS PGothic" pitchFamily="34" charset="-128"/>
              </a:rPr>
              <a:t>req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</a:p>
          <a:p>
            <a:pPr lvl="0">
              <a:spcBef>
                <a:spcPts val="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String type =</a:t>
            </a:r>
            <a:r>
              <a:rPr lang="en-US" altLang="en-US" sz="2000" b="1" dirty="0">
                <a:solidFill>
                  <a:srgbClr val="3099D9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US" altLang="en-US" sz="2000" b="1" dirty="0" err="1">
                <a:solidFill>
                  <a:srgbClr val="3099D9"/>
                </a:solidFill>
                <a:latin typeface="Consolas" pitchFamily="49" charset="0"/>
                <a:ea typeface="MS PGothic" pitchFamily="34" charset="-128"/>
              </a:rPr>
              <a:t>req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.getParameter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</a:t>
            </a:r>
            <a:r>
              <a:rPr lang="en-US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userType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");</a:t>
            </a:r>
            <a:endParaRPr lang="en-GB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>
              <a:spcBef>
                <a:spcPts val="0"/>
              </a:spcBef>
            </a:pP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log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("Redirecting 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to registration page for 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"+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type); 	</a:t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type</a:t>
            </a:r>
            <a:r>
              <a:rPr lang="en-GB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+"registration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";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br>
              <a:rPr lang="en-US" dirty="0"/>
            </a:b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174631" y="2859328"/>
            <a:ext cx="7842739" cy="1139344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How do we usually access a variable that has been submitted through a form?</a:t>
            </a:r>
          </a:p>
        </p:txBody>
      </p:sp>
    </p:spTree>
    <p:extLst>
      <p:ext uri="{BB962C8B-B14F-4D97-AF65-F5344CB8AC3E}">
        <p14:creationId xmlns:p14="http://schemas.microsoft.com/office/powerpoint/2010/main" val="33227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Usually we get form parameters from the </a:t>
            </a:r>
            <a:r>
              <a:rPr lang="en-GB" altLang="en-US" dirty="0" err="1"/>
              <a:t>HttpServletRequest</a:t>
            </a:r>
            <a:r>
              <a:rPr lang="en-GB" altLang="en-US" dirty="0"/>
              <a:t> object:</a:t>
            </a:r>
            <a:r>
              <a:rPr lang="en-GB" altLang="en-US" sz="1200" dirty="0">
                <a:cs typeface="Consolas" pitchFamily="49" charset="0"/>
              </a:rPr>
              <a:t>	</a:t>
            </a:r>
            <a:br>
              <a:rPr lang="en-GB" altLang="en-US" sz="1200" dirty="0">
                <a:cs typeface="Consolas" pitchFamily="49" charset="0"/>
              </a:rPr>
            </a:br>
            <a:r>
              <a:rPr lang="en-GB" altLang="en-US" sz="1200" dirty="0">
                <a:cs typeface="Consolas" pitchFamily="49" charset="0"/>
              </a:rPr>
              <a:t>	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req.getParameter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en-US" b="1" dirty="0" err="1" smtClean="0">
                <a:latin typeface="Consolas" pitchFamily="49" charset="0"/>
                <a:cs typeface="Consolas" pitchFamily="49" charset="0"/>
              </a:rPr>
              <a:t>paramName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");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latin typeface="Consolas" pitchFamily="49" charset="0"/>
                <a:cs typeface="Consolas" pitchFamily="49" charset="0"/>
              </a:rPr>
            </a:b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Spring provides an alternate way using </a:t>
            </a:r>
            <a:r>
              <a:rPr lang="en-US" altLang="en-US" b="1" dirty="0"/>
              <a:t>@</a:t>
            </a:r>
            <a:r>
              <a:rPr lang="en-US" altLang="en-US" b="1" dirty="0" err="1"/>
              <a:t>RequestParam</a:t>
            </a:r>
            <a:r>
              <a:rPr lang="en-US" altLang="en-US" dirty="0"/>
              <a:t>: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					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8139" y="3114553"/>
            <a:ext cx="964983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HomeController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RequestParam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 String username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"register/"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 username;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845" y="5959407"/>
            <a:ext cx="7210425" cy="61436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Spring will get the form parameter “username”, </a:t>
            </a:r>
            <a:br>
              <a:rPr lang="en-US" altLang="en-US" dirty="0">
                <a:latin typeface="Arial" pitchFamily="34" charset="0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cs typeface="Arial" pitchFamily="34" charset="0"/>
              </a:rPr>
              <a:t>and pass its value into the method parameter “username”.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774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We can use @</a:t>
            </a:r>
            <a:r>
              <a:rPr lang="en-GB" altLang="en-US" dirty="0" err="1"/>
              <a:t>RequestParam</a:t>
            </a:r>
            <a:r>
              <a:rPr lang="en-GB" altLang="en-US" dirty="0"/>
              <a:t>, even on a method parameter with a different name, by using the </a:t>
            </a:r>
            <a:r>
              <a:rPr lang="en-GB" altLang="en-US" i="1" dirty="0"/>
              <a:t>value </a:t>
            </a:r>
            <a:r>
              <a:rPr lang="en-GB" altLang="en-US" dirty="0"/>
              <a:t>attribute:	</a:t>
            </a:r>
            <a:endParaRPr lang="en-US" altLang="en-US" dirty="0"/>
          </a:p>
          <a:p>
            <a:pPr marL="0" indent="0">
              <a:buNone/>
            </a:pP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					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869" y="2538119"/>
            <a:ext cx="941637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HomeController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RequestParam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(value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="username")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											String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doesntMatch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"register/"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doesntMatch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845" y="5959407"/>
            <a:ext cx="7210425" cy="61436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Spring will get the form parameter “username”, </a:t>
            </a:r>
            <a:br>
              <a:rPr lang="en-US" altLang="en-US" dirty="0">
                <a:latin typeface="Arial" pitchFamily="34" charset="0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cs typeface="Arial" pitchFamily="34" charset="0"/>
              </a:rPr>
              <a:t>and pass its value into the method parameter “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doesntMatch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”.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71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Binds a variable in the URL (a placeholder in the request mapping) to a method parameter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User-submitted data (such as a search term) can be displayed on the URL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4870" y="3141233"/>
            <a:ext cx="9416375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LibraryController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find/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{title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}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getBook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PathVariable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 String title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...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2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Understand Spring Web MVC's architecture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Implement a Web MVC solution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Configure Web MVC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Make use of controllers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Use Spring </a:t>
            </a:r>
            <a:r>
              <a:rPr lang="en-GB" dirty="0">
                <a:latin typeface="Arial"/>
                <a:cs typeface="Arial"/>
              </a:rPr>
              <a:t>Forms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Spring facilitates how we pass around application data with the Model object: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4870" y="2791037"/>
            <a:ext cx="941637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LibraryController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 model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model.addAttribute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("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attributeName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",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new User());</a:t>
            </a:r>
            <a:b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"register";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844" y="5837067"/>
            <a:ext cx="7210425" cy="61436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en-US" dirty="0">
                <a:latin typeface="Arial" pitchFamily="34" charset="0"/>
              </a:rPr>
              <a:t>This will become an attribute in the request scope, accessible by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${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attributeName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en-US" dirty="0">
                <a:latin typeface="Arial" pitchFamily="34" charset="0"/>
              </a:rPr>
              <a:t>or  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${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requestScope.attributeName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}</a:t>
            </a:r>
            <a:endParaRPr lang="en-GB" alt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Spring Forms is a feature that allows us to bind an object directly to a form on a view.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Normally, we would manually retrieve each piece of user data from a request: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4870" y="3470572"/>
            <a:ext cx="94163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en-US" sz="2000" b="1" dirty="0">
                <a:latin typeface="Consolas" pitchFamily="49" charset="0"/>
              </a:rPr>
              <a:t>&lt;form action</a:t>
            </a:r>
            <a:r>
              <a:rPr lang="en-US" altLang="en-US" sz="2000" b="1" dirty="0" smtClean="0">
                <a:latin typeface="Consolas" pitchFamily="49" charset="0"/>
              </a:rPr>
              <a:t>="register" </a:t>
            </a:r>
            <a:r>
              <a:rPr lang="en-US" altLang="en-US" sz="2000" b="1" dirty="0">
                <a:latin typeface="Consolas" pitchFamily="49" charset="0"/>
              </a:rPr>
              <a:t>method</a:t>
            </a:r>
            <a:r>
              <a:rPr lang="en-US" altLang="en-US" sz="2000" b="1" dirty="0" smtClean="0">
                <a:latin typeface="Consolas" pitchFamily="49" charset="0"/>
              </a:rPr>
              <a:t>="POST"&gt;</a:t>
            </a:r>
            <a:r>
              <a:rPr lang="en-US" altLang="en-US" sz="2000" b="1" dirty="0">
                <a:latin typeface="Consolas" pitchFamily="49" charset="0"/>
              </a:rPr>
              <a:t/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	Username: &lt;input type</a:t>
            </a:r>
            <a:r>
              <a:rPr lang="en-US" altLang="en-US" sz="2000" b="1" dirty="0" smtClean="0">
                <a:latin typeface="Consolas" pitchFamily="49" charset="0"/>
              </a:rPr>
              <a:t>="text" </a:t>
            </a:r>
            <a:r>
              <a:rPr lang="en-US" altLang="en-US" sz="2000" b="1" dirty="0">
                <a:latin typeface="Consolas" pitchFamily="49" charset="0"/>
              </a:rPr>
              <a:t>name</a:t>
            </a:r>
            <a:r>
              <a:rPr lang="en-US" altLang="en-US" sz="2000" b="1" dirty="0" smtClean="0">
                <a:latin typeface="Consolas" pitchFamily="49" charset="0"/>
              </a:rPr>
              <a:t>="username" </a:t>
            </a:r>
            <a:r>
              <a:rPr lang="en-US" altLang="en-US" sz="2000" b="1" dirty="0">
                <a:latin typeface="Consolas" pitchFamily="49" charset="0"/>
              </a:rPr>
              <a:t>/&gt;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	Password: &lt;input type</a:t>
            </a:r>
            <a:r>
              <a:rPr lang="en-US" altLang="en-US" sz="2000" b="1" dirty="0" smtClean="0">
                <a:latin typeface="Consolas" pitchFamily="49" charset="0"/>
              </a:rPr>
              <a:t>="password" </a:t>
            </a:r>
            <a:r>
              <a:rPr lang="en-US" altLang="en-US" sz="2000" b="1" dirty="0">
                <a:latin typeface="Consolas" pitchFamily="49" charset="0"/>
              </a:rPr>
              <a:t>name</a:t>
            </a:r>
            <a:r>
              <a:rPr lang="en-US" altLang="en-US" sz="2000" b="1" dirty="0" smtClean="0">
                <a:latin typeface="Consolas" pitchFamily="49" charset="0"/>
              </a:rPr>
              <a:t>="password" </a:t>
            </a:r>
            <a:r>
              <a:rPr lang="en-US" altLang="en-US" sz="2000" b="1" dirty="0">
                <a:latin typeface="Consolas" pitchFamily="49" charset="0"/>
              </a:rPr>
              <a:t>/&gt;	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	&lt;input type</a:t>
            </a:r>
            <a:r>
              <a:rPr lang="en-US" altLang="en-US" sz="2000" b="1" dirty="0" smtClean="0">
                <a:latin typeface="Consolas" pitchFamily="49" charset="0"/>
              </a:rPr>
              <a:t>="submit" </a:t>
            </a:r>
            <a:r>
              <a:rPr lang="en-US" altLang="en-US" sz="2000" b="1" dirty="0">
                <a:latin typeface="Consolas" pitchFamily="49" charset="0"/>
              </a:rPr>
              <a:t>value</a:t>
            </a:r>
            <a:r>
              <a:rPr lang="en-US" altLang="en-US" sz="2000" b="1" dirty="0" smtClean="0">
                <a:latin typeface="Consolas" pitchFamily="49" charset="0"/>
              </a:rPr>
              <a:t>="Click Here" </a:t>
            </a:r>
            <a:r>
              <a:rPr lang="en-US" altLang="en-US" sz="2000" b="1" dirty="0">
                <a:latin typeface="Consolas" pitchFamily="49" charset="0"/>
              </a:rPr>
              <a:t>/&gt;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4870" y="5456605"/>
            <a:ext cx="941637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req.getParameter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("username");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/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/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req.getParameter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("password");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8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Spring’s custom tags allow us to create a form bound to a particular object in the Model: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342900" lvl="0" indent="-342900" eaLnBrk="0" hangingPunct="0">
              <a:spcBef>
                <a:spcPts val="600"/>
              </a:spcBef>
            </a:pPr>
            <a:r>
              <a:rPr lang="en-US" altLang="en-US" b="1" dirty="0">
                <a:solidFill>
                  <a:prstClr val="black"/>
                </a:solidFill>
              </a:rPr>
              <a:t>sf</a:t>
            </a:r>
            <a:r>
              <a:rPr lang="en-US" altLang="en-US" dirty="0">
                <a:solidFill>
                  <a:prstClr val="black"/>
                </a:solidFill>
              </a:rPr>
              <a:t> is the tag library prefix, but we can use any prefix.</a:t>
            </a:r>
          </a:p>
          <a:p>
            <a:pPr marL="342900" lvl="0" indent="-342900" eaLnBrk="0" hangingPunct="0">
              <a:spcBef>
                <a:spcPts val="600"/>
              </a:spcBef>
            </a:pPr>
            <a:r>
              <a:rPr lang="en-US" altLang="en-US" b="1" dirty="0" err="1">
                <a:solidFill>
                  <a:prstClr val="black"/>
                </a:solidFill>
              </a:rPr>
              <a:t>modelAttribute</a:t>
            </a:r>
            <a:r>
              <a:rPr lang="en-US" altLang="en-US" dirty="0">
                <a:solidFill>
                  <a:prstClr val="black"/>
                </a:solidFill>
              </a:rPr>
              <a:t> specifies the name of the Model attribute that holds the object this form will be bound to.</a:t>
            </a:r>
          </a:p>
          <a:p>
            <a:pPr marL="342900" lvl="0" indent="-342900" eaLnBrk="0" hangingPunct="0">
              <a:spcBef>
                <a:spcPts val="600"/>
              </a:spcBef>
            </a:pPr>
            <a:r>
              <a:rPr lang="en-US" altLang="en-US" b="1" dirty="0">
                <a:solidFill>
                  <a:prstClr val="black"/>
                </a:solidFill>
              </a:rPr>
              <a:t>path</a:t>
            </a:r>
            <a:r>
              <a:rPr lang="en-US" altLang="en-US" dirty="0">
                <a:solidFill>
                  <a:prstClr val="black"/>
                </a:solidFill>
              </a:rPr>
              <a:t> specifies the property of the object to which a particular input is bound.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869" y="2754992"/>
            <a:ext cx="941637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form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action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="process"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method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="POST"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modelAttribute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="user"&gt;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="username"&gt;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Username &lt;/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&gt;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input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="text"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="username"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/&gt;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="password"&gt;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Password &lt;/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&gt;	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input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="password"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="password"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/&gt;	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&lt;input 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="submit"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value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="Click Here"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/&gt;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&lt;/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form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83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Form on a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use Spring Form custom tags on a JSP (e.g. </a:t>
            </a:r>
            <a:r>
              <a:rPr lang="en-US" altLang="en-US" dirty="0" err="1"/>
              <a:t>registration.jsp</a:t>
            </a:r>
            <a:r>
              <a:rPr lang="en-US" altLang="en-US" dirty="0"/>
              <a:t>), these </a:t>
            </a:r>
            <a:r>
              <a:rPr lang="en-US" altLang="en-US" dirty="0" err="1"/>
              <a:t>taglib</a:t>
            </a:r>
            <a:r>
              <a:rPr lang="en-US" altLang="en-US" dirty="0"/>
              <a:t> directives are required: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Additionally, the JSP </a:t>
            </a:r>
            <a:r>
              <a:rPr lang="en-US" altLang="en-US" b="1" dirty="0"/>
              <a:t>must</a:t>
            </a:r>
            <a:r>
              <a:rPr lang="en-US" altLang="en-US" dirty="0"/>
              <a:t> be passed the </a:t>
            </a:r>
            <a:r>
              <a:rPr lang="en-US" altLang="en-US" dirty="0" err="1"/>
              <a:t>modelAttribute</a:t>
            </a:r>
            <a:r>
              <a:rPr lang="en-US" altLang="en-US" dirty="0"/>
              <a:t> object (to which to bind the form) when it is first loaded!</a:t>
            </a:r>
            <a:endParaRPr lang="en-US" altLang="en-US" sz="1400" dirty="0"/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3351" y="2832814"/>
            <a:ext cx="105194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&lt;%@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taglib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prefix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="s" </a:t>
            </a:r>
            <a:r>
              <a:rPr lang="en-GB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uri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="http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://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www.springframework.org/tags" 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%&gt;</a:t>
            </a:r>
          </a:p>
          <a:p>
            <a:pPr lvl="0"/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&lt;%@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taglib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prefix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="sf" </a:t>
            </a:r>
            <a:r>
              <a:rPr lang="en-GB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uri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="http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://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www.springframework.org/tags/form" 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351" y="4684785"/>
            <a:ext cx="1051941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String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GB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 model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    </a:t>
            </a:r>
            <a:r>
              <a:rPr lang="en-GB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model.addAttribute</a:t>
            </a:r>
            <a:r>
              <a:rPr lang="en-GB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(“user”, new User());</a:t>
            </a:r>
            <a:br>
              <a:rPr lang="en-GB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    return 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"registration";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0556" y="5953328"/>
            <a:ext cx="4105931" cy="31888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Done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before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loading </a:t>
            </a:r>
            <a:r>
              <a:rPr lang="en-US" dirty="0" err="1" smtClean="0">
                <a:solidFill>
                  <a:srgbClr val="C00000"/>
                </a:solidFill>
                <a:latin typeface="+mj-lt"/>
              </a:rPr>
              <a:t>registration.jsp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!</a:t>
            </a:r>
            <a:endParaRPr lang="en-GB" dirty="0" smtClean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5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Populated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retrieve the data, simply add a parameter of the object’s type to the destination controller method: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This User object is populated with the data from the form!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Previously, we would have had to populate this object manually, with individual parameter values.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1993" y="2910635"/>
            <a:ext cx="896213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(value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="/process", method=</a:t>
            </a:r>
            <a:r>
              <a:rPr lang="en-US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RequestMethod.POST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 </a:t>
            </a:r>
            <a:endParaRPr lang="en-US" altLang="en-US" sz="2000" b="1" dirty="0" smtClean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/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String register(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User user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log(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user.getUsername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()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has registered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!");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"confirmation";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5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842074" y="1727830"/>
            <a:ext cx="8522726" cy="4766003"/>
            <a:chOff x="1747386" y="1690875"/>
            <a:chExt cx="8522726" cy="4766003"/>
          </a:xfrm>
        </p:grpSpPr>
        <p:pic>
          <p:nvPicPr>
            <p:cNvPr id="4" name="Picture 2" descr="http://static.springsource.org/spring/docs/current/spring-framework-reference/html/images/mv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3350" y="2492375"/>
              <a:ext cx="5440362" cy="377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2373886" y="1690875"/>
              <a:ext cx="30257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1. We click on the “register” link and the request goes to the front controller (</a:t>
              </a:r>
              <a:r>
                <a:rPr lang="en-GB" altLang="en-US" sz="1600" dirty="0" err="1">
                  <a:latin typeface="+mn-lt"/>
                </a:rPr>
                <a:t>DispatcherServlet</a:t>
              </a:r>
              <a:r>
                <a:rPr lang="en-GB" altLang="en-US" sz="1600" dirty="0">
                  <a:latin typeface="+mn-lt"/>
                </a:rPr>
                <a:t>)</a:t>
              </a: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7387212" y="1690875"/>
              <a:ext cx="2882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2. The servlet delegates the request to our controller method mapped to “register”</a:t>
              </a: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8593712" y="3236913"/>
              <a:ext cx="167640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3. The controller creates a User (to be bound to the registration form later) and sends it back to </a:t>
              </a:r>
              <a:r>
                <a:rPr lang="en-GB" altLang="en-US" sz="1600" dirty="0" err="1">
                  <a:latin typeface="+mn-lt"/>
                </a:rPr>
                <a:t>DispatcherServlet</a:t>
              </a:r>
              <a:endParaRPr lang="en-GB" altLang="en-US" sz="1600" dirty="0">
                <a:latin typeface="+mn-lt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1747386" y="4887218"/>
              <a:ext cx="1919287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4. </a:t>
              </a:r>
              <a:r>
                <a:rPr lang="en-GB" altLang="en-US" sz="1600" dirty="0" err="1" smtClean="0">
                  <a:latin typeface="+mn-lt"/>
                </a:rPr>
                <a:t>DispatcherServlet</a:t>
              </a:r>
              <a:r>
                <a:rPr lang="en-GB" altLang="en-US" sz="1600" dirty="0" smtClean="0">
                  <a:latin typeface="+mn-lt"/>
                </a:rPr>
                <a:t> </a:t>
              </a:r>
              <a:r>
                <a:rPr lang="en-GB" altLang="en-US" sz="1600" dirty="0">
                  <a:latin typeface="+mn-lt"/>
                </a:rPr>
                <a:t>uses the view resolver to render a response, binding the model object (the User) to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does Spring retrieve the correct view to use?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processes user requests?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Where do all requests initially go?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pass attributes back to the users browser?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Describe the route taken between an initial request and the final response.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28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Understand Spring Web MVC's architecture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Implement a Web MVC solution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Configure Web MVC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Make use of controllers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Use Spring Forms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MVC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02870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MVC Recap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9149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MVC</a:t>
            </a:r>
            <a:br>
              <a:rPr lang="en-GB" dirty="0"/>
            </a:b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86158" y="1581944"/>
            <a:ext cx="7819685" cy="3694113"/>
            <a:chOff x="2459006" y="1727830"/>
            <a:chExt cx="7819685" cy="3694113"/>
          </a:xfrm>
        </p:grpSpPr>
        <p:sp>
          <p:nvSpPr>
            <p:cNvPr id="4" name="TextBox 3"/>
            <p:cNvSpPr txBox="1"/>
            <p:nvPr/>
          </p:nvSpPr>
          <p:spPr>
            <a:xfrm>
              <a:off x="6646491" y="1727830"/>
              <a:ext cx="3632200" cy="36941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b="1" u="sng" dirty="0">
                  <a:latin typeface="Arial" pitchFamily="34" charset="0"/>
                </a:rPr>
                <a:t>Model</a:t>
              </a:r>
              <a:r>
                <a:rPr lang="en-GB" altLang="en-US" dirty="0">
                  <a:latin typeface="Arial" pitchFamily="34" charset="0"/>
                </a:rPr>
                <a:t/>
              </a:r>
              <a:br>
                <a:rPr lang="en-GB" altLang="en-US" dirty="0">
                  <a:latin typeface="Arial" pitchFamily="34" charset="0"/>
                </a:rPr>
              </a:br>
              <a:r>
                <a:rPr lang="en-GB" altLang="en-US" dirty="0">
                  <a:latin typeface="Arial" pitchFamily="34" charset="0"/>
                </a:rPr>
                <a:t>	Contains business logic and 	custom objects</a:t>
              </a:r>
              <a:br>
                <a:rPr lang="en-GB" altLang="en-US" dirty="0">
                  <a:latin typeface="Arial" pitchFamily="34" charset="0"/>
                </a:rPr>
              </a:br>
              <a:endParaRPr lang="en-GB" altLang="en-US" dirty="0">
                <a:latin typeface="Arial" pitchFamily="34" charset="0"/>
              </a:endParaRPr>
            </a:p>
            <a:p>
              <a:pPr eaLnBrk="1" hangingPunct="1"/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b="1" u="sng" dirty="0">
                  <a:latin typeface="Arial" pitchFamily="34" charset="0"/>
                </a:rPr>
                <a:t>View</a:t>
              </a:r>
              <a:r>
                <a:rPr lang="en-GB" altLang="en-US" b="1" dirty="0">
                  <a:latin typeface="Arial" pitchFamily="34" charset="0"/>
                </a:rPr>
                <a:t/>
              </a:r>
              <a:br>
                <a:rPr lang="en-GB" altLang="en-US" b="1" dirty="0">
                  <a:latin typeface="Arial" pitchFamily="34" charset="0"/>
                </a:rPr>
              </a:br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dirty="0">
                  <a:latin typeface="Arial" pitchFamily="34" charset="0"/>
                </a:rPr>
                <a:t>Generates output 	representations for the </a:t>
              </a:r>
              <a:r>
                <a:rPr lang="en-GB" altLang="en-US" dirty="0" smtClean="0">
                  <a:latin typeface="Arial" pitchFamily="34" charset="0"/>
                </a:rPr>
                <a:t>user</a:t>
              </a:r>
              <a:r>
                <a:rPr lang="en-GB" altLang="en-US" dirty="0">
                  <a:latin typeface="Arial" pitchFamily="34" charset="0"/>
                </a:rPr>
                <a:t/>
              </a:r>
              <a:br>
                <a:rPr lang="en-GB" altLang="en-US" dirty="0">
                  <a:latin typeface="Arial" pitchFamily="34" charset="0"/>
                </a:rPr>
              </a:br>
              <a:endParaRPr lang="en-GB" altLang="en-US" dirty="0">
                <a:latin typeface="Arial" pitchFamily="34" charset="0"/>
              </a:endParaRPr>
            </a:p>
            <a:p>
              <a:pPr eaLnBrk="1" hangingPunct="1"/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b="1" u="sng" dirty="0">
                  <a:latin typeface="Arial" pitchFamily="34" charset="0"/>
                </a:rPr>
                <a:t>Controller</a:t>
              </a:r>
              <a:endParaRPr lang="en-GB" altLang="en-US" b="1" dirty="0">
                <a:latin typeface="Arial" pitchFamily="34" charset="0"/>
              </a:endParaRPr>
            </a:p>
            <a:p>
              <a:pPr lvl="1" eaLnBrk="1" hangingPunct="1"/>
              <a:r>
                <a:rPr lang="en-GB" altLang="en-US" dirty="0">
                  <a:latin typeface="Arial" pitchFamily="34" charset="0"/>
                </a:rPr>
                <a:t>Sends commands to the model and the view and passes objects around where required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9006" y="2236214"/>
              <a:ext cx="3859456" cy="2714644"/>
              <a:chOff x="4748641" y="2071678"/>
              <a:chExt cx="4181077" cy="2714644"/>
            </a:xfrm>
            <a:solidFill>
              <a:srgbClr val="9EC23C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6273260" y="2071678"/>
                <a:ext cx="1357322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solidFill>
                      <a:schemeClr val="tx1"/>
                    </a:solidFill>
                  </a:rPr>
                  <a:t>View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48641" y="4071942"/>
                <a:ext cx="1537871" cy="7143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572396" y="4071942"/>
                <a:ext cx="1357322" cy="714380"/>
              </a:xfrm>
              <a:prstGeom prst="rect">
                <a:avLst/>
              </a:prstGeom>
              <a:solidFill>
                <a:srgbClr val="309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rot="10800000" flipV="1">
                <a:off x="5214943" y="2928934"/>
                <a:ext cx="1214446" cy="107157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643571" y="2857496"/>
                <a:ext cx="1214446" cy="107157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7358876" y="2858290"/>
                <a:ext cx="1356528" cy="1142214"/>
              </a:xfrm>
              <a:prstGeom prst="straightConnector1">
                <a:avLst/>
              </a:prstGeom>
              <a:grpFill/>
              <a:ln>
                <a:prstDash val="dash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0800000">
                <a:off x="6357950" y="4286256"/>
                <a:ext cx="1143008" cy="1588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357950" y="4572008"/>
                <a:ext cx="1143008" cy="1588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215206" y="3071810"/>
                <a:ext cx="1000132" cy="85725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81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Spring MVC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0287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MVC Recap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9149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538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Spring MVC?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Spring’s web framework </a:t>
            </a:r>
          </a:p>
          <a:p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Implements the Front Controller pattern (Java EE pattern)</a:t>
            </a:r>
            <a:endParaRPr lang="en-GB" altLang="en-US" dirty="0"/>
          </a:p>
          <a:p>
            <a:pPr lvl="1"/>
            <a:r>
              <a:rPr lang="en-US" altLang="en-US" sz="1600" dirty="0"/>
              <a:t>All requests are addressed to a central servlet</a:t>
            </a:r>
          </a:p>
          <a:p>
            <a:pPr lvl="1"/>
            <a:r>
              <a:rPr lang="en-US" altLang="en-US" sz="1600" dirty="0"/>
              <a:t>The servlet delegates requests to controller classes</a:t>
            </a:r>
          </a:p>
          <a:p>
            <a:pPr lvl="1"/>
            <a:r>
              <a:rPr lang="en-US" altLang="en-US" sz="1600" dirty="0"/>
              <a:t>Controllers do the request handling work</a:t>
            </a:r>
            <a:endParaRPr lang="en-GB" altLang="en-US" sz="1600" dirty="0"/>
          </a:p>
          <a:p>
            <a:pPr lvl="1"/>
            <a:r>
              <a:rPr lang="en-GB" altLang="en-US" sz="1600" dirty="0"/>
              <a:t>In Spring, this “central servlet” is known as the </a:t>
            </a:r>
            <a:r>
              <a:rPr lang="en-GB" altLang="en-US" sz="1600" dirty="0" err="1"/>
              <a:t>DispatcherServlet</a:t>
            </a:r>
            <a:endParaRPr lang="en-GB" altLang="en-US" sz="1600" dirty="0"/>
          </a:p>
          <a:p>
            <a:pPr lvl="1"/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Facilitates working with Servlets and JSP</a:t>
            </a:r>
          </a:p>
          <a:p>
            <a:pPr lvl="1"/>
            <a:r>
              <a:rPr lang="en-US" altLang="en-US" sz="1600" dirty="0"/>
              <a:t>No need to create a Servlet for each command</a:t>
            </a:r>
            <a:endParaRPr lang="en-GB" alt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1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use Spring MVC?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Encourages use of best practices and SOLID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Separation of concerns</a:t>
            </a:r>
          </a:p>
          <a:p>
            <a:pPr lvl="1"/>
            <a:r>
              <a:rPr lang="en-GB" altLang="en-US" sz="1600" dirty="0"/>
              <a:t>Each role (controller, validator, servlet, view, model objects, etc.) can be fulfilled by a specialized object.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Simplification</a:t>
            </a:r>
          </a:p>
          <a:p>
            <a:pPr lvl="1"/>
            <a:r>
              <a:rPr lang="en-GB" altLang="en-US" sz="1600" dirty="0"/>
              <a:t>Easy to configure.</a:t>
            </a:r>
          </a:p>
          <a:p>
            <a:pPr lvl="1"/>
            <a:r>
              <a:rPr lang="en-GB" altLang="en-US" sz="1600" dirty="0"/>
              <a:t>Far fewer servlet mappings.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Form binding</a:t>
            </a:r>
          </a:p>
          <a:p>
            <a:pPr lvl="1"/>
            <a:r>
              <a:rPr lang="en-GB" altLang="en-US" sz="1600" dirty="0"/>
              <a:t>Allows us to bind an object to a Spring form directly.</a:t>
            </a:r>
          </a:p>
          <a:p>
            <a:pPr lvl="1"/>
            <a:r>
              <a:rPr lang="en-GB" altLang="en-US" sz="1600" dirty="0"/>
              <a:t>Spring populates the object with form data automatically, instead of having to retrieve form parameters one by one.</a:t>
            </a:r>
          </a:p>
          <a:p>
            <a:pPr marL="557213" lvl="1" indent="0">
              <a:buNone/>
            </a:pPr>
            <a:endParaRPr lang="en-GB" alt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2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 Architecture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2" descr="http://static.springsource.org/spring/docs/current/spring-framework-reference/html/images/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94" y="1727830"/>
            <a:ext cx="7034212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09800" y="6408468"/>
            <a:ext cx="7772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>
                <a:latin typeface="Calibri" pitchFamily="34" charset="0"/>
                <a:hlinkClick r:id="rId4"/>
              </a:rPr>
              <a:t>http://static.springsource.org/spring/docs/current/spring-framework-reference/html/mvc.html</a:t>
            </a:r>
            <a:r>
              <a:rPr lang="en-GB" altLang="en-US" sz="1200" dirty="0">
                <a:latin typeface="Calibri" pitchFamily="34" charset="0"/>
              </a:rPr>
              <a:t> (Accessed </a:t>
            </a:r>
            <a:r>
              <a:rPr lang="en-GB" altLang="en-US" sz="1200" dirty="0" smtClean="0">
                <a:latin typeface="Calibri" pitchFamily="34" charset="0"/>
              </a:rPr>
              <a:t>05/11/2014)</a:t>
            </a:r>
            <a:endParaRPr lang="en-GB" alt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MVC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0287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MVC Recap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9149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43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J3 - Spring Framework</Modul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67DE1E78-43C8-491B-A155-1CEE6C63C108}"/>
</file>

<file path=customXml/itemProps2.xml><?xml version="1.0" encoding="utf-8"?>
<ds:datastoreItem xmlns:ds="http://schemas.openxmlformats.org/officeDocument/2006/customXml" ds:itemID="{1B990D4E-216B-4223-82E4-A152CD1EE9F2}"/>
</file>

<file path=customXml/itemProps3.xml><?xml version="1.0" encoding="utf-8"?>
<ds:datastoreItem xmlns:ds="http://schemas.openxmlformats.org/officeDocument/2006/customXml" ds:itemID="{DEF9589D-E85F-4439-B5F2-27270D46EAF5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4753</TotalTime>
  <Words>1121</Words>
  <Application>Microsoft Office PowerPoint</Application>
  <PresentationFormat>Widescreen</PresentationFormat>
  <Paragraphs>215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MS PGothic</vt:lpstr>
      <vt:lpstr>MS PGothic</vt:lpstr>
      <vt:lpstr>Arial</vt:lpstr>
      <vt:lpstr>Arial Black</vt:lpstr>
      <vt:lpstr>Calibri</vt:lpstr>
      <vt:lpstr>Calibri Light</vt:lpstr>
      <vt:lpstr>Consolas</vt:lpstr>
      <vt:lpstr>Courier New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Spring MVC </vt:lpstr>
      <vt:lpstr>PowerPoint Presentation</vt:lpstr>
      <vt:lpstr>What is Spring MVC? </vt:lpstr>
      <vt:lpstr>Why use Spring MVC? </vt:lpstr>
      <vt:lpstr>Spring MVC Architecture </vt:lpstr>
      <vt:lpstr>PowerPoint Presentation</vt:lpstr>
      <vt:lpstr>DispatcherServlet </vt:lpstr>
      <vt:lpstr>dispatcher-servlet.xml </vt:lpstr>
      <vt:lpstr>dispatcher-servlet.xml </vt:lpstr>
      <vt:lpstr>Controllers </vt:lpstr>
      <vt:lpstr>Controllers </vt:lpstr>
      <vt:lpstr>Controllers </vt:lpstr>
      <vt:lpstr>Question </vt:lpstr>
      <vt:lpstr>@RequestParam </vt:lpstr>
      <vt:lpstr>@RequestParam </vt:lpstr>
      <vt:lpstr>@PathVariable</vt:lpstr>
      <vt:lpstr>Attributes</vt:lpstr>
      <vt:lpstr>Spring Forms</vt:lpstr>
      <vt:lpstr>Spring Forms</vt:lpstr>
      <vt:lpstr>Spring Form on a JSP</vt:lpstr>
      <vt:lpstr>Using the Populated Object</vt:lpstr>
      <vt:lpstr>Summary 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06-Java-Enterprise-SpringWebMVC</dc:title>
  <dc:creator>Craig Dolan</dc:creator>
  <cp:keywords>Java</cp:keywords>
  <cp:lastModifiedBy>Craig Dolan</cp:lastModifiedBy>
  <cp:revision>55</cp:revision>
  <dcterms:created xsi:type="dcterms:W3CDTF">2018-10-30T11:41:52Z</dcterms:created>
  <dcterms:modified xsi:type="dcterms:W3CDTF">2019-10-30T16:15:46Z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</Properties>
</file>