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57">
          <p15:clr>
            <a:srgbClr val="A4A3A4"/>
          </p15:clr>
        </p15:guide>
        <p15:guide id="2" pos="7378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845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jYQlh2ooEU6/gjnQ1/jPe4Jz8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7"/>
        <p:guide pos="7378"/>
        <p:guide pos="4065" orient="horz"/>
        <p:guide pos="84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58994d0be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358994d0be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5ecb4e19d_1_1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35ecb4e19d_1_1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a83da89ca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5a83da89ca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5ecb4e19d_1_1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5ecb4e19d_1_1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a83da89ca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a83da89ca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a83da89ca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5a83da89ca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93323e5b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93323e5b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a726e5e28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5a726e5e28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a83da89ca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5a83da89ca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a726e5e2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a726e5e2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93323e5b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93323e5b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a726e5e2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35a726e5e2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a726e5e28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5a726e5e28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a83da89ca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5a83da89ca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9fc2dd3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59fc2dd3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a83da89ca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5a83da89ca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9fc2dd39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59fc2dd39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a726e5e28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5a726e5e28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a726e5e28_1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5a726e5e28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a726e5e28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5a726e5e28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a726e5e28_1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5a726e5e28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a726e5e28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5a726e5e28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a83da89ca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5a83da89ca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a83da89ca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5a83da89ca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93323e5b7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593323e5b7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a83da89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5a83da89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a83da89ca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5a83da89ca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a83da89ca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5a83da89ca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a83da89c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5a83da89c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93323e5b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593323e5b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5ecb4e19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35ecb4e19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5ecb4e19d_1_1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35ecb4e19d_1_1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a726e5e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a726e5e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b2207620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b2207620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5ecb4e19d_1_1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35ecb4e19d_1_1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a83da89ca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5a83da89ca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12" name="Google Shape;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576" y="6476921"/>
            <a:ext cx="823854" cy="263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ayout Personalizado">
  <p:cSld name="5_Layout Personaliza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a&#10;&#10;Descrição gerada automaticamente com confiança média" id="15" name="Google Shape;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 círculo&#10;&#10;Descrição gerada automaticamente com confiança média" id="16" name="Google Shape;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576" y="6476920"/>
            <a:ext cx="823854" cy="26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la de computador com luz vermelha&#10;&#10;Descrição gerada automaticamente com confiança baixa" id="18" name="Google Shape;1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 círculo&#10;&#10;Descrição gerada automaticamente com confiança média" id="19" name="Google Shape;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576" y="6476920"/>
            <a:ext cx="823854" cy="26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uz do sol&#10;&#10;Descrição gerada automaticamente com confiança baixa" id="21" name="Google Shape;2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 círculo&#10;&#10;Descrição gerada automaticamente com confiança média" id="22" name="Google Shape;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576" y="6476920"/>
            <a:ext cx="823854" cy="26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1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25" name="Google Shape;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576" y="6476921"/>
            <a:ext cx="823854" cy="263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 em preto e branco&#10;&#10;Descrição gerada automaticamente" id="27" name="Google Shape;2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um círculo&#10;&#10;Descrição gerada automaticamente com confiança média" id="28" name="Google Shape;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576" y="6476920"/>
            <a:ext cx="823854" cy="26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>
  <p:cSld name="Título e Texto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medidor, pare, chuva, placa&#10;&#10;Descrição gerada automaticamente" id="30" name="Google Shape;3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8994d0bee_0_12"/>
          <p:cNvSpPr txBox="1"/>
          <p:nvPr/>
        </p:nvSpPr>
        <p:spPr>
          <a:xfrm>
            <a:off x="328673" y="3109325"/>
            <a:ext cx="1138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Cientista de Dados </a:t>
            </a:r>
            <a:r>
              <a:rPr b="1" lang="pt-BR" sz="4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2025</a:t>
            </a:r>
            <a:endParaRPr b="1" sz="4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" name="Google Shape;36;g358994d0bee_0_12"/>
          <p:cNvGrpSpPr/>
          <p:nvPr/>
        </p:nvGrpSpPr>
        <p:grpSpPr>
          <a:xfrm>
            <a:off x="330199" y="3993982"/>
            <a:ext cx="4241832" cy="76200"/>
            <a:chOff x="7848600" y="5643563"/>
            <a:chExt cx="4241832" cy="76200"/>
          </a:xfrm>
        </p:grpSpPr>
        <p:sp>
          <p:nvSpPr>
            <p:cNvPr id="37" name="Google Shape;37;g358994d0bee_0_12"/>
            <p:cNvSpPr/>
            <p:nvPr/>
          </p:nvSpPr>
          <p:spPr>
            <a:xfrm>
              <a:off x="7848600" y="5643563"/>
              <a:ext cx="762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38;g358994d0bee_0_12"/>
            <p:cNvCxnSpPr/>
            <p:nvPr/>
          </p:nvCxnSpPr>
          <p:spPr>
            <a:xfrm>
              <a:off x="7908132" y="5681663"/>
              <a:ext cx="41823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" name="Google Shape;39;g358994d0bee_0_12"/>
          <p:cNvSpPr txBox="1"/>
          <p:nvPr/>
        </p:nvSpPr>
        <p:spPr>
          <a:xfrm>
            <a:off x="408000" y="4094525"/>
            <a:ext cx="475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Caio Augusto Ferreira Arrabal</a:t>
            </a:r>
            <a:endParaRPr b="1"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g358994d0bee_0_12"/>
          <p:cNvSpPr txBox="1"/>
          <p:nvPr/>
        </p:nvSpPr>
        <p:spPr>
          <a:xfrm>
            <a:off x="588875" y="5895150"/>
            <a:ext cx="529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https://github.com/CaioAFA/2025-case-data-master-caio-arrabal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ecb4e19d_1_1464"/>
          <p:cNvSpPr txBox="1"/>
          <p:nvPr/>
        </p:nvSpPr>
        <p:spPr>
          <a:xfrm>
            <a:off x="1980301" y="1531388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2. Upload para BD</a:t>
            </a:r>
            <a:endParaRPr b="1" sz="56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335ecb4e19d_1_1464"/>
          <p:cNvSpPr txBox="1"/>
          <p:nvPr/>
        </p:nvSpPr>
        <p:spPr>
          <a:xfrm>
            <a:off x="4191049" y="3216850"/>
            <a:ext cx="6902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Benefícios: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Banco de dados relacional offline gratuito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Permite processamento em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batches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Análise de dados utilizando SQL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g335ecb4e19d_1_14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68" y="4430788"/>
            <a:ext cx="2711192" cy="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35ecb4e19d_1_14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875" y="2787304"/>
            <a:ext cx="2711174" cy="677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g335ecb4e19d_1_1464"/>
          <p:cNvCxnSpPr/>
          <p:nvPr/>
        </p:nvCxnSpPr>
        <p:spPr>
          <a:xfrm>
            <a:off x="2710262" y="3465097"/>
            <a:ext cx="0" cy="9657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35a83da89ca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5ecb4e19d_1_1476"/>
          <p:cNvSpPr txBox="1"/>
          <p:nvPr/>
        </p:nvSpPr>
        <p:spPr>
          <a:xfrm>
            <a:off x="1980289" y="710538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. Preparando os dados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335ecb4e19d_1_1476"/>
          <p:cNvSpPr txBox="1"/>
          <p:nvPr/>
        </p:nvSpPr>
        <p:spPr>
          <a:xfrm>
            <a:off x="264563" y="3214200"/>
            <a:ext cx="6296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Processamento em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Batches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 Pandas +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Duck DB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Criação das colunas de dados retroativos (últimos 2 meses)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Remoção de registros sem dados completos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Cópia de dados de membros quando necessário (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gap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na base de membros)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Armazenamento da base tratada no BD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g335ecb4e19d_1_1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4364" y="2076525"/>
            <a:ext cx="2129899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35ecb4e19d_1_1476"/>
          <p:cNvSpPr txBox="1"/>
          <p:nvPr/>
        </p:nvSpPr>
        <p:spPr>
          <a:xfrm>
            <a:off x="7317638" y="3291450"/>
            <a:ext cx="460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Evitar a complexidade de criar um ambiente Spark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 não é um requisito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g335ecb4e19d_1_14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473" y="2198400"/>
            <a:ext cx="2711192" cy="8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35ecb4e19d_1_14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573" y="2198400"/>
            <a:ext cx="2607838" cy="8644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g335ecb4e19d_1_14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96588" y="2061788"/>
            <a:ext cx="1137675" cy="113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335ecb4e19d_1_1476"/>
          <p:cNvCxnSpPr>
            <a:stCxn id="170" idx="3"/>
            <a:endCxn id="169" idx="1"/>
          </p:cNvCxnSpPr>
          <p:nvPr/>
        </p:nvCxnSpPr>
        <p:spPr>
          <a:xfrm>
            <a:off x="2872411" y="2630625"/>
            <a:ext cx="9771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a83da89ca_0_97"/>
          <p:cNvSpPr txBox="1"/>
          <p:nvPr/>
        </p:nvSpPr>
        <p:spPr>
          <a:xfrm>
            <a:off x="401101" y="387150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3. Preparando os dados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35a83da89ca_0_97"/>
          <p:cNvSpPr txBox="1"/>
          <p:nvPr/>
        </p:nvSpPr>
        <p:spPr>
          <a:xfrm>
            <a:off x="401100" y="1773250"/>
            <a:ext cx="11389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Recupera um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usuários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Agrupa usuários por msno (ID)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Preenche colunas da tabela de membros (base de dados com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gap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 se os registros dos usuários são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 não (criação de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Insere dados históricos de uso dos últimos 2 meses (num_unq-2M, num_unq-1M…)*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registros sem informações suficientes da base de membros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no DuckDB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Recupera próximo batch e repete o processo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notebooks/project_config.py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5a83da89ca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93323e5b7_0_17"/>
          <p:cNvSpPr txBox="1"/>
          <p:nvPr/>
        </p:nvSpPr>
        <p:spPr>
          <a:xfrm>
            <a:off x="1980301" y="1128513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4. Treinando 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3593323e5b7_0_17"/>
          <p:cNvSpPr txBox="1"/>
          <p:nvPr/>
        </p:nvSpPr>
        <p:spPr>
          <a:xfrm>
            <a:off x="4294475" y="2687200"/>
            <a:ext cx="6772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Leitura da base tratada no Duck DB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 Hot Encoding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(features do tipo categoria)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Rebalanceamento das classes (SMOTE e manual)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Teste com diferentes algoritmos de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para classificação de possíveis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Churns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Hyperparameter tuning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g3593323e5b7_0_17"/>
          <p:cNvPicPr preferRelativeResize="0"/>
          <p:nvPr/>
        </p:nvPicPr>
        <p:blipFill rotWithShape="1">
          <a:blip r:embed="rId3">
            <a:alphaModFix/>
          </a:blip>
          <a:srcRect b="24404" l="0" r="0" t="22816"/>
          <a:stretch/>
        </p:blipFill>
        <p:spPr>
          <a:xfrm>
            <a:off x="333599" y="4176045"/>
            <a:ext cx="1996765" cy="11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593323e5b7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16" y="2590875"/>
            <a:ext cx="3178991" cy="11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g3593323e5b7_0_17"/>
          <p:cNvPicPr preferRelativeResize="0"/>
          <p:nvPr/>
        </p:nvPicPr>
        <p:blipFill rotWithShape="1">
          <a:blip r:embed="rId5">
            <a:alphaModFix/>
          </a:blip>
          <a:srcRect b="21728" l="34786" r="34738" t="22211"/>
          <a:stretch/>
        </p:blipFill>
        <p:spPr>
          <a:xfrm>
            <a:off x="2746264" y="4176044"/>
            <a:ext cx="1228625" cy="1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a726e5e28_1_18"/>
          <p:cNvSpPr txBox="1"/>
          <p:nvPr/>
        </p:nvSpPr>
        <p:spPr>
          <a:xfrm>
            <a:off x="1897151" y="568188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4. Treinando 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35a726e5e28_1_18"/>
          <p:cNvSpPr txBox="1"/>
          <p:nvPr/>
        </p:nvSpPr>
        <p:spPr>
          <a:xfrm>
            <a:off x="2571250" y="1836225"/>
            <a:ext cx="68832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Rebalanceamento das classes: SMOTE / manual</a:t>
            </a:r>
            <a:endParaRPr i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35a726e5e28_1_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2768604"/>
            <a:ext cx="5375175" cy="3319146"/>
          </a:xfrm>
          <a:prstGeom prst="rect">
            <a:avLst/>
          </a:prstGeom>
          <a:noFill/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g35a726e5e28_1_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025" y="2770825"/>
            <a:ext cx="5375184" cy="3314700"/>
          </a:xfrm>
          <a:prstGeom prst="rect">
            <a:avLst/>
          </a:prstGeom>
          <a:noFill/>
          <a:ln cap="flat" cmpd="sng" w="9525">
            <a:solidFill>
              <a:srgbClr val="AEABA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1" name="Google Shape;201;g35a726e5e28_1_18"/>
          <p:cNvCxnSpPr>
            <a:stCxn id="199" idx="3"/>
            <a:endCxn id="200" idx="1"/>
          </p:cNvCxnSpPr>
          <p:nvPr/>
        </p:nvCxnSpPr>
        <p:spPr>
          <a:xfrm>
            <a:off x="5576100" y="4428177"/>
            <a:ext cx="10050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2" name="Google Shape;202;g35a726e5e28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718" y="1522507"/>
            <a:ext cx="496800" cy="4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5a726e5e28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1100" y="1508738"/>
            <a:ext cx="496800" cy="47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a83da89ca_0_125"/>
          <p:cNvSpPr txBox="1"/>
          <p:nvPr/>
        </p:nvSpPr>
        <p:spPr>
          <a:xfrm>
            <a:off x="1980301" y="511088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4. Treinando 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35a83da89ca_0_125"/>
          <p:cNvSpPr txBox="1"/>
          <p:nvPr/>
        </p:nvSpPr>
        <p:spPr>
          <a:xfrm>
            <a:off x="443700" y="2430100"/>
            <a:ext cx="73620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Recuperados </a:t>
            </a:r>
            <a:r>
              <a:rPr b="1"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100.000</a:t>
            </a: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registros do DB: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-"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Removidos </a:t>
            </a: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30.148</a:t>
            </a: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 informações incompletas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-"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Removidos </a:t>
            </a: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45.271</a:t>
            </a: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 rebalanceamento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de registros para treinamento do modelo: </a:t>
            </a:r>
            <a:r>
              <a:rPr b="1"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24.581</a:t>
            </a:r>
            <a:endParaRPr b="1"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set até safra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201608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set entre safras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201608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201611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g35a83da89ca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625" y="3778838"/>
            <a:ext cx="2608350" cy="25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5a83da89ca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2071" y="4327846"/>
            <a:ext cx="802985" cy="84047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5a83da89ca_0_125"/>
          <p:cNvSpPr txBox="1"/>
          <p:nvPr/>
        </p:nvSpPr>
        <p:spPr>
          <a:xfrm>
            <a:off x="9139775" y="2277700"/>
            <a:ext cx="2608500" cy="15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Registros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Resultado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100K registros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a726e5e28_1_0"/>
          <p:cNvSpPr txBox="1"/>
          <p:nvPr/>
        </p:nvSpPr>
        <p:spPr>
          <a:xfrm>
            <a:off x="1980301" y="385438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4. Treinando 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35a726e5e28_1_0"/>
          <p:cNvSpPr txBox="1"/>
          <p:nvPr/>
        </p:nvSpPr>
        <p:spPr>
          <a:xfrm>
            <a:off x="6137075" y="2530450"/>
            <a:ext cx="5575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Benefícios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Melhor desempenho entre todos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Robusto a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outliers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ruído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Lida bem com dados tabulares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Resistente a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overfitting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Funciona bem com ~25 mil registros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Oferece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importance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35a726e5e28_1_0"/>
          <p:cNvSpPr txBox="1"/>
          <p:nvPr/>
        </p:nvSpPr>
        <p:spPr>
          <a:xfrm>
            <a:off x="705500" y="2627350"/>
            <a:ext cx="37287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KNN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Classifier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Gradient Boost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SVC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MLP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XGB Classifier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LGBM Classifier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 Boost Classifier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g35a726e5e28_1_0"/>
          <p:cNvPicPr preferRelativeResize="0"/>
          <p:nvPr/>
        </p:nvPicPr>
        <p:blipFill rotWithShape="1">
          <a:blip r:embed="rId3">
            <a:alphaModFix/>
          </a:blip>
          <a:srcRect b="9657" l="0" r="0" t="0"/>
          <a:stretch/>
        </p:blipFill>
        <p:spPr>
          <a:xfrm>
            <a:off x="801863" y="1417400"/>
            <a:ext cx="3535973" cy="11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5a726e5e28_1_0"/>
          <p:cNvSpPr txBox="1"/>
          <p:nvPr/>
        </p:nvSpPr>
        <p:spPr>
          <a:xfrm>
            <a:off x="518075" y="2627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35a726e5e28_1_0"/>
          <p:cNvSpPr txBox="1"/>
          <p:nvPr/>
        </p:nvSpPr>
        <p:spPr>
          <a:xfrm>
            <a:off x="518075" y="3481450"/>
            <a:ext cx="6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</a:t>
            </a:r>
            <a:endParaRPr/>
          </a:p>
        </p:txBody>
      </p:sp>
      <p:sp>
        <p:nvSpPr>
          <p:cNvPr id="223" name="Google Shape;223;g35a726e5e28_1_0"/>
          <p:cNvSpPr txBox="1"/>
          <p:nvPr/>
        </p:nvSpPr>
        <p:spPr>
          <a:xfrm>
            <a:off x="518075" y="3084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35a726e5e28_1_0"/>
          <p:cNvSpPr txBox="1"/>
          <p:nvPr/>
        </p:nvSpPr>
        <p:spPr>
          <a:xfrm>
            <a:off x="518075" y="3998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35a726e5e28_1_0"/>
          <p:cNvSpPr txBox="1"/>
          <p:nvPr/>
        </p:nvSpPr>
        <p:spPr>
          <a:xfrm>
            <a:off x="518075" y="44561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35a726e5e28_1_0"/>
          <p:cNvSpPr txBox="1"/>
          <p:nvPr/>
        </p:nvSpPr>
        <p:spPr>
          <a:xfrm>
            <a:off x="518075" y="49133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35a726e5e28_1_0"/>
          <p:cNvSpPr txBox="1"/>
          <p:nvPr/>
        </p:nvSpPr>
        <p:spPr>
          <a:xfrm>
            <a:off x="518075" y="53705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35a726e5e28_1_0"/>
          <p:cNvSpPr txBox="1"/>
          <p:nvPr/>
        </p:nvSpPr>
        <p:spPr>
          <a:xfrm>
            <a:off x="518075" y="58277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35a726e5e28_1_0"/>
          <p:cNvSpPr txBox="1"/>
          <p:nvPr/>
        </p:nvSpPr>
        <p:spPr>
          <a:xfrm>
            <a:off x="518075" y="6284950"/>
            <a:ext cx="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93323e5b7_0_40"/>
          <p:cNvSpPr txBox="1"/>
          <p:nvPr/>
        </p:nvSpPr>
        <p:spPr>
          <a:xfrm>
            <a:off x="1980301" y="2294650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4. Treinando 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3593323e5b7_0_40"/>
          <p:cNvSpPr txBox="1"/>
          <p:nvPr/>
        </p:nvSpPr>
        <p:spPr>
          <a:xfrm>
            <a:off x="4575250" y="3455138"/>
            <a:ext cx="6405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Resultados semelhantes aos do Scikit Learn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Desenvolvimento mais complexo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Scikit Learn + Random Forest Classifier funcionam bem com dados estruturados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g3593323e5b7_0_40"/>
          <p:cNvPicPr preferRelativeResize="0"/>
          <p:nvPr/>
        </p:nvPicPr>
        <p:blipFill rotWithShape="1">
          <a:blip r:embed="rId3">
            <a:alphaModFix/>
          </a:blip>
          <a:srcRect b="25209" l="0" r="0" t="21672"/>
          <a:stretch/>
        </p:blipFill>
        <p:spPr>
          <a:xfrm>
            <a:off x="1210854" y="3532084"/>
            <a:ext cx="3593004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593323e5b7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038" y="3532082"/>
            <a:ext cx="954321" cy="9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a726e5e28_0_13"/>
          <p:cNvSpPr txBox="1"/>
          <p:nvPr/>
        </p:nvSpPr>
        <p:spPr>
          <a:xfrm>
            <a:off x="1980301" y="1890927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Desafio escolhido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35a726e5e28_0_13"/>
          <p:cNvSpPr txBox="1"/>
          <p:nvPr/>
        </p:nvSpPr>
        <p:spPr>
          <a:xfrm>
            <a:off x="3282461" y="2979548"/>
            <a:ext cx="562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 base nos dados de clientes, criar um modelo para </a:t>
            </a: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previsão de </a:t>
            </a:r>
            <a:r>
              <a:rPr b="1" i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churns</a:t>
            </a:r>
            <a:r>
              <a:rPr i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nos próximos 3 meses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35a726e5e28_0_13"/>
          <p:cNvSpPr txBox="1"/>
          <p:nvPr/>
        </p:nvSpPr>
        <p:spPr>
          <a:xfrm>
            <a:off x="3282461" y="4536273"/>
            <a:ext cx="5627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 de </a:t>
            </a: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classificação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a726e5e28_1_36"/>
          <p:cNvSpPr txBox="1"/>
          <p:nvPr/>
        </p:nvSpPr>
        <p:spPr>
          <a:xfrm>
            <a:off x="1980301" y="175338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4. Treinando 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35a726e5e28_1_36"/>
          <p:cNvSpPr txBox="1"/>
          <p:nvPr/>
        </p:nvSpPr>
        <p:spPr>
          <a:xfrm>
            <a:off x="6013775" y="1404875"/>
            <a:ext cx="5575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Analisando resultados do modelo: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Precisão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Previsões na base completa de testes (análise posterior)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g35a726e5e28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25" y="1404863"/>
            <a:ext cx="4765148" cy="5213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5a726e5e28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434" y="4182250"/>
            <a:ext cx="48387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35a83da89c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9fc2dd396_0_0"/>
          <p:cNvSpPr txBox="1"/>
          <p:nvPr/>
        </p:nvSpPr>
        <p:spPr>
          <a:xfrm>
            <a:off x="1980301" y="1815138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. Previsões de Churn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359fc2dd396_0_0"/>
          <p:cNvSpPr txBox="1"/>
          <p:nvPr/>
        </p:nvSpPr>
        <p:spPr>
          <a:xfrm>
            <a:off x="873525" y="3228575"/>
            <a:ext cx="8837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Preenchendo campos vazios das colunas com dados históricos (cópia de valores recentes)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Previsão de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Churn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 probabilidade de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Armazenamento da base no BD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35a83da89ca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9fc2dd396_0_5"/>
          <p:cNvSpPr txBox="1"/>
          <p:nvPr/>
        </p:nvSpPr>
        <p:spPr>
          <a:xfrm>
            <a:off x="765600" y="996875"/>
            <a:ext cx="106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. Análises do modelo + clientes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359fc2dd396_0_5"/>
          <p:cNvSpPr txBox="1"/>
          <p:nvPr/>
        </p:nvSpPr>
        <p:spPr>
          <a:xfrm>
            <a:off x="224456" y="2525725"/>
            <a:ext cx="32193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Clusterização dos clientes (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Heavy / Light user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Silhouette score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 Means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359fc2dd396_0_5"/>
          <p:cNvSpPr txBox="1"/>
          <p:nvPr/>
        </p:nvSpPr>
        <p:spPr>
          <a:xfrm>
            <a:off x="3938119" y="4611238"/>
            <a:ext cx="400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Análise de erros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Análise do modelo sobre dados reais de usuários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g359fc2dd396_0_5"/>
          <p:cNvSpPr txBox="1"/>
          <p:nvPr/>
        </p:nvSpPr>
        <p:spPr>
          <a:xfrm>
            <a:off x="8809056" y="2525725"/>
            <a:ext cx="3068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Análise das incertezas por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 Means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g359fc2dd39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31" y="4187500"/>
            <a:ext cx="2267434" cy="1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59fc2dd39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933" y="2348725"/>
            <a:ext cx="1816174" cy="1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59fc2dd396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2156" y="4187488"/>
            <a:ext cx="2865002" cy="19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a726e5e28_1_46"/>
          <p:cNvSpPr txBox="1"/>
          <p:nvPr/>
        </p:nvSpPr>
        <p:spPr>
          <a:xfrm>
            <a:off x="765600" y="387150"/>
            <a:ext cx="106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6.1 - Clustering</a:t>
            </a:r>
            <a:endParaRPr b="1" sz="56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g35a726e5e28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2271675"/>
            <a:ext cx="5575500" cy="365471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5a726e5e28_1_46"/>
          <p:cNvSpPr txBox="1"/>
          <p:nvPr/>
        </p:nvSpPr>
        <p:spPr>
          <a:xfrm>
            <a:off x="6258900" y="2271675"/>
            <a:ext cx="55755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Detectados 2 grupos de clientes: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 User</a:t>
            </a:r>
            <a:endParaRPr b="1"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horas / mês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203 músicas distintas / mês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Heavy User</a:t>
            </a:r>
            <a:endParaRPr b="1"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67 horas / mês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883 músicas distintas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/ mês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a726e5e28_1_68"/>
          <p:cNvSpPr txBox="1"/>
          <p:nvPr/>
        </p:nvSpPr>
        <p:spPr>
          <a:xfrm>
            <a:off x="765600" y="539550"/>
            <a:ext cx="106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6.1 - Clustering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g35a726e5e28_1_68"/>
          <p:cNvPicPr preferRelativeResize="0"/>
          <p:nvPr/>
        </p:nvPicPr>
        <p:blipFill rotWithShape="1">
          <a:blip r:embed="rId3">
            <a:alphaModFix/>
          </a:blip>
          <a:srcRect b="53589" l="0" r="0" t="0"/>
          <a:stretch/>
        </p:blipFill>
        <p:spPr>
          <a:xfrm>
            <a:off x="622513" y="3100300"/>
            <a:ext cx="5021650" cy="318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5a726e5e28_1_68"/>
          <p:cNvPicPr preferRelativeResize="0"/>
          <p:nvPr/>
        </p:nvPicPr>
        <p:blipFill rotWithShape="1">
          <a:blip r:embed="rId3">
            <a:alphaModFix/>
          </a:blip>
          <a:srcRect b="4427" l="0" r="0" t="49162"/>
          <a:stretch/>
        </p:blipFill>
        <p:spPr>
          <a:xfrm>
            <a:off x="6547838" y="3100301"/>
            <a:ext cx="5021650" cy="31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35a726e5e28_1_68"/>
          <p:cNvSpPr txBox="1"/>
          <p:nvPr/>
        </p:nvSpPr>
        <p:spPr>
          <a:xfrm>
            <a:off x="977850" y="2020775"/>
            <a:ext cx="102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Previsão de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 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não tem influência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 grupo de usuários!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a726e5e28_1_81"/>
          <p:cNvSpPr txBox="1"/>
          <p:nvPr/>
        </p:nvSpPr>
        <p:spPr>
          <a:xfrm>
            <a:off x="765600" y="125425"/>
            <a:ext cx="106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6.2 - Análise de erros do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g35a726e5e28_1_81"/>
          <p:cNvPicPr preferRelativeResize="0"/>
          <p:nvPr/>
        </p:nvPicPr>
        <p:blipFill rotWithShape="1">
          <a:blip r:embed="rId3">
            <a:alphaModFix/>
          </a:blip>
          <a:srcRect b="0" l="0" r="36888" t="0"/>
          <a:stretch/>
        </p:blipFill>
        <p:spPr>
          <a:xfrm>
            <a:off x="280200" y="2412175"/>
            <a:ext cx="3528726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35a726e5e28_1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301" y="2383600"/>
            <a:ext cx="351472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5a726e5e28_1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2401" y="2368475"/>
            <a:ext cx="3479399" cy="404028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5a726e5e28_1_81"/>
          <p:cNvSpPr txBox="1"/>
          <p:nvPr/>
        </p:nvSpPr>
        <p:spPr>
          <a:xfrm>
            <a:off x="2518350" y="1225900"/>
            <a:ext cx="71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Dados 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previstos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Dados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reais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g35a726e5e28_1_81"/>
          <p:cNvSpPr/>
          <p:nvPr/>
        </p:nvSpPr>
        <p:spPr>
          <a:xfrm>
            <a:off x="179418" y="1565199"/>
            <a:ext cx="322800" cy="2214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8" name="Google Shape;298;g35a726e5e28_1_81"/>
          <p:cNvSpPr txBox="1"/>
          <p:nvPr/>
        </p:nvSpPr>
        <p:spPr>
          <a:xfrm>
            <a:off x="502225" y="1499825"/>
            <a:ext cx="619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b="1"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35a726e5e28_1_81"/>
          <p:cNvSpPr/>
          <p:nvPr/>
        </p:nvSpPr>
        <p:spPr>
          <a:xfrm>
            <a:off x="179400" y="1896923"/>
            <a:ext cx="322800" cy="221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0" name="Google Shape;300;g35a726e5e28_1_81"/>
          <p:cNvSpPr txBox="1"/>
          <p:nvPr/>
        </p:nvSpPr>
        <p:spPr>
          <a:xfrm>
            <a:off x="502225" y="1874600"/>
            <a:ext cx="619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b="1"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a726e5e28_1_101"/>
          <p:cNvSpPr txBox="1"/>
          <p:nvPr/>
        </p:nvSpPr>
        <p:spPr>
          <a:xfrm>
            <a:off x="765600" y="387150"/>
            <a:ext cx="106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6.2 - Análise de erros do modelo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35a726e5e28_1_101"/>
          <p:cNvSpPr txBox="1"/>
          <p:nvPr/>
        </p:nvSpPr>
        <p:spPr>
          <a:xfrm>
            <a:off x="977850" y="1728300"/>
            <a:ext cx="1023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Os resultados afetaram diretamente o 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balanceamento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entre as diferentes classes na fase de treinamento!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g35a726e5e28_1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263" y="3104775"/>
            <a:ext cx="3567462" cy="3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a726e5e28_1_92"/>
          <p:cNvSpPr txBox="1"/>
          <p:nvPr/>
        </p:nvSpPr>
        <p:spPr>
          <a:xfrm>
            <a:off x="0" y="259425"/>
            <a:ext cx="1219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6.3 - Análise de erros por feature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g35a726e5e28_1_92"/>
          <p:cNvSpPr txBox="1"/>
          <p:nvPr/>
        </p:nvSpPr>
        <p:spPr>
          <a:xfrm>
            <a:off x="977850" y="1341450"/>
            <a:ext cx="102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Identificando as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podem confundir o modelo de previsão de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endParaRPr b="1" i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g35a726e5e28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952838"/>
            <a:ext cx="117824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35a726e5e28_1_92"/>
          <p:cNvSpPr txBox="1"/>
          <p:nvPr/>
        </p:nvSpPr>
        <p:spPr>
          <a:xfrm>
            <a:off x="408000" y="5667138"/>
            <a:ext cx="1023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Útil para filtros como: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Devo considerar usuários com determinadas </a:t>
            </a:r>
            <a:r>
              <a:rPr i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 ação proativa?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a83da89ca_0_164"/>
          <p:cNvSpPr txBox="1"/>
          <p:nvPr/>
        </p:nvSpPr>
        <p:spPr>
          <a:xfrm>
            <a:off x="1980301" y="1963164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Base de Dados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g35a83da89ca_0_164"/>
          <p:cNvSpPr txBox="1"/>
          <p:nvPr/>
        </p:nvSpPr>
        <p:spPr>
          <a:xfrm>
            <a:off x="3282461" y="3044261"/>
            <a:ext cx="562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um serviço de </a:t>
            </a:r>
            <a:r>
              <a:rPr i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streaming </a:t>
            </a: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 música baseado em assinatura (de 2015 a 2017)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" name="Google Shape;54;g35a83da89ca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221" y="3940525"/>
            <a:ext cx="1727549" cy="172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35a83da89ca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93323e5b7_0_60"/>
          <p:cNvSpPr txBox="1"/>
          <p:nvPr/>
        </p:nvSpPr>
        <p:spPr>
          <a:xfrm>
            <a:off x="765588" y="2006413"/>
            <a:ext cx="106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7. Avaliando resultados</a:t>
            </a:r>
            <a:endParaRPr b="1" sz="56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3593323e5b7_0_60"/>
          <p:cNvSpPr txBox="1"/>
          <p:nvPr/>
        </p:nvSpPr>
        <p:spPr>
          <a:xfrm>
            <a:off x="3016088" y="3389388"/>
            <a:ext cx="8030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Avaliando resultado financeiro da ação, considerando: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50% dos usuários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com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Churn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previsto continuariam o serviço com a ação proativa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Por mais </a:t>
            </a:r>
            <a:r>
              <a:rPr b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 meses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g3593323e5b7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500" y="3389384"/>
            <a:ext cx="1462200" cy="14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a83da89ca_0_0"/>
          <p:cNvSpPr txBox="1"/>
          <p:nvPr/>
        </p:nvSpPr>
        <p:spPr>
          <a:xfrm>
            <a:off x="0" y="387150"/>
            <a:ext cx="1219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7.</a:t>
            </a: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 Avaliando resultados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g35a83da89ca_0_0"/>
          <p:cNvSpPr txBox="1"/>
          <p:nvPr/>
        </p:nvSpPr>
        <p:spPr>
          <a:xfrm>
            <a:off x="408000" y="1710250"/>
            <a:ext cx="5811000" cy="25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LUCRO BRUTO</a:t>
            </a:r>
            <a:endParaRPr b="1" sz="20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Previsões de Churn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44.285 usuários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Preço médio pago / mês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NT$132.32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44.285 * 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0,5 * 132,32 * 12 ≅ </a:t>
            </a:r>
            <a:r>
              <a:rPr lang="pt-BR" sz="20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NT$35.160.000,00</a:t>
            </a:r>
            <a:endParaRPr sz="20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g35a83da89ca_0_0"/>
          <p:cNvSpPr txBox="1"/>
          <p:nvPr/>
        </p:nvSpPr>
        <p:spPr>
          <a:xfrm>
            <a:off x="6657575" y="1710250"/>
            <a:ext cx="5055000" cy="25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GASTOS</a:t>
            </a:r>
            <a:endParaRPr b="1" sz="20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Gastos por cliente: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NT$200,00 (simulação)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200 * 44.285 = </a:t>
            </a:r>
            <a:r>
              <a:rPr lang="pt-BR" sz="20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NT$8.857.000,00</a:t>
            </a:r>
            <a:endParaRPr sz="20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35a83da89ca_0_0"/>
          <p:cNvSpPr txBox="1"/>
          <p:nvPr/>
        </p:nvSpPr>
        <p:spPr>
          <a:xfrm>
            <a:off x="408000" y="6204650"/>
            <a:ext cx="807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OBS: dados da última safra (201702), total de registros: 173.975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g35a83da89ca_0_0"/>
          <p:cNvSpPr txBox="1"/>
          <p:nvPr/>
        </p:nvSpPr>
        <p:spPr>
          <a:xfrm>
            <a:off x="408000" y="5019450"/>
            <a:ext cx="11304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LUCRO LÍQUIDO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0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NT$35.160.000,00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NT$8.857.000,00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1" lang="pt-BR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NT$26.303.000,00</a:t>
            </a:r>
            <a:endParaRPr b="1" sz="2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a83da89ca_0_155"/>
          <p:cNvSpPr txBox="1"/>
          <p:nvPr/>
        </p:nvSpPr>
        <p:spPr>
          <a:xfrm>
            <a:off x="0" y="387150"/>
            <a:ext cx="1219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7. Avaliando resultados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g35a83da89ca_0_155"/>
          <p:cNvSpPr txBox="1"/>
          <p:nvPr/>
        </p:nvSpPr>
        <p:spPr>
          <a:xfrm>
            <a:off x="408000" y="1710250"/>
            <a:ext cx="5811000" cy="25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LUCRO BRUTO</a:t>
            </a:r>
            <a:endParaRPr b="1" sz="20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Previsões de Churn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44.285 usuários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Preço médio pago / mês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NT$132.32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44.285 * 0,5 * 132,32 * 12 ≅ </a:t>
            </a:r>
            <a:r>
              <a:rPr lang="pt-BR" sz="20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NT$35.160.000,00</a:t>
            </a:r>
            <a:endParaRPr sz="2000">
              <a:solidFill>
                <a:srgbClr val="274E1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g35a83da89ca_0_155"/>
          <p:cNvSpPr txBox="1"/>
          <p:nvPr/>
        </p:nvSpPr>
        <p:spPr>
          <a:xfrm>
            <a:off x="6657575" y="1710250"/>
            <a:ext cx="5055000" cy="252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GASTOS</a:t>
            </a:r>
            <a:endParaRPr b="1" sz="20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Gastos por cliente: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NT$500,00 (simulação)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500 * 44.285 = </a:t>
            </a:r>
            <a:r>
              <a:rPr lang="pt-BR" sz="20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NT$22.142.500,00</a:t>
            </a:r>
            <a:endParaRPr b="1" sz="20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g35a83da89ca_0_155"/>
          <p:cNvSpPr txBox="1"/>
          <p:nvPr/>
        </p:nvSpPr>
        <p:spPr>
          <a:xfrm>
            <a:off x="408000" y="6204650"/>
            <a:ext cx="807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OBS: dados da última safra (201702), total de registros: 173.975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g35a83da89ca_0_155"/>
          <p:cNvSpPr txBox="1"/>
          <p:nvPr/>
        </p:nvSpPr>
        <p:spPr>
          <a:xfrm>
            <a:off x="408000" y="5019450"/>
            <a:ext cx="11304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LUCRO LÍQUIDO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0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NT$35.160.000,00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0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NT$22.142.500,00</a:t>
            </a: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1" lang="pt-BR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NT$13.017.500,00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35a83da89ca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a83da89ca_0_27"/>
          <p:cNvSpPr txBox="1"/>
          <p:nvPr/>
        </p:nvSpPr>
        <p:spPr>
          <a:xfrm>
            <a:off x="765588" y="1313025"/>
            <a:ext cx="10660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Próximos Passos</a:t>
            </a:r>
            <a:endParaRPr b="1" sz="5600">
              <a:solidFill>
                <a:srgbClr val="E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g35a83da89ca_0_27"/>
          <p:cNvSpPr txBox="1"/>
          <p:nvPr/>
        </p:nvSpPr>
        <p:spPr>
          <a:xfrm>
            <a:off x="622505" y="2666763"/>
            <a:ext cx="10947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Entender o motivo do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Churn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Problemas com o serviço de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 Analisar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tentar compreender.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Trabalhar as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 tornam a previsão mais incerta: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Remover as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Eliminar ruídos?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Refatorações pontuais no código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93323e5b7_0_75"/>
          <p:cNvSpPr txBox="1"/>
          <p:nvPr/>
        </p:nvSpPr>
        <p:spPr>
          <a:xfrm>
            <a:off x="328673" y="3109325"/>
            <a:ext cx="1138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Cientista de Dados </a:t>
            </a:r>
            <a:r>
              <a:rPr b="1" lang="pt-BR" sz="4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2025</a:t>
            </a:r>
            <a:endParaRPr b="1" sz="4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2" name="Google Shape;362;g3593323e5b7_0_75"/>
          <p:cNvGrpSpPr/>
          <p:nvPr/>
        </p:nvGrpSpPr>
        <p:grpSpPr>
          <a:xfrm>
            <a:off x="330199" y="3993982"/>
            <a:ext cx="4241832" cy="76200"/>
            <a:chOff x="7848600" y="5643563"/>
            <a:chExt cx="4241832" cy="76200"/>
          </a:xfrm>
        </p:grpSpPr>
        <p:sp>
          <p:nvSpPr>
            <p:cNvPr id="363" name="Google Shape;363;g3593323e5b7_0_75"/>
            <p:cNvSpPr/>
            <p:nvPr/>
          </p:nvSpPr>
          <p:spPr>
            <a:xfrm>
              <a:off x="7848600" y="5643563"/>
              <a:ext cx="76200" cy="76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g3593323e5b7_0_75"/>
            <p:cNvCxnSpPr/>
            <p:nvPr/>
          </p:nvCxnSpPr>
          <p:spPr>
            <a:xfrm>
              <a:off x="7908132" y="5681663"/>
              <a:ext cx="418230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5" name="Google Shape;365;g3593323e5b7_0_75"/>
          <p:cNvSpPr txBox="1"/>
          <p:nvPr/>
        </p:nvSpPr>
        <p:spPr>
          <a:xfrm>
            <a:off x="408000" y="4094525"/>
            <a:ext cx="475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Caio Augusto Ferreira Arrabal</a:t>
            </a:r>
            <a:endParaRPr b="1"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3593323e5b7_0_75"/>
          <p:cNvSpPr txBox="1"/>
          <p:nvPr/>
        </p:nvSpPr>
        <p:spPr>
          <a:xfrm>
            <a:off x="588875" y="5895150"/>
            <a:ext cx="529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https://github.com/CaioAFA/2025-case-data-master-caio-arrabal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3593323e5b7_0_75"/>
          <p:cNvSpPr txBox="1"/>
          <p:nvPr/>
        </p:nvSpPr>
        <p:spPr>
          <a:xfrm>
            <a:off x="404098" y="973100"/>
            <a:ext cx="1138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b="1" sz="4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5ecb4e19d_0_20"/>
          <p:cNvSpPr txBox="1"/>
          <p:nvPr/>
        </p:nvSpPr>
        <p:spPr>
          <a:xfrm>
            <a:off x="408001" y="387150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Pipeline da solução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335ecb4e19d_0_20"/>
          <p:cNvSpPr/>
          <p:nvPr/>
        </p:nvSpPr>
        <p:spPr>
          <a:xfrm rot="-711049">
            <a:off x="8616485" y="391714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1" name="Google Shape;61;g335ecb4e19d_0_20"/>
          <p:cNvSpPr/>
          <p:nvPr/>
        </p:nvSpPr>
        <p:spPr>
          <a:xfrm flipH="1" rot="711049">
            <a:off x="6903601" y="391714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62" name="Google Shape;62;g335ecb4e19d_0_20"/>
          <p:cNvGrpSpPr/>
          <p:nvPr/>
        </p:nvGrpSpPr>
        <p:grpSpPr>
          <a:xfrm>
            <a:off x="7282437" y="3991731"/>
            <a:ext cx="2619243" cy="1860103"/>
            <a:chOff x="5796625" y="2541798"/>
            <a:chExt cx="1712707" cy="1230715"/>
          </a:xfrm>
        </p:grpSpPr>
        <p:sp>
          <p:nvSpPr>
            <p:cNvPr id="63" name="Google Shape;63;g335ecb4e19d_0_2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</a:endParaRPr>
            </a:p>
          </p:txBody>
        </p:sp>
        <p:sp>
          <p:nvSpPr>
            <p:cNvPr id="64" name="Google Shape;64;g335ecb4e19d_0_20"/>
            <p:cNvSpPr txBox="1"/>
            <p:nvPr/>
          </p:nvSpPr>
          <p:spPr>
            <a:xfrm>
              <a:off x="5796632" y="2737348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4. Treinando o modelo</a:t>
              </a:r>
              <a:endParaRPr b="1">
                <a:solidFill>
                  <a:srgbClr val="CC0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g335ecb4e19d_0_2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lt1"/>
                </a:solidFill>
              </a:endParaRPr>
            </a:p>
          </p:txBody>
        </p:sp>
        <p:sp>
          <p:nvSpPr>
            <p:cNvPr id="66" name="Google Shape;66;g335ecb4e19d_0_2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Testando diferentes algoritmos, hyperparameter tuning, exportação do modelo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" name="Google Shape;67;g335ecb4e19d_0_2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</a:endParaRPr>
            </a:p>
          </p:txBody>
        </p:sp>
      </p:grpSp>
      <p:sp>
        <p:nvSpPr>
          <p:cNvPr id="68" name="Google Shape;68;g335ecb4e19d_0_20"/>
          <p:cNvSpPr/>
          <p:nvPr/>
        </p:nvSpPr>
        <p:spPr>
          <a:xfrm rot="-711049">
            <a:off x="5195402" y="391714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69" name="Google Shape;69;g335ecb4e19d_0_20"/>
          <p:cNvGrpSpPr/>
          <p:nvPr/>
        </p:nvGrpSpPr>
        <p:grpSpPr>
          <a:xfrm>
            <a:off x="5772832" y="2059131"/>
            <a:ext cx="2283543" cy="1860156"/>
            <a:chOff x="4409300" y="1219942"/>
            <a:chExt cx="1712700" cy="1246754"/>
          </a:xfrm>
        </p:grpSpPr>
        <p:sp>
          <p:nvSpPr>
            <p:cNvPr id="70" name="Google Shape;70;g335ecb4e19d_0_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1" name="Google Shape;71;g335ecb4e19d_0_20"/>
            <p:cNvSpPr txBox="1"/>
            <p:nvPr/>
          </p:nvSpPr>
          <p:spPr>
            <a:xfrm>
              <a:off x="4457109" y="1987261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3. Preparando os dados</a:t>
              </a:r>
              <a:endParaRPr b="1">
                <a:solidFill>
                  <a:srgbClr val="CC0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g335ecb4e19d_0_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73" name="Google Shape;73;g335ecb4e19d_0_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4" name="Google Shape;74;g335ecb4e19d_0_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criação de </a:t>
              </a:r>
              <a:r>
                <a:rPr i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target</a:t>
              </a: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i="1"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upload </a:t>
              </a: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para BD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75" name="Google Shape;75;g335ecb4e19d_0_20"/>
          <p:cNvSpPr/>
          <p:nvPr/>
        </p:nvSpPr>
        <p:spPr>
          <a:xfrm flipH="1" rot="711049">
            <a:off x="3473263" y="391714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76" name="Google Shape;76;g335ecb4e19d_0_20"/>
          <p:cNvGrpSpPr/>
          <p:nvPr/>
        </p:nvGrpSpPr>
        <p:grpSpPr>
          <a:xfrm>
            <a:off x="4097663" y="3991731"/>
            <a:ext cx="2287143" cy="1860103"/>
            <a:chOff x="3021975" y="2541798"/>
            <a:chExt cx="1715400" cy="1230715"/>
          </a:xfrm>
        </p:grpSpPr>
        <p:sp>
          <p:nvSpPr>
            <p:cNvPr id="77" name="Google Shape;77;g335ecb4e19d_0_20"/>
            <p:cNvSpPr txBox="1"/>
            <p:nvPr/>
          </p:nvSpPr>
          <p:spPr>
            <a:xfrm>
              <a:off x="3021975" y="2737348"/>
              <a:ext cx="17154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b="1" i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Upload </a:t>
              </a: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para BD</a:t>
              </a:r>
              <a:endParaRPr b="1">
                <a:solidFill>
                  <a:srgbClr val="CC0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g335ecb4e19d_0_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9" name="Google Shape;79;g335ecb4e19d_0_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80" name="Google Shape;80;g335ecb4e19d_0_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Processamento da base de dados em </a:t>
              </a:r>
              <a:r>
                <a:rPr i="1"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batches</a:t>
              </a: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 análises utilizando SQL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g335ecb4e19d_0_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82" name="Google Shape;82;g335ecb4e19d_0_20"/>
          <p:cNvSpPr/>
          <p:nvPr/>
        </p:nvSpPr>
        <p:spPr>
          <a:xfrm rot="-711049">
            <a:off x="1774330" y="3917146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83" name="Google Shape;83;g335ecb4e19d_0_20"/>
          <p:cNvGrpSpPr/>
          <p:nvPr/>
        </p:nvGrpSpPr>
        <p:grpSpPr>
          <a:xfrm>
            <a:off x="2378201" y="2059131"/>
            <a:ext cx="2287326" cy="1860156"/>
            <a:chOff x="1634638" y="1219942"/>
            <a:chExt cx="1715537" cy="1246754"/>
          </a:xfrm>
        </p:grpSpPr>
        <p:sp>
          <p:nvSpPr>
            <p:cNvPr id="84" name="Google Shape;84;g335ecb4e19d_0_20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85" name="Google Shape;85;g335ecb4e19d_0_20"/>
            <p:cNvSpPr txBox="1"/>
            <p:nvPr/>
          </p:nvSpPr>
          <p:spPr>
            <a:xfrm>
              <a:off x="1634638" y="1965839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1. Exploração dos dados</a:t>
              </a:r>
              <a:endParaRPr b="1">
                <a:solidFill>
                  <a:srgbClr val="CC0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g335ecb4e19d_0_20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87" name="Google Shape;87;g335ecb4e19d_0_20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Entendendo os dados, </a:t>
              </a:r>
              <a:r>
                <a:rPr i="1"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 detecção de </a:t>
              </a:r>
              <a:r>
                <a:rPr i="1"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outliers</a:t>
              </a:r>
              <a:endParaRPr i="1">
                <a:solidFill>
                  <a:srgbClr val="FFFFFF"/>
                </a:solidFill>
              </a:endParaRPr>
            </a:p>
          </p:txBody>
        </p:sp>
        <p:sp>
          <p:nvSpPr>
            <p:cNvPr id="88" name="Google Shape;88;g335ecb4e19d_0_20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ecb4e19d_1_1425"/>
          <p:cNvSpPr txBox="1"/>
          <p:nvPr/>
        </p:nvSpPr>
        <p:spPr>
          <a:xfrm>
            <a:off x="408001" y="387150"/>
            <a:ext cx="823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Arquitetura da solução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335ecb4e19d_1_1425"/>
          <p:cNvSpPr/>
          <p:nvPr/>
        </p:nvSpPr>
        <p:spPr>
          <a:xfrm rot="-711049">
            <a:off x="6235252" y="3929321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95" name="Google Shape;95;g335ecb4e19d_1_1425"/>
          <p:cNvGrpSpPr/>
          <p:nvPr/>
        </p:nvGrpSpPr>
        <p:grpSpPr>
          <a:xfrm>
            <a:off x="6553052" y="2071306"/>
            <a:ext cx="2813530" cy="1860156"/>
            <a:chOff x="4214573" y="1219942"/>
            <a:chExt cx="2110200" cy="1246754"/>
          </a:xfrm>
        </p:grpSpPr>
        <p:sp>
          <p:nvSpPr>
            <p:cNvPr id="96" name="Google Shape;96;g335ecb4e19d_1_142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7" name="Google Shape;97;g335ecb4e19d_1_1425"/>
            <p:cNvSpPr txBox="1"/>
            <p:nvPr/>
          </p:nvSpPr>
          <p:spPr>
            <a:xfrm>
              <a:off x="4214573" y="1963898"/>
              <a:ext cx="2110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7. Avaliando resultados</a:t>
              </a:r>
              <a:endParaRPr b="1">
                <a:solidFill>
                  <a:srgbClr val="CC0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g335ecb4e19d_1_142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99" name="Google Shape;99;g335ecb4e19d_1_142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00" name="Google Shape;100;g335ecb4e19d_1_142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Resultado financeiro da ação proativa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01" name="Google Shape;101;g335ecb4e19d_1_1425"/>
          <p:cNvSpPr/>
          <p:nvPr/>
        </p:nvSpPr>
        <p:spPr>
          <a:xfrm flipH="1" rot="711049">
            <a:off x="4513113" y="3929321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02" name="Google Shape;102;g335ecb4e19d_1_1425"/>
          <p:cNvGrpSpPr/>
          <p:nvPr/>
        </p:nvGrpSpPr>
        <p:grpSpPr>
          <a:xfrm>
            <a:off x="4654511" y="4003906"/>
            <a:ext cx="3249519" cy="1860103"/>
            <a:chOff x="2659714" y="2541798"/>
            <a:chExt cx="2437200" cy="1230715"/>
          </a:xfrm>
        </p:grpSpPr>
        <p:sp>
          <p:nvSpPr>
            <p:cNvPr id="103" name="Google Shape;103;g335ecb4e19d_1_1425"/>
            <p:cNvSpPr txBox="1"/>
            <p:nvPr/>
          </p:nvSpPr>
          <p:spPr>
            <a:xfrm>
              <a:off x="2659714" y="2729104"/>
              <a:ext cx="2437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6. Análises do modelo + clientes</a:t>
              </a:r>
              <a:endParaRPr b="1">
                <a:solidFill>
                  <a:srgbClr val="CC0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g335ecb4e19d_1_142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05" name="Google Shape;105;g335ecb4e19d_1_142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106" name="Google Shape;106;g335ecb4e19d_1_1425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Análises do modelo desenvolvido, </a:t>
              </a: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pt-BR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esafio não-supervisionado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g335ecb4e19d_1_142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108" name="Google Shape;108;g335ecb4e19d_1_1425"/>
          <p:cNvSpPr/>
          <p:nvPr/>
        </p:nvSpPr>
        <p:spPr>
          <a:xfrm rot="-711049">
            <a:off x="2814180" y="3929321"/>
            <a:ext cx="1801191" cy="76960"/>
          </a:xfrm>
          <a:prstGeom prst="roundRect">
            <a:avLst>
              <a:gd fmla="val 50000" name="adj"/>
            </a:avLst>
          </a:prstGeom>
          <a:solidFill>
            <a:srgbClr val="CC02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09" name="Google Shape;109;g335ecb4e19d_1_1425"/>
          <p:cNvGrpSpPr/>
          <p:nvPr/>
        </p:nvGrpSpPr>
        <p:grpSpPr>
          <a:xfrm>
            <a:off x="3418051" y="2071306"/>
            <a:ext cx="2287326" cy="1860156"/>
            <a:chOff x="1634638" y="1219942"/>
            <a:chExt cx="1715537" cy="1246754"/>
          </a:xfrm>
        </p:grpSpPr>
        <p:sp>
          <p:nvSpPr>
            <p:cNvPr id="110" name="Google Shape;110;g335ecb4e19d_1_142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/>
            </a:p>
          </p:txBody>
        </p:sp>
        <p:sp>
          <p:nvSpPr>
            <p:cNvPr id="111" name="Google Shape;111;g335ecb4e19d_1_1425"/>
            <p:cNvSpPr txBox="1"/>
            <p:nvPr/>
          </p:nvSpPr>
          <p:spPr>
            <a:xfrm>
              <a:off x="1634638" y="1965839"/>
              <a:ext cx="1712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5. Previsões de </a:t>
              </a:r>
              <a:r>
                <a:rPr b="1" i="1" lang="pt-BR">
                  <a:solidFill>
                    <a:srgbClr val="CC0200"/>
                  </a:solidFill>
                  <a:latin typeface="Roboto"/>
                  <a:ea typeface="Roboto"/>
                  <a:cs typeface="Roboto"/>
                  <a:sym typeface="Roboto"/>
                </a:rPr>
                <a:t>churn</a:t>
              </a:r>
              <a:endParaRPr b="1" i="1">
                <a:solidFill>
                  <a:srgbClr val="CC02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g335ecb4e19d_1_142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13" name="Google Shape;113;g335ecb4e19d_1_1425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CC02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Aplicando o modelo treinado na base de clientes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g335ecb4e19d_1_142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726e5e28_0_0"/>
          <p:cNvSpPr txBox="1"/>
          <p:nvPr/>
        </p:nvSpPr>
        <p:spPr>
          <a:xfrm>
            <a:off x="443700" y="606950"/>
            <a:ext cx="1130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O código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35a726e5e28_0_0"/>
          <p:cNvSpPr txBox="1"/>
          <p:nvPr/>
        </p:nvSpPr>
        <p:spPr>
          <a:xfrm>
            <a:off x="613025" y="2216975"/>
            <a:ext cx="5556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Código feito em notebooks .ipynb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Criados módulos para funções auxiliares: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Código mais legível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Reutilização de código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35a726e5e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300" y="2051675"/>
            <a:ext cx="4355345" cy="36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5a726e5e2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087" y="4002577"/>
            <a:ext cx="1703275" cy="170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5a726e5e28_0_0"/>
          <p:cNvPicPr preferRelativeResize="0"/>
          <p:nvPr/>
        </p:nvPicPr>
        <p:blipFill rotWithShape="1">
          <a:blip r:embed="rId5">
            <a:alphaModFix/>
          </a:blip>
          <a:srcRect b="31839" l="0" r="0" t="33555"/>
          <a:stretch/>
        </p:blipFill>
        <p:spPr>
          <a:xfrm>
            <a:off x="872013" y="4457340"/>
            <a:ext cx="229382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5b2207620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ecb4e19d_1_1458"/>
          <p:cNvSpPr txBox="1"/>
          <p:nvPr/>
        </p:nvSpPr>
        <p:spPr>
          <a:xfrm>
            <a:off x="-25" y="150875"/>
            <a:ext cx="1219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EC0000"/>
                </a:solidFill>
                <a:latin typeface="Roboto"/>
                <a:ea typeface="Roboto"/>
                <a:cs typeface="Roboto"/>
                <a:sym typeface="Roboto"/>
              </a:rPr>
              <a:t>1. Exploração dos dados (Parquet)</a:t>
            </a:r>
            <a:endParaRPr sz="5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335ecb4e19d_1_1458"/>
          <p:cNvSpPr txBox="1"/>
          <p:nvPr/>
        </p:nvSpPr>
        <p:spPr>
          <a:xfrm>
            <a:off x="865188" y="1292781"/>
            <a:ext cx="1797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Transactions</a:t>
            </a:r>
            <a:endParaRPr i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335ecb4e19d_1_1458"/>
          <p:cNvSpPr txBox="1"/>
          <p:nvPr/>
        </p:nvSpPr>
        <p:spPr>
          <a:xfrm>
            <a:off x="5459023" y="1313481"/>
            <a:ext cx="1454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endParaRPr i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335ecb4e19d_1_1458"/>
          <p:cNvSpPr txBox="1"/>
          <p:nvPr/>
        </p:nvSpPr>
        <p:spPr>
          <a:xfrm>
            <a:off x="9688774" y="1277431"/>
            <a:ext cx="1566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Logs</a:t>
            </a:r>
            <a:endParaRPr i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g335ecb4e19d_1_1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3896" y="1944506"/>
            <a:ext cx="1196351" cy="11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35ecb4e19d_1_1458"/>
          <p:cNvPicPr preferRelativeResize="0"/>
          <p:nvPr/>
        </p:nvPicPr>
        <p:blipFill rotWithShape="1">
          <a:blip r:embed="rId4">
            <a:alphaModFix/>
          </a:blip>
          <a:srcRect b="0" l="0" r="0" t="5873"/>
          <a:stretch/>
        </p:blipFill>
        <p:spPr>
          <a:xfrm>
            <a:off x="5481875" y="1959856"/>
            <a:ext cx="1359061" cy="11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35ecb4e19d_1_14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500" y="1939156"/>
            <a:ext cx="1680725" cy="1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35ecb4e19d_1_1458"/>
          <p:cNvSpPr txBox="1"/>
          <p:nvPr/>
        </p:nvSpPr>
        <p:spPr>
          <a:xfrm>
            <a:off x="734375" y="3575000"/>
            <a:ext cx="6272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Split 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 campos de data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Criação do campo “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discount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”, “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price_per_month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-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Remoção do campo “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” (maioria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 e “bd”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Remoção de </a:t>
            </a:r>
            <a:r>
              <a:rPr i="1"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335ecb4e19d_1_1458"/>
          <p:cNvSpPr txBox="1"/>
          <p:nvPr/>
        </p:nvSpPr>
        <p:spPr>
          <a:xfrm>
            <a:off x="7533551" y="5897600"/>
            <a:ext cx="35367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Leitura das bases: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./Utils/DataTransformer.py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35a83da89ca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362" y="2577352"/>
            <a:ext cx="1703275" cy="170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2021-07-28T15:43:43Z</dcterms:created>
  <dc:creator>Gabriela Araujo Silva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2021-08-20T12:04:39Z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cb37a8fb-7a2d-4b20-9c26-b354318a887f</vt:lpwstr>
  </property>
  <property fmtid="{D5CDD505-2E9C-101B-9397-08002B2CF9AE}" pid="8" name="MSIP_Label_41b88ec2-a72b-4523-9e84-0458a1764731_ContentBits">
    <vt:lpwstr>0</vt:lpwstr>
  </property>
</Properties>
</file>