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AE5B2-2A03-427E-8626-75BC1C4B99F1}" v="4424" dt="2022-03-07T10:07:51.162"/>
    <p1510:client id="{956C890D-D406-4A9D-8C1C-29C3AEB899AD}" v="1083" dt="2022-02-14T18:39:55.282"/>
    <p1510:client id="{E71C4834-4E8E-46CA-9F56-7D3D22CA82AA}" v="1087" dt="2022-02-21T19:40:5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15" y="1163594"/>
            <a:ext cx="9660836" cy="2923375"/>
          </a:xfrm>
        </p:spPr>
        <p:txBody>
          <a:bodyPr>
            <a:normAutofit/>
          </a:bodyPr>
          <a:lstStyle/>
          <a:p>
            <a:pPr algn="l"/>
            <a:r>
              <a:rPr lang="en-US" sz="8000" dirty="0" err="1">
                <a:cs typeface="Calibri Light"/>
              </a:rPr>
              <a:t>Даалгавар</a:t>
            </a:r>
            <a:r>
              <a:rPr lang="en-US" sz="8000" dirty="0">
                <a:cs typeface="Calibri Light"/>
              </a:rPr>
              <a:t> #3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12" y="4285753"/>
            <a:ext cx="9660837" cy="151020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18B1NUM0569 Б. </a:t>
            </a:r>
            <a:r>
              <a:rPr lang="en-US" dirty="0" err="1">
                <a:cs typeface="Calibri"/>
              </a:rPr>
              <a:t>Хатансайхан</a:t>
            </a:r>
            <a:endParaRPr lang="en-US"/>
          </a:p>
        </p:txBody>
      </p:sp>
      <p:grpSp>
        <p:nvGrpSpPr>
          <p:cNvPr id="20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1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9703-A24C-4306-AEA9-13B68E6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1836"/>
            <a:ext cx="5334000" cy="8878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/*8.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сургуулийн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хүүхдүүдийн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ялгаатай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нэрний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тооны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зөрүүг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269D-2E16-4D24-B67A-A468CD10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9095"/>
            <a:ext cx="5334000" cy="4926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Count(*) - </a:t>
            </a:r>
            <a:r>
              <a:rPr lang="en-US" sz="2000" dirty="0" err="1">
                <a:latin typeface="Times New Roman"/>
                <a:cs typeface="Times New Roman"/>
              </a:rPr>
              <a:t>бүх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Count(DISTINCS name) - </a:t>
            </a:r>
            <a:r>
              <a:rPr lang="en-US" sz="2000" dirty="0" err="1">
                <a:latin typeface="Times New Roman"/>
                <a:cs typeface="Times New Roman"/>
              </a:rPr>
              <a:t>ялгаатай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нэрсийн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Ийнхүү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тоолсны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дараагаар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хооронд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хассан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A291EF-7DEB-4681-A6BE-70477E76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1" t="47003" r="65009" b="38486"/>
          <a:stretch/>
        </p:blipFill>
        <p:spPr>
          <a:xfrm>
            <a:off x="6885139" y="2386077"/>
            <a:ext cx="4582070" cy="208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E36D2-57D7-41F1-9703-85B99F65FF55}"/>
              </a:ext>
            </a:extLst>
          </p:cNvPr>
          <p:cNvSpPr txBox="1"/>
          <p:nvPr/>
        </p:nvSpPr>
        <p:spPr>
          <a:xfrm>
            <a:off x="7010401" y="4703524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8.1</a:t>
            </a:r>
          </a:p>
        </p:txBody>
      </p:sp>
    </p:spTree>
    <p:extLst>
      <p:ext uri="{BB962C8B-B14F-4D97-AF65-F5344CB8AC3E}">
        <p14:creationId xmlns:p14="http://schemas.microsoft.com/office/powerpoint/2010/main" val="36014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4E42-691D-4E31-8B06-F5879AA5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521"/>
            <a:ext cx="5334000" cy="10653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/*9.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Хэрвээ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тухайн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сурагчид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нэгээс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272-92B1-480A-A6A7-3793A1D1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5232"/>
            <a:ext cx="5334000" cy="4780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9.1 - Likes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ID2 - </a:t>
            </a:r>
            <a:r>
              <a:rPr lang="en-US" sz="2000" dirty="0" err="1">
                <a:latin typeface="Times New Roman"/>
                <a:cs typeface="Times New Roman"/>
              </a:rPr>
              <a:t>оор</a:t>
            </a:r>
            <a:r>
              <a:rPr lang="en-US" sz="2000" dirty="0">
                <a:latin typeface="Times New Roman"/>
                <a:cs typeface="Times New Roman"/>
              </a:rPr>
              <a:t> Count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ID2 - т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хүмүүсийн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9.2 - 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9.1 - </a:t>
            </a:r>
            <a:r>
              <a:rPr lang="en-US" sz="2000" dirty="0" err="1">
                <a:latin typeface="Times New Roman"/>
                <a:cs typeface="Times New Roman"/>
              </a:rPr>
              <a:t>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авсан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тоогоор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ly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dirty="0" err="1">
                <a:latin typeface="Times New Roman"/>
                <a:cs typeface="Times New Roman"/>
              </a:rPr>
              <a:t>тухайн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сурагчид</a:t>
            </a:r>
            <a:r>
              <a:rPr lang="en-US" sz="2000" dirty="0">
                <a:latin typeface="Times New Roman"/>
                <a:cs typeface="Times New Roman"/>
              </a:rPr>
              <a:t> 1 - </a:t>
            </a:r>
            <a:r>
              <a:rPr lang="en-US" sz="2000" dirty="0" err="1">
                <a:latin typeface="Times New Roman"/>
                <a:cs typeface="Times New Roman"/>
              </a:rPr>
              <a:t>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олон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уу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гэдгийг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шалган</a:t>
            </a:r>
            <a:r>
              <a:rPr lang="en-US" sz="2000" dirty="0">
                <a:latin typeface="Times New Roman"/>
                <a:cs typeface="Times New Roman"/>
              </a:rPr>
              <a:t>, ID - </a:t>
            </a:r>
            <a:r>
              <a:rPr lang="en-US" sz="2000" dirty="0" err="1">
                <a:latin typeface="Times New Roman"/>
                <a:cs typeface="Times New Roman"/>
              </a:rPr>
              <a:t>гаар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нэр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25909F-FFAA-4C33-80A9-A4FAEDA18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0" t="35294" r="67181" b="25098"/>
          <a:stretch/>
        </p:blipFill>
        <p:spPr>
          <a:xfrm>
            <a:off x="6091825" y="1279612"/>
            <a:ext cx="2515317" cy="3527443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7A8605-76DB-4130-AA96-66F2930BF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4" t="35475" r="67347" b="37430"/>
          <a:stretch/>
        </p:blipFill>
        <p:spPr>
          <a:xfrm>
            <a:off x="8816236" y="1551009"/>
            <a:ext cx="3089433" cy="298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CF39F-B67A-4C66-A8B6-9268E9645580}"/>
              </a:ext>
            </a:extLst>
          </p:cNvPr>
          <p:cNvSpPr txBox="1"/>
          <p:nvPr/>
        </p:nvSpPr>
        <p:spPr>
          <a:xfrm>
            <a:off x="6133579" y="4901853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9.1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1F743-F498-4A80-98EC-91589BEE6C7E}"/>
              </a:ext>
            </a:extLst>
          </p:cNvPr>
          <p:cNvSpPr txBox="1"/>
          <p:nvPr/>
        </p:nvSpPr>
        <p:spPr>
          <a:xfrm>
            <a:off x="8931059" y="4609579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9.2</a:t>
            </a:r>
          </a:p>
        </p:txBody>
      </p:sp>
    </p:spTree>
    <p:extLst>
      <p:ext uri="{BB962C8B-B14F-4D97-AF65-F5344CB8AC3E}">
        <p14:creationId xmlns:p14="http://schemas.microsoft.com/office/powerpoint/2010/main" val="404802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983E-875A-43E4-8487-BF9F94F0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85"/>
            <a:ext cx="5334001" cy="11286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/*10.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Хэрвээ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А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В-д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харин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В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сургагч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С-д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эдгээр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E1C1-9969-4BA5-9361-BD30A97D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9316"/>
            <a:ext cx="5334001" cy="4716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H1 - 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, H2 - В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, H3 - С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Likes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H1, H2, H3 -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 ID - </a:t>
            </a:r>
            <a:r>
              <a:rPr lang="en-US" sz="2000" dirty="0" err="1">
                <a:latin typeface="Times New Roman"/>
                <a:cs typeface="Times New Roman"/>
              </a:rPr>
              <a:t>нуудыг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ашиглан</a:t>
            </a:r>
            <a:r>
              <a:rPr lang="en-US" sz="2000" dirty="0">
                <a:latin typeface="Times New Roman"/>
                <a:cs typeface="Times New Roman"/>
              </a:rPr>
              <a:t> ID1, ID2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 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В </a:t>
            </a:r>
            <a:r>
              <a:rPr lang="en-US" sz="2000" dirty="0" err="1">
                <a:latin typeface="Times New Roman"/>
                <a:cs typeface="Times New Roman"/>
              </a:rPr>
              <a:t>сурагчид</a:t>
            </a:r>
            <a:r>
              <a:rPr lang="en-US" sz="2000" dirty="0">
                <a:latin typeface="Times New Roman"/>
                <a:cs typeface="Times New Roman"/>
              </a:rPr>
              <a:t>, В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С </a:t>
            </a:r>
            <a:r>
              <a:rPr lang="en-US" sz="2000" dirty="0" err="1">
                <a:latin typeface="Times New Roman"/>
                <a:cs typeface="Times New Roman"/>
              </a:rPr>
              <a:t>сурагчид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нөхцөл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бичсэн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 С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2 </a:t>
            </a:r>
            <a:r>
              <a:rPr lang="en-US" sz="2000" dirty="0" err="1">
                <a:latin typeface="Times New Roman"/>
                <a:cs typeface="Times New Roman"/>
              </a:rPr>
              <a:t>нэг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боломжтой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үүнээс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сэргийлэн</a:t>
            </a:r>
            <a:r>
              <a:rPr lang="en-US" sz="2000" dirty="0">
                <a:latin typeface="Times New Roman"/>
                <a:cs typeface="Times New Roman"/>
              </a:rPr>
              <a:t> 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С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 2 - </a:t>
            </a:r>
            <a:r>
              <a:rPr lang="en-US" sz="2000" dirty="0" err="1">
                <a:latin typeface="Times New Roman"/>
                <a:cs typeface="Times New Roman"/>
              </a:rPr>
              <a:t>ын</a:t>
            </a:r>
            <a:r>
              <a:rPr lang="en-US" sz="2000" dirty="0">
                <a:latin typeface="Times New Roman"/>
                <a:cs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</a:rPr>
              <a:t>өөр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ёстой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гэсэн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нөхцөл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бичсэн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25DFA8-2CCE-4838-A3E0-088308FD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5" t="41379" r="42545" b="37217"/>
          <a:stretch/>
        </p:blipFill>
        <p:spPr>
          <a:xfrm>
            <a:off x="6094070" y="2540944"/>
            <a:ext cx="5905007" cy="1775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98312-2B20-4B96-83A8-C6D56AB285E0}"/>
              </a:ext>
            </a:extLst>
          </p:cNvPr>
          <p:cNvSpPr txBox="1"/>
          <p:nvPr/>
        </p:nvSpPr>
        <p:spPr>
          <a:xfrm>
            <a:off x="6133579" y="4484319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10.1</a:t>
            </a:r>
          </a:p>
        </p:txBody>
      </p:sp>
    </p:spTree>
    <p:extLst>
      <p:ext uri="{BB962C8B-B14F-4D97-AF65-F5344CB8AC3E}">
        <p14:creationId xmlns:p14="http://schemas.microsoft.com/office/powerpoint/2010/main" val="16586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84C-F647-4C2F-BC83-1AC58333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644"/>
            <a:ext cx="5334000" cy="7939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/*11.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Бүх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найзууд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өөр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суралцдаг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4FC8-22B2-47F7-9DF6-75009E68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22958"/>
            <a:ext cx="5334000" cy="5073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Friend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H1 - </a:t>
            </a:r>
            <a:r>
              <a:rPr lang="en-US" sz="2000" dirty="0" err="1">
                <a:latin typeface="Times New Roman"/>
                <a:cs typeface="Times New Roman"/>
              </a:rPr>
              <a:t>тэй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хүүхдүүдийг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олон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тухайн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H1 - </a:t>
            </a:r>
            <a:r>
              <a:rPr lang="en-US" sz="2000" dirty="0" err="1">
                <a:latin typeface="Times New Roman"/>
                <a:cs typeface="Times New Roman"/>
              </a:rPr>
              <a:t>тэй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байдгүйг</a:t>
            </a:r>
            <a:r>
              <a:rPr lang="en-US" sz="2000" dirty="0">
                <a:latin typeface="Times New Roman"/>
                <a:cs typeface="Times New Roman"/>
              </a:rPr>
              <a:t> (grade NOT IN) </a:t>
            </a:r>
            <a:r>
              <a:rPr lang="en-US" sz="2000" dirty="0" err="1">
                <a:latin typeface="Times New Roman"/>
                <a:cs typeface="Times New Roman"/>
              </a:rPr>
              <a:t>шалган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154D11-7FE0-431B-AC8C-F9E7D2780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7" t="37582" r="59489" b="38235"/>
          <a:stretch/>
        </p:blipFill>
        <p:spPr>
          <a:xfrm>
            <a:off x="6095165" y="1728461"/>
            <a:ext cx="5779036" cy="3392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8EA82-C686-431E-81AF-2681CD170D4A}"/>
              </a:ext>
            </a:extLst>
          </p:cNvPr>
          <p:cNvSpPr txBox="1"/>
          <p:nvPr/>
        </p:nvSpPr>
        <p:spPr>
          <a:xfrm>
            <a:off x="6029195" y="5204566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11.1</a:t>
            </a:r>
          </a:p>
        </p:txBody>
      </p:sp>
    </p:spTree>
    <p:extLst>
      <p:ext uri="{BB962C8B-B14F-4D97-AF65-F5344CB8AC3E}">
        <p14:creationId xmlns:p14="http://schemas.microsoft.com/office/powerpoint/2010/main" val="428167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84C-F647-4C2F-BC83-1AC58333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644"/>
            <a:ext cx="5334000" cy="7939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/*12.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Оюутануудын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найзуудын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дундаж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вэ</a:t>
            </a:r>
            <a:r>
              <a:rPr lang="en-US" sz="2000" dirty="0">
                <a:latin typeface="Times New Roman"/>
                <a:ea typeface="+mj-lt"/>
                <a:cs typeface="+mj-lt"/>
              </a:rPr>
              <a:t>?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Хариулт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гарна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4FC8-22B2-47F7-9DF6-75009E68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22958"/>
            <a:ext cx="5334000" cy="5073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Friend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ID1 - </a:t>
            </a:r>
            <a:r>
              <a:rPr lang="en-US" sz="2000" dirty="0" err="1">
                <a:latin typeface="Times New Roman"/>
                <a:cs typeface="Times New Roman"/>
              </a:rPr>
              <a:t>ээр</a:t>
            </a:r>
            <a:r>
              <a:rPr lang="en-US" sz="2000" dirty="0">
                <a:latin typeface="Times New Roman"/>
                <a:cs typeface="Times New Roman"/>
              </a:rPr>
              <a:t> group by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хүснэгтэнд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байгаа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бүрт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хэдэн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байгааг</a:t>
            </a:r>
            <a:r>
              <a:rPr lang="en-US" sz="2000" dirty="0">
                <a:latin typeface="Times New Roman"/>
                <a:cs typeface="Times New Roman"/>
              </a:rPr>
              <a:t> Count </a:t>
            </a:r>
            <a:r>
              <a:rPr lang="en-US" sz="2000" dirty="0" err="1">
                <a:latin typeface="Times New Roman"/>
                <a:cs typeface="Times New Roman"/>
              </a:rPr>
              <a:t>ашиглан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Тухайн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тоонуудын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дунджийг</a:t>
            </a:r>
            <a:r>
              <a:rPr lang="en-US" sz="2000" dirty="0">
                <a:latin typeface="Times New Roman"/>
                <a:cs typeface="Times New Roman"/>
              </a:rPr>
              <a:t> avg </a:t>
            </a:r>
            <a:r>
              <a:rPr lang="en-US" sz="2000" dirty="0" err="1">
                <a:latin typeface="Times New Roman"/>
                <a:cs typeface="Times New Roman"/>
              </a:rPr>
              <a:t>ашиглан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F75BDD-810A-46DD-9B0A-302AF8DA1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2" t="37700" r="68402" b="38339"/>
          <a:stretch/>
        </p:blipFill>
        <p:spPr>
          <a:xfrm>
            <a:off x="6095165" y="1498819"/>
            <a:ext cx="4265659" cy="4112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B5A70-0896-4CC4-A913-2D16F9B27E4F}"/>
              </a:ext>
            </a:extLst>
          </p:cNvPr>
          <p:cNvSpPr txBox="1"/>
          <p:nvPr/>
        </p:nvSpPr>
        <p:spPr>
          <a:xfrm>
            <a:off x="6050072" y="5851744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12.1</a:t>
            </a:r>
          </a:p>
        </p:txBody>
      </p:sp>
    </p:spTree>
    <p:extLst>
      <p:ext uri="{BB962C8B-B14F-4D97-AF65-F5344CB8AC3E}">
        <p14:creationId xmlns:p14="http://schemas.microsoft.com/office/powerpoint/2010/main" val="404450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84C-F647-4C2F-BC83-1AC58333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644"/>
            <a:ext cx="5334000" cy="887868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/*13. Cassandra-н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найзууд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мөн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түүний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найзуудтай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байх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оюутнуудын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тоог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олно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 Cassandra -г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энэ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тоонд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оруулахгүй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4FC8-22B2-47F7-9DF6-75009E68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6903"/>
            <a:ext cx="5334000" cy="497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13.1 - Cassandra </a:t>
            </a:r>
            <a:r>
              <a:rPr lang="en-US" sz="2000" dirty="0" err="1">
                <a:latin typeface="Times New Roman"/>
                <a:cs typeface="Times New Roman"/>
              </a:rPr>
              <a:t>нэртэй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сурагчын</a:t>
            </a:r>
            <a:r>
              <a:rPr lang="en-US" sz="2000" dirty="0">
                <a:latin typeface="Times New Roman"/>
                <a:cs typeface="Times New Roman"/>
              </a:rPr>
              <a:t> ID - г </a:t>
            </a:r>
            <a:r>
              <a:rPr lang="en-US" sz="2000" dirty="0" err="1">
                <a:latin typeface="Times New Roman"/>
                <a:cs typeface="Times New Roman"/>
              </a:rPr>
              <a:t>олж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байна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13.2 - Cassandra - </a:t>
            </a:r>
            <a:r>
              <a:rPr lang="en-US" sz="2000" dirty="0" err="1">
                <a:latin typeface="Times New Roman"/>
                <a:cs typeface="Times New Roman"/>
              </a:rPr>
              <a:t>гийн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найзуудыг</a:t>
            </a:r>
            <a:r>
              <a:rPr lang="en-US" sz="2000" dirty="0">
                <a:latin typeface="Times New Roman"/>
                <a:cs typeface="Times New Roman"/>
              </a:rPr>
              <a:t> Friend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байна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13.3 - 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13.2 - </a:t>
            </a:r>
            <a:r>
              <a:rPr lang="en-US" sz="2000" dirty="0" err="1">
                <a:latin typeface="Times New Roman"/>
                <a:cs typeface="Times New Roman"/>
              </a:rPr>
              <a:t>оос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ирсэн</a:t>
            </a:r>
            <a:r>
              <a:rPr lang="en-US" sz="2000" dirty="0">
                <a:latin typeface="Times New Roman"/>
                <a:cs typeface="Times New Roman"/>
              </a:rPr>
              <a:t> Cassandra - </a:t>
            </a:r>
            <a:r>
              <a:rPr lang="en-US" sz="2000" dirty="0" err="1">
                <a:latin typeface="Times New Roman"/>
                <a:cs typeface="Times New Roman"/>
              </a:rPr>
              <a:t>гийн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найзуудын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гаар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нарын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найзуудын</a:t>
            </a:r>
            <a:r>
              <a:rPr lang="en-US" sz="2000" dirty="0">
                <a:latin typeface="Times New Roman"/>
                <a:cs typeface="Times New Roman"/>
              </a:rPr>
              <a:t> ID </a:t>
            </a:r>
            <a:r>
              <a:rPr lang="en-US" sz="2000" dirty="0" err="1">
                <a:latin typeface="Times New Roman"/>
                <a:cs typeface="Times New Roman"/>
              </a:rPr>
              <a:t>олон</a:t>
            </a:r>
            <a:r>
              <a:rPr lang="en-US" sz="2000" dirty="0">
                <a:latin typeface="Times New Roman"/>
                <a:cs typeface="Times New Roman"/>
              </a:rPr>
              <a:t> Count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тоолсон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E3D1B-AD3A-4FFB-B1CD-8B605A2D2DA7}"/>
              </a:ext>
            </a:extLst>
          </p:cNvPr>
          <p:cNvSpPr txBox="1"/>
          <p:nvPr/>
        </p:nvSpPr>
        <p:spPr>
          <a:xfrm>
            <a:off x="6053244" y="3019778"/>
            <a:ext cx="22626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13.1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2F6F96-6873-4404-A9C2-7C3ED576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3" t="31898" r="67017" b="35625"/>
          <a:stretch/>
        </p:blipFill>
        <p:spPr>
          <a:xfrm>
            <a:off x="6094071" y="227145"/>
            <a:ext cx="2217571" cy="2546002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A028F5-6A80-4669-914D-DA5DDDAE0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3" t="31875" r="66667" b="36250"/>
          <a:stretch/>
        </p:blipFill>
        <p:spPr>
          <a:xfrm>
            <a:off x="8428299" y="226791"/>
            <a:ext cx="2323651" cy="2546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87D4FA-277C-4757-8171-D6A4B3A93923}"/>
              </a:ext>
            </a:extLst>
          </p:cNvPr>
          <p:cNvSpPr txBox="1"/>
          <p:nvPr/>
        </p:nvSpPr>
        <p:spPr>
          <a:xfrm>
            <a:off x="8426054" y="3019777"/>
            <a:ext cx="22626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13.2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C837C3-DACC-48BA-A1DA-F8E2F6320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4" t="31250" r="67368" b="38750"/>
          <a:stretch/>
        </p:blipFill>
        <p:spPr>
          <a:xfrm>
            <a:off x="6094071" y="3786007"/>
            <a:ext cx="2217611" cy="2488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ABD0A5-CC62-4D80-8E07-C2D8D939A195}"/>
              </a:ext>
            </a:extLst>
          </p:cNvPr>
          <p:cNvSpPr txBox="1"/>
          <p:nvPr/>
        </p:nvSpPr>
        <p:spPr>
          <a:xfrm>
            <a:off x="8426054" y="4746335"/>
            <a:ext cx="22626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13.3</a:t>
            </a:r>
          </a:p>
        </p:txBody>
      </p:sp>
    </p:spTree>
    <p:extLst>
      <p:ext uri="{BB962C8B-B14F-4D97-AF65-F5344CB8AC3E}">
        <p14:creationId xmlns:p14="http://schemas.microsoft.com/office/powerpoint/2010/main" val="92896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84C-F647-4C2F-BC83-1AC58333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644"/>
            <a:ext cx="5334000" cy="79392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/*14.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Хамгийн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оюутанг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олно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4FC8-22B2-47F7-9DF6-75009E68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22958"/>
            <a:ext cx="5334000" cy="5073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14.1 - Friend 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ID1 - </a:t>
            </a:r>
            <a:r>
              <a:rPr lang="en-US" sz="2000" dirty="0" err="1">
                <a:latin typeface="Times New Roman"/>
                <a:cs typeface="Times New Roman"/>
              </a:rPr>
              <a:t>ээр</a:t>
            </a:r>
            <a:r>
              <a:rPr lang="en-US" sz="2000" dirty="0">
                <a:latin typeface="Times New Roman"/>
                <a:cs typeface="Times New Roman"/>
              </a:rPr>
              <a:t> group by 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хүснэгтэнд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байгаа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хүн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бүрт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хэдэн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байгааг</a:t>
            </a:r>
            <a:r>
              <a:rPr lang="en-US" sz="2000" dirty="0">
                <a:latin typeface="Times New Roman"/>
                <a:cs typeface="Times New Roman"/>
              </a:rPr>
              <a:t> Count </a:t>
            </a:r>
            <a:r>
              <a:rPr lang="en-US" sz="2000" dirty="0" err="1">
                <a:latin typeface="Times New Roman"/>
                <a:cs typeface="Times New Roman"/>
              </a:rPr>
              <a:t>ашиглан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14.2 - 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14.1 - </a:t>
            </a:r>
            <a:r>
              <a:rPr lang="en-US" sz="2000" dirty="0" err="1">
                <a:latin typeface="Times New Roman"/>
                <a:cs typeface="Times New Roman"/>
              </a:rPr>
              <a:t>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гарсан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Max </a:t>
            </a:r>
            <a:r>
              <a:rPr lang="en-US" sz="2000" dirty="0" err="1">
                <a:latin typeface="Times New Roman"/>
                <a:cs typeface="Times New Roman"/>
              </a:rPr>
              <a:t>ашиглан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хамгий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олон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найзын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олсон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14.3 - 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14.2 - </a:t>
            </a:r>
            <a:r>
              <a:rPr lang="en-US" sz="2000" dirty="0" err="1">
                <a:latin typeface="Times New Roman"/>
                <a:cs typeface="Times New Roman"/>
              </a:rPr>
              <a:t>оос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гарсан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тоогоор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14.1 - т </a:t>
            </a:r>
            <a:r>
              <a:rPr lang="en-US" sz="2000" dirty="0" err="1">
                <a:latin typeface="Times New Roman"/>
                <a:cs typeface="Times New Roman"/>
              </a:rPr>
              <a:t>үүссэн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найзын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тоотой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сурагчдын</a:t>
            </a:r>
            <a:r>
              <a:rPr lang="en-US" sz="2000" dirty="0">
                <a:latin typeface="Times New Roman"/>
                <a:cs typeface="Times New Roman"/>
              </a:rPr>
              <a:t> ID - г </a:t>
            </a:r>
            <a:r>
              <a:rPr lang="en-US" sz="2000" dirty="0" err="1">
                <a:latin typeface="Times New Roman"/>
                <a:cs typeface="Times New Roman"/>
              </a:rPr>
              <a:t>гарган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болон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олсон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BCA61-A7C4-4944-85DC-86CF78F1A1CE}"/>
              </a:ext>
            </a:extLst>
          </p:cNvPr>
          <p:cNvSpPr txBox="1"/>
          <p:nvPr/>
        </p:nvSpPr>
        <p:spPr>
          <a:xfrm>
            <a:off x="6091826" y="3429649"/>
            <a:ext cx="15199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14.1</a:t>
            </a:r>
          </a:p>
        </p:txBody>
      </p:sp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B82A2A-BDBB-4285-8C4C-A9C5BBD0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2" t="24375" r="65614" b="11157"/>
          <a:stretch/>
        </p:blipFill>
        <p:spPr>
          <a:xfrm>
            <a:off x="6094071" y="226791"/>
            <a:ext cx="1513341" cy="3097501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F6B35C-8BE0-419A-BB12-45B2C0E24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2" t="25000" r="65965" b="38125"/>
          <a:stretch/>
        </p:blipFill>
        <p:spPr>
          <a:xfrm>
            <a:off x="8206450" y="226792"/>
            <a:ext cx="2555082" cy="3096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593BE8-00B1-4B79-AE09-48B9C28A8D38}"/>
              </a:ext>
            </a:extLst>
          </p:cNvPr>
          <p:cNvSpPr txBox="1"/>
          <p:nvPr/>
        </p:nvSpPr>
        <p:spPr>
          <a:xfrm>
            <a:off x="8204205" y="3429648"/>
            <a:ext cx="2561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14.2</a:t>
            </a:r>
          </a:p>
        </p:txBody>
      </p:sp>
      <p:pic>
        <p:nvPicPr>
          <p:cNvPr id="12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258D97-403B-45BC-85FF-85BBD758B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42" t="25000" r="65937" b="36250"/>
          <a:stretch/>
        </p:blipFill>
        <p:spPr>
          <a:xfrm>
            <a:off x="6094071" y="3930689"/>
            <a:ext cx="2160384" cy="2700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325D5-8C60-4575-AA19-EAF135E1D318}"/>
              </a:ext>
            </a:extLst>
          </p:cNvPr>
          <p:cNvSpPr txBox="1"/>
          <p:nvPr/>
        </p:nvSpPr>
        <p:spPr>
          <a:xfrm>
            <a:off x="8329597" y="5079040"/>
            <a:ext cx="2561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14.3</a:t>
            </a:r>
          </a:p>
        </p:txBody>
      </p:sp>
    </p:spTree>
    <p:extLst>
      <p:ext uri="{BB962C8B-B14F-4D97-AF65-F5344CB8AC3E}">
        <p14:creationId xmlns:p14="http://schemas.microsoft.com/office/powerpoint/2010/main" val="20239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0E442-9967-43C0-BEC0-F2A0A3BC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1917"/>
            <a:ext cx="5584521" cy="70077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/*1. Gabriel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нэртэй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харицаатай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бүх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оюутнуудын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5BA621-05CF-4925-99C7-14698650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492685"/>
            <a:ext cx="5584520" cy="4603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1.1 - Gabriel </a:t>
            </a:r>
            <a:r>
              <a:rPr lang="en-US" sz="2000" dirty="0" err="1">
                <a:latin typeface="Times New Roman"/>
                <a:cs typeface="Times New Roman"/>
              </a:rPr>
              <a:t>гэдэг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нэртэй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гаргана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1.2 - Friend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ID1 - </a:t>
            </a:r>
            <a:r>
              <a:rPr lang="en-US" sz="2000" dirty="0" err="1">
                <a:latin typeface="Times New Roman"/>
                <a:cs typeface="Times New Roman"/>
              </a:rPr>
              <a:t>ийг</a:t>
            </a:r>
            <a:r>
              <a:rPr lang="en-US" sz="2000" dirty="0">
                <a:latin typeface="Times New Roman"/>
                <a:cs typeface="Times New Roman"/>
              </a:rPr>
              <a:t> Gabriel </a:t>
            </a:r>
            <a:r>
              <a:rPr lang="en-US" sz="2000" dirty="0" err="1">
                <a:latin typeface="Times New Roman"/>
                <a:cs typeface="Times New Roman"/>
              </a:rPr>
              <a:t>нэртэй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 ID2 </a:t>
            </a:r>
            <a:r>
              <a:rPr lang="en-US" sz="2000" dirty="0" err="1">
                <a:latin typeface="Times New Roman"/>
                <a:cs typeface="Times New Roman"/>
              </a:rPr>
              <a:t>буюу</a:t>
            </a:r>
            <a:r>
              <a:rPr lang="en-US" sz="2000" dirty="0">
                <a:latin typeface="Times New Roman"/>
                <a:cs typeface="Times New Roman"/>
              </a:rPr>
              <a:t> Gabriel - </a:t>
            </a:r>
            <a:r>
              <a:rPr lang="en-US" sz="2000" dirty="0" err="1">
                <a:latin typeface="Times New Roman"/>
                <a:cs typeface="Times New Roman"/>
              </a:rPr>
              <a:t>тэй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найз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хүүхдүүдийн</a:t>
            </a:r>
            <a:r>
              <a:rPr lang="en-US" sz="2000" dirty="0">
                <a:latin typeface="Times New Roman"/>
                <a:cs typeface="Times New Roman"/>
              </a:rPr>
              <a:t> ID - г </a:t>
            </a:r>
            <a:r>
              <a:rPr lang="en-US" sz="2000" dirty="0" err="1">
                <a:latin typeface="Times New Roman"/>
                <a:cs typeface="Times New Roman"/>
              </a:rPr>
              <a:t>гаргана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1.3 - 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1.2 - </a:t>
            </a:r>
            <a:r>
              <a:rPr lang="en-US" sz="2000" dirty="0" err="1">
                <a:latin typeface="Times New Roman"/>
                <a:cs typeface="Times New Roman"/>
              </a:rPr>
              <a:t>оос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гарч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ирсэн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гаар</a:t>
            </a:r>
            <a:r>
              <a:rPr lang="en-US" sz="2000" dirty="0">
                <a:latin typeface="Times New Roman"/>
                <a:cs typeface="Times New Roman"/>
              </a:rPr>
              <a:t> Highschooler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хүүхдүүдийн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9DF833-EAEA-4C74-9D79-DD07BF9D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0" t="29528" r="45627" b="34459"/>
          <a:stretch/>
        </p:blipFill>
        <p:spPr>
          <a:xfrm>
            <a:off x="6344856" y="240858"/>
            <a:ext cx="3610898" cy="195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06153-5EFA-4C67-8F63-C6A09A2B37CE}"/>
              </a:ext>
            </a:extLst>
          </p:cNvPr>
          <p:cNvSpPr txBox="1"/>
          <p:nvPr/>
        </p:nvSpPr>
        <p:spPr>
          <a:xfrm>
            <a:off x="10277606" y="1311058"/>
            <a:ext cx="13134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1.1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353A47-CBB0-4C2E-9542-D5BF09D76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9" t="29081" r="46000" b="32833"/>
          <a:stretch/>
        </p:blipFill>
        <p:spPr>
          <a:xfrm>
            <a:off x="6345686" y="2250378"/>
            <a:ext cx="3611649" cy="2119351"/>
          </a:xfrm>
          <a:prstGeom prst="rect">
            <a:avLst/>
          </a:prstGeom>
        </p:spPr>
      </p:pic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20A1AD-02A2-4A07-9090-7B49A971A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8" t="29054" r="46388" b="30405"/>
          <a:stretch/>
        </p:blipFill>
        <p:spPr>
          <a:xfrm>
            <a:off x="6345018" y="4463310"/>
            <a:ext cx="3608241" cy="2253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31967-EC5C-46AA-98A0-02A4A71CBF7D}"/>
              </a:ext>
            </a:extLst>
          </p:cNvPr>
          <p:cNvSpPr txBox="1"/>
          <p:nvPr/>
        </p:nvSpPr>
        <p:spPr>
          <a:xfrm>
            <a:off x="10274343" y="3124070"/>
            <a:ext cx="1347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1.2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D660A-BDA2-4306-91C0-A216879E98B1}"/>
              </a:ext>
            </a:extLst>
          </p:cNvPr>
          <p:cNvSpPr txBox="1"/>
          <p:nvPr/>
        </p:nvSpPr>
        <p:spPr>
          <a:xfrm>
            <a:off x="10271081" y="5406807"/>
            <a:ext cx="13230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1.3</a:t>
            </a:r>
          </a:p>
        </p:txBody>
      </p:sp>
    </p:spTree>
    <p:extLst>
      <p:ext uri="{BB962C8B-B14F-4D97-AF65-F5344CB8AC3E}">
        <p14:creationId xmlns:p14="http://schemas.microsoft.com/office/powerpoint/2010/main" val="89077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3B4624-9EA3-4FC0-9ED8-65AD44A6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947875"/>
            <a:ext cx="5729336" cy="4221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Friend ID1 - </a:t>
            </a:r>
            <a:r>
              <a:rPr lang="en-US" sz="2000" dirty="0" err="1">
                <a:latin typeface="Times New Roman"/>
                <a:cs typeface="Times New Roman"/>
              </a:rPr>
              <a:t>ээр</a:t>
            </a:r>
            <a:r>
              <a:rPr lang="en-US" sz="2000" dirty="0">
                <a:latin typeface="Times New Roman"/>
                <a:cs typeface="Times New Roman"/>
              </a:rPr>
              <a:t> Gabriel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</a:rPr>
              <a:t>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 ID2 </a:t>
            </a:r>
            <a:r>
              <a:rPr lang="en-US" sz="2000" dirty="0" err="1">
                <a:latin typeface="Times New Roman"/>
                <a:cs typeface="Times New Roman"/>
              </a:rPr>
              <a:t>буюу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найзуудынч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ID - г </a:t>
            </a:r>
            <a:r>
              <a:rPr lang="en-US" sz="2000" dirty="0" err="1">
                <a:latin typeface="Times New Roman"/>
                <a:cs typeface="Times New Roman"/>
              </a:rPr>
              <a:t>олж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47A83-103D-45CA-AE24-B918FF76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5" t="32432" r="58779" b="30405"/>
          <a:stretch/>
        </p:blipFill>
        <p:spPr>
          <a:xfrm>
            <a:off x="7254975" y="1651561"/>
            <a:ext cx="4083408" cy="3558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80A22-794D-44B3-9AE7-D9DEAA78140C}"/>
              </a:ext>
            </a:extLst>
          </p:cNvPr>
          <p:cNvSpPr txBox="1"/>
          <p:nvPr/>
        </p:nvSpPr>
        <p:spPr>
          <a:xfrm>
            <a:off x="7751523" y="5382017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1.4</a:t>
            </a:r>
          </a:p>
        </p:txBody>
      </p:sp>
    </p:spTree>
    <p:extLst>
      <p:ext uri="{BB962C8B-B14F-4D97-AF65-F5344CB8AC3E}">
        <p14:creationId xmlns:p14="http://schemas.microsoft.com/office/powerpoint/2010/main" val="36334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A471D-FC87-4D84-A8DD-02E38690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95" y="730684"/>
            <a:ext cx="5605398" cy="98181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/*2.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Өөрөөсөө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2-оос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дүү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нэгэнд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бүх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 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сурагчийнх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0184D9-BB70-4F08-AEAD-FD181105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96" y="1899780"/>
            <a:ext cx="5553206" cy="3872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H1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H2 - д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хэмээн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зарласан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H1 -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H2 - </a:t>
            </a:r>
            <a:r>
              <a:rPr lang="en-US" sz="2000" dirty="0" err="1">
                <a:latin typeface="Times New Roman"/>
                <a:cs typeface="Times New Roman"/>
              </a:rPr>
              <a:t>оос</a:t>
            </a:r>
            <a:r>
              <a:rPr lang="en-US" sz="2000" dirty="0">
                <a:latin typeface="Times New Roman"/>
                <a:cs typeface="Times New Roman"/>
              </a:rPr>
              <a:t> 2 - </a:t>
            </a:r>
            <a:r>
              <a:rPr lang="en-US" sz="2000" dirty="0" err="1">
                <a:latin typeface="Times New Roman"/>
                <a:cs typeface="Times New Roman"/>
              </a:rPr>
              <a:t>оор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их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</a:p>
          <a:p>
            <a:r>
              <a:rPr lang="en-US" sz="2000" dirty="0">
                <a:latin typeface="Times New Roman"/>
                <a:cs typeface="Times New Roman"/>
              </a:rPr>
              <a:t>H2 -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 - г Likes </a:t>
            </a:r>
            <a:r>
              <a:rPr lang="en-US" sz="2000" dirty="0" err="1">
                <a:latin typeface="Times New Roman"/>
                <a:cs typeface="Times New Roman"/>
              </a:rPr>
              <a:t>хүснэгтийн</a:t>
            </a:r>
            <a:r>
              <a:rPr lang="en-US" sz="2000" dirty="0">
                <a:latin typeface="Times New Roman"/>
                <a:cs typeface="Times New Roman"/>
              </a:rPr>
              <a:t> ID2 - </a:t>
            </a:r>
            <a:r>
              <a:rPr lang="en-US" sz="2000" dirty="0" err="1">
                <a:latin typeface="Times New Roman"/>
                <a:cs typeface="Times New Roman"/>
              </a:rPr>
              <a:t>той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 ID - г 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9A0171-C1D1-434F-80E3-60EFCDC3C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8" t="32369" r="60874" b="37070"/>
          <a:stretch/>
        </p:blipFill>
        <p:spPr>
          <a:xfrm>
            <a:off x="6895578" y="1728461"/>
            <a:ext cx="4299641" cy="339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514E8-BAA6-4D3B-8272-2AE6F1047564}"/>
              </a:ext>
            </a:extLst>
          </p:cNvPr>
          <p:cNvSpPr txBox="1"/>
          <p:nvPr/>
        </p:nvSpPr>
        <p:spPr>
          <a:xfrm>
            <a:off x="7845469" y="5340263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2.1</a:t>
            </a:r>
          </a:p>
        </p:txBody>
      </p:sp>
    </p:spTree>
    <p:extLst>
      <p:ext uri="{BB962C8B-B14F-4D97-AF65-F5344CB8AC3E}">
        <p14:creationId xmlns:p14="http://schemas.microsoft.com/office/powerpoint/2010/main" val="305714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E1493-E2AF-43FD-B2B8-5E5A8253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81" y="553232"/>
            <a:ext cx="6544850" cy="940061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/*3.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Өөр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хоорондоо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хосуудын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ангиудыг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хос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давхцаж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болохгүй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нэрсийг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цагаан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толгойн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дарааллаар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37B17D6-53A3-4089-87E8-F68204E4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2" y="1972848"/>
            <a:ext cx="6590037" cy="4331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Likes </a:t>
            </a:r>
            <a:r>
              <a:rPr lang="en-US" sz="2000" dirty="0" err="1">
                <a:latin typeface="Times New Roman"/>
                <a:cs typeface="Times New Roman"/>
              </a:rPr>
              <a:t>хүснэгт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тэгш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хэмгүй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учир</a:t>
            </a:r>
            <a:r>
              <a:rPr lang="en-US" sz="2000" dirty="0">
                <a:latin typeface="Times New Roman"/>
                <a:cs typeface="Times New Roman"/>
              </a:rPr>
              <a:t> L1, L2 </a:t>
            </a:r>
            <a:r>
              <a:rPr lang="en-US" sz="2000" dirty="0" err="1">
                <a:latin typeface="Times New Roman"/>
                <a:cs typeface="Times New Roman"/>
              </a:rPr>
              <a:t>гэж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зарлан</a:t>
            </a:r>
            <a:r>
              <a:rPr lang="en-US" sz="2000" dirty="0">
                <a:latin typeface="Times New Roman"/>
                <a:cs typeface="Times New Roman"/>
              </a:rPr>
              <a:t> 2 </a:t>
            </a:r>
            <a:r>
              <a:rPr lang="en-US" sz="2000" dirty="0" err="1">
                <a:latin typeface="Times New Roman"/>
                <a:cs typeface="Times New Roman"/>
              </a:rPr>
              <a:t>талаас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шүүж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биеэндээ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сурагчдыг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L1 -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ID1, ID2 - </a:t>
            </a:r>
            <a:r>
              <a:rPr lang="en-US" sz="2000" dirty="0" err="1">
                <a:latin typeface="Times New Roman"/>
                <a:cs typeface="Times New Roman"/>
              </a:rPr>
              <a:t>ийг</a:t>
            </a:r>
            <a:r>
              <a:rPr lang="en-US" sz="2000" dirty="0">
                <a:latin typeface="Times New Roman"/>
                <a:cs typeface="Times New Roman"/>
              </a:rPr>
              <a:t> H1, H2 -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тай</a:t>
            </a:r>
            <a:r>
              <a:rPr lang="en-US" sz="2000" dirty="0">
                <a:latin typeface="Times New Roman"/>
                <a:cs typeface="Times New Roman"/>
              </a:rPr>
              <a:t> L2 -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ID1, ID2 - </a:t>
            </a:r>
            <a:r>
              <a:rPr lang="en-US" sz="2000" dirty="0" err="1">
                <a:latin typeface="Times New Roman"/>
                <a:cs typeface="Times New Roman"/>
              </a:rPr>
              <a:t>ийг</a:t>
            </a:r>
            <a:r>
              <a:rPr lang="en-US" sz="2000" dirty="0">
                <a:latin typeface="Times New Roman"/>
                <a:cs typeface="Times New Roman"/>
              </a:rPr>
              <a:t> H1, H2 -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шалгасан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Давхардлыг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арилгахын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тулд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нэрийг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шижиж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өгсөн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ORDER BY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эрэмбэлэсэн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56C861-1304-4C88-8ECA-DBA49AF7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t="39865" r="40304" b="32432"/>
          <a:stretch/>
        </p:blipFill>
        <p:spPr>
          <a:xfrm>
            <a:off x="7344427" y="2354763"/>
            <a:ext cx="4226673" cy="1586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70E7A-79A3-4FD7-8DD8-D926BEE307C8}"/>
              </a:ext>
            </a:extLst>
          </p:cNvPr>
          <p:cNvSpPr txBox="1"/>
          <p:nvPr/>
        </p:nvSpPr>
        <p:spPr>
          <a:xfrm>
            <a:off x="7720208" y="4139852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3.1</a:t>
            </a:r>
          </a:p>
        </p:txBody>
      </p:sp>
    </p:spTree>
    <p:extLst>
      <p:ext uri="{BB962C8B-B14F-4D97-AF65-F5344CB8AC3E}">
        <p14:creationId xmlns:p14="http://schemas.microsoft.com/office/powerpoint/2010/main" val="27901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B6DD-EAAF-4AAD-A83B-C6E210D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0" y="365342"/>
            <a:ext cx="4300603" cy="9742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/*4. Likes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хүснэгтэд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байхгүй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бүх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нэрсийг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нэрээр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эрэмбэлж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D942-4CF5-4441-A085-C61EA598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70" y="1413142"/>
            <a:ext cx="4196220" cy="5079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4.1 - Likes </a:t>
            </a:r>
            <a:r>
              <a:rPr lang="en-US" sz="2000" dirty="0" err="1">
                <a:latin typeface="Times New Roman"/>
                <a:cs typeface="Times New Roman"/>
              </a:rPr>
              <a:t>хүснэгтэнд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байгаа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бүх</a:t>
            </a:r>
            <a:r>
              <a:rPr lang="en-US" sz="2000" dirty="0">
                <a:latin typeface="Times New Roman"/>
                <a:cs typeface="Times New Roman"/>
              </a:rPr>
              <a:t> ID1 </a:t>
            </a:r>
            <a:r>
              <a:rPr lang="en-US" sz="2000" dirty="0" err="1">
                <a:latin typeface="Times New Roman"/>
                <a:cs typeface="Times New Roman"/>
              </a:rPr>
              <a:t>болон</a:t>
            </a:r>
            <a:r>
              <a:rPr lang="en-US" sz="2000" dirty="0">
                <a:latin typeface="Times New Roman"/>
                <a:cs typeface="Times New Roman"/>
              </a:rPr>
              <a:t> ID2 - </a:t>
            </a:r>
            <a:r>
              <a:rPr lang="en-US" sz="2000" dirty="0" err="1">
                <a:latin typeface="Times New Roman"/>
                <a:cs typeface="Times New Roman"/>
              </a:rPr>
              <a:t>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доош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дарааллуулан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4.2 - Highschooler </a:t>
            </a:r>
            <a:r>
              <a:rPr lang="en-US" sz="2000" dirty="0" err="1">
                <a:latin typeface="Times New Roman"/>
                <a:cs typeface="Times New Roman"/>
              </a:rPr>
              <a:t>хүснэгтэнд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 4.1 - </a:t>
            </a:r>
            <a:r>
              <a:rPr lang="en-US" sz="2000" dirty="0" err="1">
                <a:latin typeface="Times New Roman"/>
                <a:cs typeface="Times New Roman"/>
              </a:rPr>
              <a:t>ээс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ирсэн</a:t>
            </a:r>
            <a:r>
              <a:rPr lang="en-US" sz="2000" dirty="0">
                <a:latin typeface="Times New Roman"/>
                <a:cs typeface="Times New Roman"/>
              </a:rPr>
              <a:t> ID </a:t>
            </a:r>
            <a:r>
              <a:rPr lang="en-US" sz="2000" dirty="0" err="1">
                <a:latin typeface="Times New Roman"/>
                <a:cs typeface="Times New Roman"/>
              </a:rPr>
              <a:t>дунд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байхгүй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сурагчийн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болон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Order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эрэмбэлсэн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7D9C30-94AB-42BB-9768-D0F6494FC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2" t="34033" r="66905" b="18182"/>
          <a:stretch/>
        </p:blipFill>
        <p:spPr>
          <a:xfrm>
            <a:off x="5277633" y="757696"/>
            <a:ext cx="2630625" cy="4285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DDD2C-CEFF-480B-BADB-8240A7ABAF55}"/>
              </a:ext>
            </a:extLst>
          </p:cNvPr>
          <p:cNvSpPr txBox="1"/>
          <p:nvPr/>
        </p:nvSpPr>
        <p:spPr>
          <a:xfrm>
            <a:off x="5277633" y="5329825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4.1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6ADAD9-2694-4992-8469-F7E87404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1" t="34192" r="70841" b="36045"/>
          <a:stretch/>
        </p:blipFill>
        <p:spPr>
          <a:xfrm>
            <a:off x="8482207" y="757694"/>
            <a:ext cx="2170664" cy="3019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9F9DE-21DD-4843-AA9C-5B5AE314BBD6}"/>
              </a:ext>
            </a:extLst>
          </p:cNvPr>
          <p:cNvSpPr txBox="1"/>
          <p:nvPr/>
        </p:nvSpPr>
        <p:spPr>
          <a:xfrm>
            <a:off x="8482207" y="3920646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4.2</a:t>
            </a:r>
          </a:p>
        </p:txBody>
      </p:sp>
    </p:spTree>
    <p:extLst>
      <p:ext uri="{BB962C8B-B14F-4D97-AF65-F5344CB8AC3E}">
        <p14:creationId xmlns:p14="http://schemas.microsoft.com/office/powerpoint/2010/main" val="215559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EA44-CA2C-4E71-B336-AF55295A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5" y="173621"/>
            <a:ext cx="5932026" cy="1543371"/>
          </a:xfrm>
        </p:spPr>
        <p:txBody>
          <a:bodyPr>
            <a:normAutofit fontScale="90000"/>
          </a:bodyPr>
          <a:lstStyle/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j-lt"/>
                <a:cs typeface="+mj-lt"/>
              </a:rPr>
              <a:t>/*5.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А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Б-д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бөгөөд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Б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хэнд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талаар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мэдээлэл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байхгүй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(Б Likes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хүснэгтэд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id1 -р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бичэгдээгүй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)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байх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бүх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тохиолдолыг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А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болон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Б-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ийн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нэрээр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эрэмбэлж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F045-FD8B-4836-9DAD-E160F41E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05" y="1716910"/>
            <a:ext cx="5932026" cy="4967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H1 - 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, H2 - В 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</a:p>
          <a:p>
            <a:r>
              <a:rPr lang="en-US" sz="2000" dirty="0">
                <a:latin typeface="Times New Roman"/>
                <a:cs typeface="Times New Roman"/>
              </a:rPr>
              <a:t>H1 -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 ID - г Likes ID1 - </a:t>
            </a:r>
            <a:r>
              <a:rPr lang="en-US" sz="2000" dirty="0" err="1">
                <a:latin typeface="Times New Roman"/>
                <a:cs typeface="Times New Roman"/>
              </a:rPr>
              <a:t>тэй</a:t>
            </a:r>
            <a:r>
              <a:rPr lang="en-US" sz="2000" dirty="0">
                <a:latin typeface="Times New Roman"/>
                <a:cs typeface="Times New Roman"/>
              </a:rPr>
              <a:t>, H2 - 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 ID - г Likes ID2 - </a:t>
            </a:r>
            <a:r>
              <a:rPr lang="en-US" sz="2000" dirty="0" err="1">
                <a:latin typeface="Times New Roman"/>
                <a:cs typeface="Times New Roman"/>
              </a:rPr>
              <a:t>тэй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тэнцүүлэн</a:t>
            </a:r>
            <a:r>
              <a:rPr lang="en-US" sz="2000" dirty="0">
                <a:latin typeface="Times New Roman"/>
                <a:cs typeface="Times New Roman"/>
              </a:rPr>
              <a:t> 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 В </a:t>
            </a:r>
            <a:r>
              <a:rPr lang="en-US" sz="2000" dirty="0" err="1">
                <a:latin typeface="Times New Roman"/>
                <a:cs typeface="Times New Roman"/>
              </a:rPr>
              <a:t>сурагчид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байхаар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шалгасан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Б </a:t>
            </a:r>
            <a:r>
              <a:rPr lang="en-US" sz="2000" dirty="0" err="1">
                <a:latin typeface="Times New Roman"/>
                <a:cs typeface="Times New Roman"/>
              </a:rPr>
              <a:t>сурагчийн</a:t>
            </a:r>
            <a:r>
              <a:rPr lang="en-US" sz="2000" dirty="0">
                <a:latin typeface="Times New Roman"/>
                <a:cs typeface="Times New Roman"/>
              </a:rPr>
              <a:t> ID - </a:t>
            </a:r>
            <a:r>
              <a:rPr lang="en-US" sz="2000" dirty="0" err="1">
                <a:latin typeface="Times New Roman"/>
                <a:cs typeface="Times New Roman"/>
              </a:rPr>
              <a:t>ийг</a:t>
            </a:r>
            <a:r>
              <a:rPr lang="en-US" sz="2000" dirty="0">
                <a:latin typeface="Times New Roman"/>
                <a:cs typeface="Times New Roman"/>
              </a:rPr>
              <a:t> Likes </a:t>
            </a:r>
            <a:r>
              <a:rPr lang="en-US" sz="2000" dirty="0" err="1">
                <a:latin typeface="Times New Roman"/>
                <a:cs typeface="Times New Roman"/>
              </a:rPr>
              <a:t>хүснэгтийн</a:t>
            </a:r>
            <a:r>
              <a:rPr lang="en-US" sz="2000" dirty="0">
                <a:latin typeface="Times New Roman"/>
                <a:cs typeface="Times New Roman"/>
              </a:rPr>
              <a:t> ID1 </a:t>
            </a:r>
            <a:r>
              <a:rPr lang="en-US" sz="2000" dirty="0" err="1">
                <a:latin typeface="Times New Roman"/>
                <a:cs typeface="Times New Roman"/>
              </a:rPr>
              <a:t>буюу</a:t>
            </a:r>
            <a:r>
              <a:rPr lang="en-US" sz="2000" dirty="0">
                <a:latin typeface="Times New Roman"/>
                <a:cs typeface="Times New Roman"/>
              </a:rPr>
              <a:t> В 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хэн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нэгэн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уу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гэдгийг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шалгаад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хүн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байхгүй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сурагчдыг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E791BF-B730-4499-92AE-349A4711D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0" t="30819" r="53599" b="34483"/>
          <a:stretch/>
        </p:blipFill>
        <p:spPr>
          <a:xfrm>
            <a:off x="6719843" y="1750263"/>
            <a:ext cx="5051937" cy="336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ADBD7-33FD-4D7A-ACCB-86C34EEE069D}"/>
              </a:ext>
            </a:extLst>
          </p:cNvPr>
          <p:cNvSpPr txBox="1"/>
          <p:nvPr/>
        </p:nvSpPr>
        <p:spPr>
          <a:xfrm>
            <a:off x="7052154" y="5319387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5.1</a:t>
            </a:r>
          </a:p>
        </p:txBody>
      </p:sp>
    </p:spTree>
    <p:extLst>
      <p:ext uri="{BB962C8B-B14F-4D97-AF65-F5344CB8AC3E}">
        <p14:creationId xmlns:p14="http://schemas.microsoft.com/office/powerpoint/2010/main" val="40132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B89C-B81F-47C9-B385-01863DC6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6220"/>
            <a:ext cx="5334000" cy="10444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/*6.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Зөвхөн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ижил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л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найзууд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байдаг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сурагчдын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олж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,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нэрээр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эрэмбэлж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харуулна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уу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CDE8-65BE-4190-B325-EFC98854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0055"/>
            <a:ext cx="5334000" cy="5041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Сурагчийн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найзуудыг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шүүн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бүх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өөр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байхаар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шалган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энэ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нөхцөлд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үл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нийцэх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сурагчийн</a:t>
            </a:r>
            <a:r>
              <a:rPr lang="en-US" sz="2000" dirty="0">
                <a:latin typeface="Times New Roman"/>
                <a:cs typeface="Times New Roman"/>
              </a:rPr>
              <a:t> ID - г </a:t>
            </a:r>
            <a:r>
              <a:rPr lang="en-US" sz="2000" dirty="0" err="1">
                <a:latin typeface="Times New Roman"/>
                <a:cs typeface="Times New Roman"/>
              </a:rPr>
              <a:t>авсан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ID - д </a:t>
            </a:r>
            <a:r>
              <a:rPr lang="en-US" sz="2000" dirty="0" err="1">
                <a:latin typeface="Times New Roman"/>
                <a:cs typeface="Times New Roman"/>
              </a:rPr>
              <a:t>таарах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Order </a:t>
            </a:r>
            <a:r>
              <a:rPr lang="en-US" sz="2000" dirty="0" err="1">
                <a:latin typeface="Times New Roman"/>
                <a:cs typeface="Times New Roman"/>
              </a:rPr>
              <a:t>хийж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эрэмбэлэсэн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443E08-D465-4DF4-BC3D-5326C4D21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1" t="37099" r="50096" b="29109"/>
          <a:stretch/>
        </p:blipFill>
        <p:spPr>
          <a:xfrm>
            <a:off x="6488483" y="1961551"/>
            <a:ext cx="4988859" cy="2929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D55624-8F19-4FFB-97B2-BC4B3177BFC8}"/>
              </a:ext>
            </a:extLst>
          </p:cNvPr>
          <p:cNvSpPr txBox="1"/>
          <p:nvPr/>
        </p:nvSpPr>
        <p:spPr>
          <a:xfrm>
            <a:off x="7052154" y="5319387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6.1</a:t>
            </a:r>
          </a:p>
        </p:txBody>
      </p:sp>
    </p:spTree>
    <p:extLst>
      <p:ext uri="{BB962C8B-B14F-4D97-AF65-F5344CB8AC3E}">
        <p14:creationId xmlns:p14="http://schemas.microsoft.com/office/powerpoint/2010/main" val="89549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A3E4-04EA-4ED4-AB07-443B1550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1397"/>
            <a:ext cx="5334000" cy="126364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/>
                <a:ea typeface="+mj-lt"/>
                <a:cs typeface="+mj-lt"/>
              </a:rPr>
              <a:t>/*7. А, В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сурагчид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өөр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хоорондоо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биш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хэдийч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А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нь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В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сурагчид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дуртай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бөгөөд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тэд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2-уул С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сурагчтай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найз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бол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А,В,С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гурвалын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нэр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ангийг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харуул</a:t>
            </a:r>
            <a:r>
              <a:rPr lang="en-US" sz="2000" dirty="0">
                <a:latin typeface="Times New Roman"/>
                <a:ea typeface="+mj-lt"/>
                <a:cs typeface="+mj-lt"/>
              </a:rPr>
              <a:t>.*/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29D9-F2D8-4E9E-A2BD-BBF07B76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4438"/>
            <a:ext cx="5334000" cy="505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H1 - А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, H2 - В 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, H3 - С </a:t>
            </a:r>
            <a:r>
              <a:rPr lang="en-US" sz="2000" dirty="0" err="1">
                <a:latin typeface="Times New Roman"/>
                <a:cs typeface="Times New Roman"/>
              </a:rPr>
              <a:t>сурагч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Likes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H1 H2 - т </a:t>
            </a:r>
            <a:r>
              <a:rPr lang="en-US" sz="2000" dirty="0" err="1">
                <a:latin typeface="Times New Roman"/>
                <a:cs typeface="Times New Roman"/>
              </a:rPr>
              <a:t>дуртай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нөхцөл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бичсэн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Гэхдээ</a:t>
            </a:r>
            <a:r>
              <a:rPr lang="en-US" sz="2000" dirty="0">
                <a:latin typeface="Times New Roman"/>
                <a:cs typeface="Times New Roman"/>
              </a:rPr>
              <a:t> H1 H2 </a:t>
            </a:r>
            <a:r>
              <a:rPr lang="en-US" sz="2000" dirty="0" err="1">
                <a:latin typeface="Times New Roman"/>
                <a:cs typeface="Times New Roman"/>
              </a:rPr>
              <a:t>нь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хоорондоо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найзууд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биш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байхыг</a:t>
            </a:r>
            <a:r>
              <a:rPr lang="en-US" sz="2000" dirty="0">
                <a:latin typeface="Times New Roman"/>
                <a:cs typeface="Times New Roman"/>
              </a:rPr>
              <a:t> Friend </a:t>
            </a:r>
            <a:r>
              <a:rPr lang="en-US" sz="2000" dirty="0" err="1">
                <a:latin typeface="Times New Roman"/>
                <a:cs typeface="Times New Roman"/>
              </a:rPr>
              <a:t>хүснэгтээс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шалгасан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Үүний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дараагаар</a:t>
            </a:r>
            <a:r>
              <a:rPr lang="en-US" sz="2000" dirty="0">
                <a:latin typeface="Times New Roman"/>
                <a:cs typeface="Times New Roman"/>
              </a:rPr>
              <a:t> H1, H2 - </a:t>
            </a:r>
            <a:r>
              <a:rPr lang="en-US" sz="2000" dirty="0" err="1">
                <a:latin typeface="Times New Roman"/>
                <a:cs typeface="Times New Roman"/>
              </a:rPr>
              <a:t>ийн</a:t>
            </a:r>
            <a:r>
              <a:rPr lang="en-US" sz="2000" dirty="0">
                <a:latin typeface="Times New Roman"/>
                <a:cs typeface="Times New Roman"/>
              </a:rPr>
              <a:t> ID - </a:t>
            </a:r>
            <a:r>
              <a:rPr lang="en-US" sz="2000" dirty="0" err="1">
                <a:latin typeface="Times New Roman"/>
                <a:cs typeface="Times New Roman"/>
              </a:rPr>
              <a:t>гаар</a:t>
            </a:r>
            <a:r>
              <a:rPr lang="en-US" sz="2000" dirty="0">
                <a:latin typeface="Times New Roman"/>
                <a:cs typeface="Times New Roman"/>
              </a:rPr>
              <a:t> С </a:t>
            </a:r>
            <a:r>
              <a:rPr lang="en-US" sz="2000" dirty="0" err="1">
                <a:latin typeface="Times New Roman"/>
                <a:cs typeface="Times New Roman"/>
              </a:rPr>
              <a:t>сурагчтай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найз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байхаар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дахин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нэг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нөхцөл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бичиж</a:t>
            </a:r>
            <a:r>
              <a:rPr lang="en-US" sz="2000" dirty="0">
                <a:latin typeface="Times New Roman"/>
                <a:cs typeface="Times New Roman"/>
              </a:rPr>
              <a:t> ID - д </a:t>
            </a:r>
            <a:r>
              <a:rPr lang="en-US" sz="2000" dirty="0" err="1">
                <a:latin typeface="Times New Roman"/>
                <a:cs typeface="Times New Roman"/>
              </a:rPr>
              <a:t>харгалзах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нэр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ангийг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гаргасан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B3D43A-8D6E-438E-8970-5202A3075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4" t="35189" r="46493" b="34643"/>
          <a:stretch/>
        </p:blipFill>
        <p:spPr>
          <a:xfrm>
            <a:off x="6791195" y="1921884"/>
            <a:ext cx="4780018" cy="2238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C9CE0-6FE1-42D4-B84E-69818B7C5F79}"/>
              </a:ext>
            </a:extLst>
          </p:cNvPr>
          <p:cNvSpPr txBox="1"/>
          <p:nvPr/>
        </p:nvSpPr>
        <p:spPr>
          <a:xfrm>
            <a:off x="6968647" y="4432127"/>
            <a:ext cx="2638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Зураг</a:t>
            </a:r>
            <a:r>
              <a:rPr lang="en-US" sz="2000" dirty="0">
                <a:latin typeface="Times New Roman"/>
                <a:cs typeface="Times New Roman"/>
              </a:rPr>
              <a:t> 7.1</a:t>
            </a:r>
          </a:p>
        </p:txBody>
      </p:sp>
    </p:spTree>
    <p:extLst>
      <p:ext uri="{BB962C8B-B14F-4D97-AF65-F5344CB8AC3E}">
        <p14:creationId xmlns:p14="http://schemas.microsoft.com/office/powerpoint/2010/main" val="264147071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TornVTI</vt:lpstr>
      <vt:lpstr>Даалгавар #3</vt:lpstr>
      <vt:lpstr>/*1. Gabriel нэртэй сурагчтай найзын харицаатай бүх оюутнуудын нэрийг харуулна уу.*/</vt:lpstr>
      <vt:lpstr>PowerPoint Presentation</vt:lpstr>
      <vt:lpstr>/*2. Өөрөөсөө 2-оос олон дүү хэн нэгэнд дуртай бүх сурагчдын нэр ангийг болон дуртай  сурагчийнх нь нэр ангийг харуул.*/</vt:lpstr>
      <vt:lpstr>/*3. Өөр хоорондоо дуртай сурагчдийн хосуудын нэр ангиудыг харуул. Нэг хос давхцаж болохгүй ба нэрсийг цагаан толгойн дарааллаар харуулна уу.*/</vt:lpstr>
      <vt:lpstr>/*4. Likes хүснэгтэд байхгүй бүх сурагчдын нэрсийг ангитай нь олж, анги, нэрээр эрэмбэлж харуулна уу.*/</vt:lpstr>
      <vt:lpstr> /*5. Сурагч А нь сурагч Б-д дуртай бөгөөд сурагч Б хэнд дуртай талаар мэдээлэл байхгүй (Б Likes хүснэгтэд id1 -р бичэгдээгүй) байх бүх тохиолдолыг олж, А болон Б-ийн нэр, ангийг нэрээр эрэмбэлж харуулна уу.*/</vt:lpstr>
      <vt:lpstr>/*6. Зөвхөн нэг ижил ангид л найзууд нь байдаг сурагчдын нэр ангийг олж, анги нэрээр эрэмбэлж харуулна уу.*/</vt:lpstr>
      <vt:lpstr>/*7. А, В сурагчид өөр хоорондоо найз биш хэдийч А сурагч нь В сурагчид дуртай бөгөөд тэд 2-уул С сурагчтай найз бол А,В,С гурвалын нэр ангийг харуул.*/</vt:lpstr>
      <vt:lpstr>/*8. Уг сургуулийн хүүхдүүдийн тоо болон ялгаатай нэрний тооны зөрүүг ол.*/</vt:lpstr>
      <vt:lpstr>/*9. Хэрвээ тухайн нэг сурагчид нэгээс олон сурагч дуртай бол уг сурагчийн нэр ангийг харуул.*/</vt:lpstr>
      <vt:lpstr>/*10. Хэрвээ сурагч А нь сурагч В-д дуртай, харин Сурагч В нь сургагч С-д дуртай бол эдгээр сурагчдын анги нэрийг харуул.*/</vt:lpstr>
      <vt:lpstr>/*11. Бүх найзууд нь өөр ангид суралцдаг сурагчдын нэр ангийг харуул.*/</vt:lpstr>
      <vt:lpstr>/*12. Оюутануудын найзуудын дундаж хэд вэ? Хариулт нэг тоо гарна.*/</vt:lpstr>
      <vt:lpstr>/*13. Cassandra-н найзууд, мөн түүний найзуудтай найз байх оюутнуудын тоог олно уу. Cassandra -г энэ тоонд оруулахгүй.*/</vt:lpstr>
      <vt:lpstr>/*14. Хамгийн олон найзтай оюутанг олно уу.*/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1132</cp:revision>
  <dcterms:created xsi:type="dcterms:W3CDTF">2022-02-14T16:52:43Z</dcterms:created>
  <dcterms:modified xsi:type="dcterms:W3CDTF">2022-03-07T10:08:21Z</dcterms:modified>
</cp:coreProperties>
</file>