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  <p:sldMasterId id="214748370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0" r:id="rId1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5F1B6-4F7D-4156-BEDE-AC4259774F5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hm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0E081-0CF7-4CAE-B39F-74641AF59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9966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3BB0B-A780-45EF-82A1-CFDAEADB514B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hm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881B1-2C87-44B4-BEB6-6C98C2743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7283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9920" cy="529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9920" cy="529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9920" cy="529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9920" cy="529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2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2789280" y="992880"/>
            <a:ext cx="9140760" cy="238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Arial"/>
                <a:ea typeface="Calibri Light"/>
              </a:rPr>
              <a:t>Deepfake Video Detection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2286000" y="3778560"/>
            <a:ext cx="5209200" cy="153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85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Calibri"/>
              </a:rPr>
              <a:t>Group Members: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        Muneeb Raza(17P-6149)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         Saood Ur Rahman(17P-6092)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92" name="Picture 4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262440" y="1600560"/>
            <a:ext cx="2252520" cy="2553480"/>
          </a:xfrm>
          <a:prstGeom prst="rect">
            <a:avLst/>
          </a:prstGeom>
          <a:ln>
            <a:noFill/>
          </a:ln>
        </p:spPr>
      </p:pic>
      <p:sp>
        <p:nvSpPr>
          <p:cNvPr id="193" name="CustomShape 3"/>
          <p:cNvSpPr/>
          <p:nvPr/>
        </p:nvSpPr>
        <p:spPr>
          <a:xfrm>
            <a:off x="7843320" y="3732120"/>
            <a:ext cx="359532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    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Supervisor:</a:t>
            </a:r>
            <a:r>
              <a:t/>
            </a:r>
            <a:br/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    Ms. Safia Fatima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5"/>
          <p:cNvSpPr/>
          <p:nvPr/>
        </p:nvSpPr>
        <p:spPr>
          <a:xfrm>
            <a:off x="10789200" y="6258240"/>
            <a:ext cx="1402560" cy="32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45F4AF90-F2AE-404C-A07F-7426E4222CFA}" type="slidenum">
              <a:rPr lang="en-US" sz="1600" b="1" strike="noStrike" spc="-1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09480" y="273600"/>
            <a:ext cx="1096992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Discriminator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Tensor of images is passed with the shape(128, 128, 3) to the discriminator.</a:t>
            </a:r>
            <a:endParaRPr lang="en-US" sz="2800" b="0" strike="noStrike" spc="-1" dirty="0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Discriminator gives a single output indicating whether this image is real or fake.</a:t>
            </a:r>
            <a:endParaRPr lang="en-US" sz="2800" b="0" strike="noStrike" spc="-1" dirty="0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final output is passed  through 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sigmoid activation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which squashes the output between (0, 1).</a:t>
            </a:r>
            <a:endParaRPr lang="en-US" sz="2800" b="0" strike="noStrike" spc="-1" dirty="0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If the out is close to 1, discriminator identifies the image as a real image and if the output is close to 0, the image is identified as a fake image.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10789200" y="6349680"/>
            <a:ext cx="1402560" cy="32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569322E4-4C43-4AFA-BA1D-40939CDC6848}" type="slidenum">
              <a:rPr lang="en-US" sz="1600" b="1" strike="noStrike" spc="-1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09480" y="273600"/>
            <a:ext cx="1096992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Hyper-parameters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Epoch</a:t>
            </a:r>
            <a:endParaRPr lang="en-US" sz="2800" b="0" strike="noStrike" spc="-1" dirty="0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Batch Size</a:t>
            </a:r>
            <a:endParaRPr lang="en-US" sz="2800" b="0" strike="noStrike" spc="-1" dirty="0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Learning Rate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10789200" y="6349680"/>
            <a:ext cx="1402560" cy="32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1363ACA0-ADE8-4CBC-AD4F-9E4D7111F69D}" type="slidenum">
              <a:rPr lang="en-US" sz="1600" b="1" strike="noStrike" spc="-1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09480" y="273600"/>
            <a:ext cx="1096992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Results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35" name="Picture 234"/>
          <p:cNvPicPr/>
          <p:nvPr/>
        </p:nvPicPr>
        <p:blipFill>
          <a:blip r:embed="rId2"/>
          <a:stretch/>
        </p:blipFill>
        <p:spPr>
          <a:xfrm>
            <a:off x="1371600" y="1604520"/>
            <a:ext cx="1218240" cy="1218240"/>
          </a:xfrm>
          <a:prstGeom prst="rect">
            <a:avLst/>
          </a:prstGeom>
          <a:ln>
            <a:noFill/>
          </a:ln>
        </p:spPr>
      </p:pic>
      <p:pic>
        <p:nvPicPr>
          <p:cNvPr id="236" name="Picture 235"/>
          <p:cNvPicPr/>
          <p:nvPr/>
        </p:nvPicPr>
        <p:blipFill>
          <a:blip r:embed="rId3"/>
          <a:stretch/>
        </p:blipFill>
        <p:spPr>
          <a:xfrm>
            <a:off x="3261600" y="1604520"/>
            <a:ext cx="1218240" cy="1218240"/>
          </a:xfrm>
          <a:prstGeom prst="rect">
            <a:avLst/>
          </a:prstGeom>
          <a:ln>
            <a:noFill/>
          </a:ln>
        </p:spPr>
      </p:pic>
      <p:pic>
        <p:nvPicPr>
          <p:cNvPr id="237" name="Picture 236"/>
          <p:cNvPicPr/>
          <p:nvPr/>
        </p:nvPicPr>
        <p:blipFill>
          <a:blip r:embed="rId4"/>
          <a:stretch/>
        </p:blipFill>
        <p:spPr>
          <a:xfrm>
            <a:off x="5212080" y="1615680"/>
            <a:ext cx="1218240" cy="1218240"/>
          </a:xfrm>
          <a:prstGeom prst="rect">
            <a:avLst/>
          </a:prstGeom>
          <a:ln>
            <a:noFill/>
          </a:ln>
        </p:spPr>
      </p:pic>
      <p:pic>
        <p:nvPicPr>
          <p:cNvPr id="238" name="Picture 237"/>
          <p:cNvPicPr/>
          <p:nvPr/>
        </p:nvPicPr>
        <p:blipFill>
          <a:blip r:embed="rId5"/>
          <a:stretch/>
        </p:blipFill>
        <p:spPr>
          <a:xfrm>
            <a:off x="7132320" y="1615680"/>
            <a:ext cx="1218240" cy="1218240"/>
          </a:xfrm>
          <a:prstGeom prst="rect">
            <a:avLst/>
          </a:prstGeom>
          <a:ln>
            <a:noFill/>
          </a:ln>
        </p:spPr>
      </p:pic>
      <p:pic>
        <p:nvPicPr>
          <p:cNvPr id="239" name="Picture 238"/>
          <p:cNvPicPr/>
          <p:nvPr/>
        </p:nvPicPr>
        <p:blipFill>
          <a:blip r:embed="rId6"/>
          <a:stretch/>
        </p:blipFill>
        <p:spPr>
          <a:xfrm>
            <a:off x="9296640" y="1604520"/>
            <a:ext cx="1218240" cy="1218240"/>
          </a:xfrm>
          <a:prstGeom prst="rect">
            <a:avLst/>
          </a:prstGeom>
          <a:ln>
            <a:noFill/>
          </a:ln>
        </p:spPr>
      </p:pic>
      <p:sp>
        <p:nvSpPr>
          <p:cNvPr id="240" name="TextShape 3"/>
          <p:cNvSpPr txBox="1"/>
          <p:nvPr/>
        </p:nvSpPr>
        <p:spPr>
          <a:xfrm>
            <a:off x="1371600" y="2926080"/>
            <a:ext cx="1218240" cy="121824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txBody>
          <a:bodyPr lIns="90000" tIns="45000" rIns="90000" bIns="45000" anchorCtr="1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                                                       </a:t>
            </a:r>
          </a:p>
        </p:txBody>
      </p:sp>
      <p:pic>
        <p:nvPicPr>
          <p:cNvPr id="241" name="Picture 240"/>
          <p:cNvPicPr/>
          <p:nvPr/>
        </p:nvPicPr>
        <p:blipFill>
          <a:blip r:embed="rId8"/>
          <a:stretch/>
        </p:blipFill>
        <p:spPr>
          <a:xfrm>
            <a:off x="3291840" y="2926080"/>
            <a:ext cx="1218240" cy="1218240"/>
          </a:xfrm>
          <a:prstGeom prst="rect">
            <a:avLst/>
          </a:prstGeom>
          <a:ln>
            <a:noFill/>
          </a:ln>
        </p:spPr>
      </p:pic>
      <p:pic>
        <p:nvPicPr>
          <p:cNvPr id="242" name="Picture 241"/>
          <p:cNvPicPr/>
          <p:nvPr/>
        </p:nvPicPr>
        <p:blipFill>
          <a:blip r:embed="rId9"/>
          <a:stretch/>
        </p:blipFill>
        <p:spPr>
          <a:xfrm>
            <a:off x="5212080" y="2926080"/>
            <a:ext cx="1218240" cy="1218240"/>
          </a:xfrm>
          <a:prstGeom prst="rect">
            <a:avLst/>
          </a:prstGeom>
          <a:ln>
            <a:noFill/>
          </a:ln>
        </p:spPr>
      </p:pic>
      <p:pic>
        <p:nvPicPr>
          <p:cNvPr id="243" name="Picture 242"/>
          <p:cNvPicPr/>
          <p:nvPr/>
        </p:nvPicPr>
        <p:blipFill>
          <a:blip r:embed="rId10"/>
          <a:stretch/>
        </p:blipFill>
        <p:spPr>
          <a:xfrm>
            <a:off x="7132320" y="2926080"/>
            <a:ext cx="1218240" cy="1218240"/>
          </a:xfrm>
          <a:prstGeom prst="rect">
            <a:avLst/>
          </a:prstGeom>
          <a:ln>
            <a:noFill/>
          </a:ln>
        </p:spPr>
      </p:pic>
      <p:pic>
        <p:nvPicPr>
          <p:cNvPr id="244" name="Picture 243"/>
          <p:cNvPicPr/>
          <p:nvPr/>
        </p:nvPicPr>
        <p:blipFill>
          <a:blip r:embed="rId11"/>
          <a:stretch/>
        </p:blipFill>
        <p:spPr>
          <a:xfrm>
            <a:off x="9297360" y="2896560"/>
            <a:ext cx="1218240" cy="1218240"/>
          </a:xfrm>
          <a:prstGeom prst="rect">
            <a:avLst/>
          </a:prstGeom>
          <a:ln>
            <a:noFill/>
          </a:ln>
        </p:spPr>
      </p:pic>
      <p:sp>
        <p:nvSpPr>
          <p:cNvPr id="245" name="CustomShape 4"/>
          <p:cNvSpPr/>
          <p:nvPr/>
        </p:nvSpPr>
        <p:spPr>
          <a:xfrm>
            <a:off x="10789200" y="6349680"/>
            <a:ext cx="1402560" cy="32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013A144A-39A0-4C3A-9374-19E26E9CC079}" type="slidenum">
              <a:rPr lang="en-US" sz="1600" b="1" strike="noStrike" spc="-1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82800" y="2853360"/>
            <a:ext cx="29037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2"/>
          <p:cNvSpPr/>
          <p:nvPr/>
        </p:nvSpPr>
        <p:spPr>
          <a:xfrm>
            <a:off x="9187560" y="6280920"/>
            <a:ext cx="2740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B8B8B"/>
                </a:solidFill>
                <a:latin typeface="Calibri"/>
                <a:ea typeface="DejaVu Sans"/>
              </a:rPr>
              <a:t>                               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10789200" y="6400800"/>
            <a:ext cx="1402560" cy="32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83A9D5D7-0A16-4085-BEEB-EAD7AD270AC4}" type="slidenum">
              <a:rPr lang="en-US" sz="1600" b="1" strike="noStrike" spc="-1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lang="en-US" sz="1600" b="0" strike="noStrike" spc="-1">
              <a:latin typeface="Arial"/>
            </a:endParaRPr>
          </a:p>
        </p:txBody>
      </p:sp>
      <p:sp>
        <p:nvSpPr>
          <p:cNvPr id="249" name="TextShape 4"/>
          <p:cNvSpPr txBox="1"/>
          <p:nvPr/>
        </p:nvSpPr>
        <p:spPr>
          <a:xfrm>
            <a:off x="33480" y="229320"/>
            <a:ext cx="9019080" cy="114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Frechet Inception Distance</a:t>
            </a:r>
            <a:endParaRPr lang="en-US" sz="4400" b="1" strike="noStrike" spc="-1">
              <a:latin typeface="aRIEAL"/>
            </a:endParaRPr>
          </a:p>
        </p:txBody>
      </p:sp>
      <p:sp>
        <p:nvSpPr>
          <p:cNvPr id="250" name="TextShape 5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FID is a better measurement for image diversity.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FID is computed distance between real and fake images.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FID is 250 of these generated images.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 smtClean="0"/>
              <a:t>FYP 2</a:t>
            </a:r>
          </a:p>
          <a:p>
            <a:pPr marL="457200" lvl="1" indent="0">
              <a:buNone/>
            </a:pPr>
            <a:r>
              <a:rPr lang="en-US" dirty="0"/>
              <a:t>Model implement</a:t>
            </a:r>
          </a:p>
          <a:p>
            <a:pPr marL="457200" lvl="1" indent="0">
              <a:buNone/>
            </a:pPr>
            <a:r>
              <a:rPr lang="en-US" dirty="0"/>
              <a:t>Training and tuning </a:t>
            </a:r>
          </a:p>
          <a:p>
            <a:pPr marL="457200" lvl="1" indent="0">
              <a:buNone/>
            </a:pPr>
            <a:r>
              <a:rPr lang="en-US" dirty="0"/>
              <a:t>Application</a:t>
            </a:r>
          </a:p>
          <a:p>
            <a:pPr marL="457200" lvl="1" indent="0">
              <a:buNone/>
            </a:pPr>
            <a:r>
              <a:rPr lang="en-US" dirty="0"/>
              <a:t>Documentation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8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582800" y="2853360"/>
            <a:ext cx="290376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Thank You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9187560" y="6280920"/>
            <a:ext cx="2740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B8B8B"/>
                </a:solidFill>
                <a:latin typeface="Calibri"/>
                <a:ea typeface="DejaVu Sans"/>
              </a:rPr>
              <a:t>                               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10789200" y="6400800"/>
            <a:ext cx="1402560" cy="32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AB05307E-BEFB-4296-9F1D-186D08EC5A03}" type="slidenum">
              <a:rPr lang="en-US" sz="1600" b="1" strike="noStrike" spc="-1">
                <a:solidFill>
                  <a:srgbClr val="8B8B8B"/>
                </a:solidFill>
                <a:latin typeface="Calibri"/>
                <a:ea typeface="DejaVu Sans"/>
              </a:rPr>
              <a:t>15</a:t>
            </a:fld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8500" lnSpcReduction="10000"/>
          </a:bodyPr>
          <a:lstStyle/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What is a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Deepfake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?</a:t>
            </a:r>
            <a:endParaRPr lang="en-US" sz="2800" b="0" strike="noStrike" spc="-1" dirty="0">
              <a:latin typeface="Arial"/>
            </a:endParaRPr>
          </a:p>
          <a:p>
            <a:pPr marL="685800" lvl="1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A video manipulation technique which generates and replaces faces</a:t>
            </a:r>
            <a:endParaRPr lang="en-US" sz="2400" b="0" strike="noStrike" spc="-1" dirty="0">
              <a:latin typeface="Arial"/>
            </a:endParaRPr>
          </a:p>
          <a:p>
            <a:pPr marL="685800" lvl="1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Utilizes neural network</a:t>
            </a:r>
            <a:endParaRPr lang="en-US" sz="2400" b="0" strike="noStrike" spc="-1" dirty="0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First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deepfake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video emerged in 2017</a:t>
            </a:r>
            <a:endParaRPr lang="en-US" sz="2800" b="0" strike="noStrike" spc="-1" dirty="0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Positive Use:</a:t>
            </a:r>
            <a:endParaRPr lang="en-US" sz="2800" b="0" strike="noStrike" spc="-1" dirty="0">
              <a:latin typeface="Arial"/>
            </a:endParaRPr>
          </a:p>
          <a:p>
            <a:pPr marL="685800" lvl="1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Updating episodes of movies without reshooting them</a:t>
            </a:r>
            <a:endParaRPr lang="en-US" sz="2400" b="0" strike="noStrike" spc="-1" dirty="0">
              <a:latin typeface="Arial"/>
            </a:endParaRPr>
          </a:p>
          <a:p>
            <a:pPr marL="228600" indent="-225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where is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deepfake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today:</a:t>
            </a:r>
            <a:endParaRPr lang="en-US" sz="2800" b="0" strike="noStrike" spc="-1" dirty="0">
              <a:latin typeface="Arial"/>
            </a:endParaRPr>
          </a:p>
          <a:p>
            <a:pPr marL="685800" lvl="1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DeepNude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Software</a:t>
            </a:r>
            <a:endParaRPr lang="en-US" sz="2400" b="0" strike="noStrike" spc="-1" dirty="0">
              <a:latin typeface="Arial"/>
            </a:endParaRPr>
          </a:p>
          <a:p>
            <a:pPr marL="685800" lvl="1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Chinese app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Zao</a:t>
            </a:r>
            <a:endParaRPr lang="en-US" sz="2400" b="0" strike="noStrike" spc="-1" dirty="0">
              <a:latin typeface="Arial"/>
            </a:endParaRPr>
          </a:p>
          <a:p>
            <a:pPr marL="685800" lvl="1" indent="-225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Etc.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201" name="Picture 4" descr="A person wearing a suit and tie smiling and looking at the camera&#10;&#10;Description automatically generated"/>
          <p:cNvPicPr/>
          <p:nvPr/>
        </p:nvPicPr>
        <p:blipFill>
          <a:blip r:embed="rId2"/>
          <a:stretch/>
        </p:blipFill>
        <p:spPr>
          <a:xfrm>
            <a:off x="7066440" y="4266720"/>
            <a:ext cx="3703320" cy="2167920"/>
          </a:xfrm>
          <a:prstGeom prst="rect">
            <a:avLst/>
          </a:prstGeom>
          <a:ln>
            <a:noFill/>
          </a:ln>
        </p:spPr>
      </p:pic>
      <p:sp>
        <p:nvSpPr>
          <p:cNvPr id="202" name="CustomShape 3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600" b="1" strike="noStrike" spc="-1">
                <a:solidFill>
                  <a:srgbClr val="8B8B8B"/>
                </a:solidFill>
                <a:latin typeface="Calibri"/>
                <a:ea typeface="DejaVu Sans"/>
              </a:rPr>
              <a:t>  </a:t>
            </a:r>
            <a:fld id="{C1DF9DB2-9314-4D2C-9307-28F38A0923F5}" type="slidenum">
              <a:rPr lang="en-US" sz="1600" b="1" strike="noStrike" spc="-1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Architecture Diagram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5" name="Picture 124"/>
          <p:cNvPicPr/>
          <p:nvPr/>
        </p:nvPicPr>
        <p:blipFill>
          <a:blip r:embed="rId2"/>
          <a:stretch/>
        </p:blipFill>
        <p:spPr>
          <a:xfrm>
            <a:off x="20160" y="1890720"/>
            <a:ext cx="12190320" cy="3747600"/>
          </a:xfrm>
          <a:prstGeom prst="rect">
            <a:avLst/>
          </a:prstGeom>
          <a:ln>
            <a:noFill/>
          </a:ln>
        </p:spPr>
      </p:pic>
      <p:sp>
        <p:nvSpPr>
          <p:cNvPr id="206" name="CustomShape 3"/>
          <p:cNvSpPr/>
          <p:nvPr/>
        </p:nvSpPr>
        <p:spPr>
          <a:xfrm>
            <a:off x="10698480" y="6309360"/>
            <a:ext cx="1402560" cy="32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A5CDC2D8-F2BD-469C-BF97-F508F320D9EF}" type="slidenum">
              <a:rPr lang="en-US" sz="1600" b="1" strike="noStrike" spc="-1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09480" y="273600"/>
            <a:ext cx="1096992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GANs Mathematics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CustomShape 3"/>
              <p:cNvSpPr/>
              <p:nvPr/>
            </p:nvSpPr>
            <p:spPr>
              <a:xfrm>
                <a:off x="640080" y="1463040"/>
                <a:ext cx="10972440" cy="42740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800" b="0" strike="noStrike" spc="-1" dirty="0" smtClean="0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en-US" sz="18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000" b="1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sPre>
                            <m:sPre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p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𝑑𝑎𝑡𝑎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sPr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sPre>
                    </m:oMath>
                  </m:oMathPara>
                </a14:m>
                <a:endParaRPr lang="en-US" sz="22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en-US" sz="2200" b="0" strike="noStrike" spc="-1" dirty="0" smtClean="0">
                  <a:solidFill>
                    <a:srgbClr val="000000"/>
                  </a:solidFill>
                  <a:latin typeface="Arial"/>
                  <a:ea typeface="DejaVu Sans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200" b="0" i="1" strike="noStrike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𝐷</m:t>
                    </m:r>
                  </m:oMath>
                </a14:m>
                <a:r>
                  <a:rPr lang="en-US" sz="2200" b="0" strike="noStrike" spc="-1" dirty="0" smtClean="0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is the Discriminator.</a:t>
                </a:r>
                <a:endParaRPr lang="en-US" sz="22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200" b="0" i="1" strike="noStrike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𝐺</m:t>
                    </m:r>
                  </m:oMath>
                </a14:m>
                <a:r>
                  <a:rPr lang="en-US" sz="22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 is the Generator.</a:t>
                </a:r>
                <a:endParaRPr lang="en-US" sz="22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200" b="0" i="1" strike="noStrike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𝑥</m:t>
                    </m:r>
                  </m:oMath>
                </a14:m>
                <a:r>
                  <a:rPr lang="en-US" sz="22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 is come from the training data.</a:t>
                </a:r>
                <a:endParaRPr lang="en-US" sz="22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200" b="0" i="1" strike="noStrike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𝑧</m:t>
                    </m:r>
                  </m:oMath>
                </a14:m>
                <a:r>
                  <a:rPr lang="en-US" sz="22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 is the input noise.</a:t>
                </a:r>
                <a:endParaRPr lang="en-US" sz="22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200" b="0" i="1" strike="noStrike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𝑉</m:t>
                    </m:r>
                  </m:oMath>
                </a14:m>
                <a:r>
                  <a:rPr lang="en-US" sz="22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 is the value function</a:t>
                </a:r>
                <a:r>
                  <a:rPr lang="en-US" sz="2200" b="0" strike="noStrike" spc="-1" dirty="0" smtClean="0">
                    <a:solidFill>
                      <a:srgbClr val="000000"/>
                    </a:solidFill>
                    <a:latin typeface="Arial"/>
                    <a:ea typeface="DejaVu Sans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sz="22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en-US" sz="22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209" name="CustomShap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1463040"/>
                <a:ext cx="10972440" cy="4274083"/>
              </a:xfrm>
              <a:prstGeom prst="rect">
                <a:avLst/>
              </a:prstGeom>
              <a:blipFill>
                <a:blip r:embed="rId2"/>
                <a:stretch>
                  <a:fillRect l="-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CustomShape 4"/>
          <p:cNvSpPr/>
          <p:nvPr/>
        </p:nvSpPr>
        <p:spPr>
          <a:xfrm>
            <a:off x="10698480" y="6217920"/>
            <a:ext cx="1402560" cy="32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8135DEB7-E849-4D08-A9F7-F2FF809086D6}" type="slidenum">
              <a:rPr lang="en-US" sz="1600" b="1" strike="noStrike" spc="-1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lang="en-US" sz="1600" b="0" strike="noStrike" spc="-1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1948" y="6057294"/>
            <a:ext cx="102265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Ian </a:t>
            </a:r>
            <a:r>
              <a:rPr lang="en-US" dirty="0" err="1"/>
              <a:t>Goodfellow</a:t>
            </a:r>
            <a:r>
              <a:rPr lang="en-US" dirty="0"/>
              <a:t>, Jean </a:t>
            </a:r>
            <a:r>
              <a:rPr lang="en-US" dirty="0" err="1"/>
              <a:t>Pouget-Abadie</a:t>
            </a:r>
            <a:r>
              <a:rPr lang="en-US" dirty="0"/>
              <a:t>, Mehdi Mirza, Bing Xu, David </a:t>
            </a:r>
            <a:r>
              <a:rPr lang="en-US" dirty="0" err="1"/>
              <a:t>Warde</a:t>
            </a:r>
            <a:r>
              <a:rPr lang="en-US" dirty="0"/>
              <a:t>-Farley, </a:t>
            </a:r>
            <a:r>
              <a:rPr lang="en-US" dirty="0" err="1"/>
              <a:t>Sherjil</a:t>
            </a:r>
            <a:r>
              <a:rPr lang="en-US" dirty="0"/>
              <a:t> </a:t>
            </a:r>
            <a:r>
              <a:rPr lang="en-US" dirty="0" err="1"/>
              <a:t>Ozair</a:t>
            </a:r>
            <a:r>
              <a:rPr lang="en-US" dirty="0"/>
              <a:t>, Aaron </a:t>
            </a:r>
            <a:r>
              <a:rPr lang="en-US" dirty="0" err="1"/>
              <a:t>Courville</a:t>
            </a:r>
            <a:r>
              <a:rPr lang="en-US" dirty="0"/>
              <a:t>,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, Generative Adversarial Nets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609480" y="273600"/>
            <a:ext cx="1096992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Algorithm for GAN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609480" y="16783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CustomShape 3"/>
              <p:cNvSpPr/>
              <p:nvPr/>
            </p:nvSpPr>
            <p:spPr>
              <a:xfrm>
                <a:off x="548640" y="1280160"/>
                <a:ext cx="11002680" cy="5119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1" strike="noStrike" spc="-1" dirty="0" smtClean="0">
                    <a:solidFill>
                      <a:srgbClr val="000000"/>
                    </a:solidFill>
                    <a:latin typeface="Arial"/>
                    <a:ea typeface="DejaVu Sans"/>
                  </a:rPr>
                  <a:t>for</a:t>
                </a:r>
                <a:r>
                  <a:rPr lang="en-US" sz="1800" b="0" strike="noStrike" spc="-1" dirty="0" smtClean="0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number of training iterations </a:t>
                </a:r>
                <a:r>
                  <a:rPr lang="en-US" sz="1800" b="1" strike="noStrike" spc="-1" dirty="0" smtClean="0">
                    <a:solidFill>
                      <a:srgbClr val="000000"/>
                    </a:solidFill>
                    <a:latin typeface="Arial"/>
                    <a:ea typeface="DejaVu Sans"/>
                  </a:rPr>
                  <a:t>do</a:t>
                </a:r>
                <a:endParaRPr lang="en-US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800" b="1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	</a:t>
                </a:r>
                <a:r>
                  <a:rPr lang="en-US" sz="1800" b="1" strike="noStrike" spc="-1" dirty="0" smtClean="0">
                    <a:solidFill>
                      <a:srgbClr val="000000"/>
                    </a:solidFill>
                    <a:latin typeface="Arial"/>
                    <a:ea typeface="DejaVu Sans"/>
                  </a:rPr>
                  <a:t>for</a:t>
                </a:r>
                <a:r>
                  <a:rPr lang="en-US" sz="1800" b="0" strike="noStrike" spc="-1" dirty="0" smtClean="0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k steps </a:t>
                </a:r>
                <a:r>
                  <a:rPr lang="en-US" sz="1800" b="1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do</a:t>
                </a:r>
                <a:endParaRPr lang="en-US" sz="18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	</a:t>
                </a:r>
                <a:r>
                  <a:rPr lang="en-US" sz="1800" b="0" strike="noStrike" spc="-1" dirty="0" smtClean="0">
                    <a:solidFill>
                      <a:srgbClr val="000000"/>
                    </a:solidFill>
                    <a:latin typeface="Arial"/>
                    <a:ea typeface="DejaVu Sans"/>
                  </a:rPr>
                  <a:t>      •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Sample</a:t>
                </a:r>
                <a14:m>
                  <m:oMath xmlns:m="http://schemas.openxmlformats.org/officeDocument/2006/math">
                    <m:r>
                      <a:rPr lang="en-US" sz="1800" b="0" i="1" strike="noStrike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 </m:t>
                    </m:r>
                    <m:r>
                      <a:rPr lang="en-US" sz="1800" b="0" i="1" strike="noStrike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𝑚</m:t>
                    </m:r>
                    <m:r>
                      <a:rPr lang="en-US" sz="1800" b="0" i="1" strike="noStrike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 </m:t>
                    </m:r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noise 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pc="-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pc="-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1800" b="0" strike="noStrike" spc="-1" dirty="0" smtClean="0">
                    <a:solidFill>
                      <a:srgbClr val="000000"/>
                    </a:solidFill>
                    <a:latin typeface="Arial"/>
                    <a:ea typeface="DejaVu Sans"/>
                  </a:rPr>
                  <a:t> and transform with Generator 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	</a:t>
                </a:r>
                <a:r>
                  <a:rPr lang="en-US" sz="1800" b="0" strike="noStrike" spc="-1" dirty="0" smtClean="0">
                    <a:solidFill>
                      <a:srgbClr val="000000"/>
                    </a:solidFill>
                    <a:latin typeface="Arial"/>
                    <a:ea typeface="DejaVu Sans"/>
                  </a:rPr>
                  <a:t>      </a:t>
                </a:r>
                <a:endParaRPr lang="en-US" sz="1800" b="0" strike="noStrike" spc="-1" dirty="0" smtClean="0">
                  <a:solidFill>
                    <a:srgbClr val="000000"/>
                  </a:solidFill>
                  <a:latin typeface="Arial"/>
                  <a:ea typeface="DejaVu Sans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	 </a:t>
                </a:r>
                <a:r>
                  <a:rPr lang="en-US" spc="-1" dirty="0" smtClean="0">
                    <a:solidFill>
                      <a:srgbClr val="000000"/>
                    </a:solidFill>
                    <a:latin typeface="Arial"/>
                    <a:ea typeface="DejaVu Sans"/>
                  </a:rPr>
                  <a:t>     </a:t>
                </a:r>
                <a:r>
                  <a:rPr lang="en-US" sz="1800" b="0" strike="noStrike" spc="-1" dirty="0" smtClean="0">
                    <a:solidFill>
                      <a:srgbClr val="000000"/>
                    </a:solidFill>
                    <a:latin typeface="Arial"/>
                    <a:ea typeface="DejaVu Sans"/>
                  </a:rPr>
                  <a:t>•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Sample </a:t>
                </a:r>
                <a14:m>
                  <m:oMath xmlns:m="http://schemas.openxmlformats.org/officeDocument/2006/math">
                    <m:r>
                      <a:rPr lang="en-US" sz="1800" b="0" i="1" strike="noStrike" spc="-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jaVu Sans"/>
                      </a:rPr>
                      <m:t>𝑚</m:t>
                    </m:r>
                  </m:oMath>
                </a14:m>
                <a:r>
                  <a:rPr lang="en-US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lang="en-US" sz="1800" b="0" strike="noStrike" spc="-1" dirty="0" smtClean="0">
                    <a:solidFill>
                      <a:srgbClr val="000000"/>
                    </a:solidFill>
                    <a:latin typeface="Arial"/>
                    <a:ea typeface="DejaVu Sans"/>
                  </a:rPr>
                  <a:t>real 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trike="noStrike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trike="noStrike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sz="1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trike="noStrike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trike="noStrike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1800" b="0" strike="noStrike" spc="-1" dirty="0" smtClean="0">
                    <a:solidFill>
                      <a:srgbClr val="000000"/>
                    </a:solidFill>
                    <a:latin typeface="Arial"/>
                    <a:ea typeface="DejaVu Sans"/>
                  </a:rPr>
                  <a:t> from  real data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	</a:t>
                </a:r>
                <a:r>
                  <a:rPr lang="en-US" sz="1800" b="0" strike="noStrike" spc="-1" dirty="0" smtClean="0">
                    <a:solidFill>
                      <a:srgbClr val="000000"/>
                    </a:solidFill>
                    <a:latin typeface="Arial"/>
                    <a:ea typeface="DejaVu Sans"/>
                  </a:rPr>
                  <a:t>      •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Update the discriminator by ascending its stochastic gradient</a:t>
                </a:r>
                <a:r>
                  <a:rPr lang="en-US" sz="1800" b="0" strike="noStrike" spc="-1" dirty="0" smtClean="0">
                    <a:solidFill>
                      <a:srgbClr val="000000"/>
                    </a:solidFill>
                    <a:latin typeface="Arial"/>
                    <a:ea typeface="DejaVu Sans"/>
                  </a:rPr>
                  <a:t>: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pc="-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pc="-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i="1" spc="-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pc="-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spc="-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  <m:f>
                        <m:fPr>
                          <m:ctrlPr>
                            <a:rPr lang="en-US" i="1" spc="-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pc="-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pc="-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pc="-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pc="-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spc="-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spc="-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pc="-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 spc="-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pc="-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 spc="-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i="1" spc="-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spc="-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spc="-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 spc="-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spc="-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i="1" spc="-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i="1" spc="-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pc="-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 spc="-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spc="-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i="1" spc="-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 spc="-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spc="-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 spc="-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i="1" spc="-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i="1" spc="-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en-US" i="1" spc="-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i="1" spc="-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</m:d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1800" b="0" strike="noStrike" spc="-1" dirty="0" smtClean="0">
                  <a:solidFill>
                    <a:srgbClr val="000000"/>
                  </a:solidFill>
                  <a:latin typeface="Arial"/>
                  <a:ea typeface="DejaVu Sans"/>
                </a:endParaRPr>
              </a:p>
              <a:p>
                <a:pPr>
                  <a:lnSpc>
                    <a:spcPct val="100000"/>
                  </a:lnSpc>
                </a:pPr>
                <a:endParaRPr lang="en-US" sz="18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	</a:t>
                </a:r>
                <a:r>
                  <a:rPr lang="en-US" sz="1800" b="1" strike="noStrike" spc="-1" dirty="0" smtClean="0">
                    <a:solidFill>
                      <a:srgbClr val="000000"/>
                    </a:solidFill>
                    <a:latin typeface="Arial"/>
                    <a:ea typeface="DejaVu Sans"/>
                  </a:rPr>
                  <a:t>end </a:t>
                </a:r>
                <a:r>
                  <a:rPr lang="en-US" sz="1800" b="1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for</a:t>
                </a:r>
                <a:endParaRPr lang="en-US" sz="18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	•Sample </a:t>
                </a:r>
                <a:r>
                  <a:rPr lang="en-US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lang="en-US" sz="1800" b="0" strike="noStrike" spc="-1" dirty="0" smtClean="0">
                    <a:solidFill>
                      <a:srgbClr val="000000"/>
                    </a:solidFill>
                    <a:latin typeface="Arial"/>
                    <a:ea typeface="DejaVu Sans"/>
                  </a:rPr>
                  <a:t>m </a:t>
                </a:r>
                <a:r>
                  <a:rPr lang="en-US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noise </a:t>
                </a:r>
                <a:r>
                  <a:rPr lang="en-US" sz="1800" b="0" strike="noStrike" spc="-1" dirty="0" smtClean="0">
                    <a:solidFill>
                      <a:srgbClr val="000000"/>
                    </a:solidFill>
                    <a:latin typeface="Arial"/>
                    <a:ea typeface="DejaVu Sans"/>
                  </a:rPr>
                  <a:t>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trike="noStrike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trike="noStrike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1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sz="1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trike="noStrike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trike="noStrike" spc="-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1800" b="0" strike="noStrike" spc="-1" dirty="0" smtClean="0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lang="en-US" sz="1800" b="0" strike="noStrike" spc="-1" dirty="0" smtClean="0">
                    <a:solidFill>
                      <a:srgbClr val="000000"/>
                    </a:solidFill>
                    <a:latin typeface="Arial"/>
                    <a:ea typeface="DejaVu Sans"/>
                  </a:rPr>
                  <a:t>and transform with Generator</a:t>
                </a:r>
                <a:endParaRPr lang="en-US" sz="18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	•Update the generator by descending its stochastic gradient</a:t>
                </a:r>
                <a:r>
                  <a:rPr lang="en-US" sz="1800" b="0" strike="noStrike" spc="-1" dirty="0" smtClean="0">
                    <a:solidFill>
                      <a:srgbClr val="000000"/>
                    </a:solidFill>
                    <a:latin typeface="Arial"/>
                    <a:ea typeface="DejaVu Sans"/>
                  </a:rPr>
                  <a:t>: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pc="-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pc="-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i="1" spc="-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pc="-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f>
                        <m:fPr>
                          <m:ctrlPr>
                            <a:rPr lang="en-US" i="1" spc="-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pc="-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pc="-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pc="-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pc="-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spc="-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spc="-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pc="-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pc="-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pc="-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pc="-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b="0" i="1" spc="-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pc="-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b="0" i="1" spc="-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pc="-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pc="-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b="0" i="1" spc="-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pc="-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800" b="1" strike="noStrike" spc="-1" dirty="0" smtClean="0">
                  <a:solidFill>
                    <a:srgbClr val="000000"/>
                  </a:solidFill>
                  <a:latin typeface="Arial"/>
                  <a:ea typeface="DejaVu Sans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800" b="1" strike="noStrike" spc="-1" dirty="0" smtClean="0">
                    <a:solidFill>
                      <a:srgbClr val="000000"/>
                    </a:solidFill>
                    <a:latin typeface="Arial"/>
                    <a:ea typeface="DejaVu Sans"/>
                  </a:rPr>
                  <a:t>end for</a:t>
                </a:r>
              </a:p>
              <a:p>
                <a:pPr>
                  <a:lnSpc>
                    <a:spcPct val="100000"/>
                  </a:lnSpc>
                </a:pPr>
                <a:endParaRPr lang="en-US" sz="1800" b="0" strike="noStrike" spc="-1" dirty="0">
                  <a:latin typeface="Arial"/>
                </a:endParaRPr>
              </a:p>
            </p:txBody>
          </p:sp>
        </mc:Choice>
        <mc:Fallback>
          <p:sp>
            <p:nvSpPr>
              <p:cNvPr id="213" name="CustomShap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1280160"/>
                <a:ext cx="11002680" cy="5119920"/>
              </a:xfrm>
              <a:prstGeom prst="rect">
                <a:avLst/>
              </a:prstGeom>
              <a:blipFill>
                <a:blip r:embed="rId2"/>
                <a:stretch>
                  <a:fillRect l="-499" t="-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CustomShape 4"/>
          <p:cNvSpPr/>
          <p:nvPr/>
        </p:nvSpPr>
        <p:spPr>
          <a:xfrm>
            <a:off x="10698480" y="6309360"/>
            <a:ext cx="1402560" cy="32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9F02B26F-DD28-4409-B859-EC05FBF0CBC2}" type="slidenum">
              <a:rPr lang="en-US" sz="1600" b="1" strike="noStrike" spc="-1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lang="en-US" sz="1600" b="0" strike="noStrike" spc="-1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8640" y="6211669"/>
            <a:ext cx="10300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Ian </a:t>
            </a:r>
            <a:r>
              <a:rPr lang="en-US" dirty="0" err="1"/>
              <a:t>Goodfellow</a:t>
            </a:r>
            <a:r>
              <a:rPr lang="en-US" dirty="0"/>
              <a:t>, Jean </a:t>
            </a:r>
            <a:r>
              <a:rPr lang="en-US" dirty="0" err="1"/>
              <a:t>Pouget-Abadie</a:t>
            </a:r>
            <a:r>
              <a:rPr lang="en-US" dirty="0"/>
              <a:t>, Mehdi Mirza, Bing Xu, David </a:t>
            </a:r>
            <a:r>
              <a:rPr lang="en-US" dirty="0" err="1"/>
              <a:t>Warde</a:t>
            </a:r>
            <a:r>
              <a:rPr lang="en-US" dirty="0"/>
              <a:t>-Farley, </a:t>
            </a:r>
            <a:r>
              <a:rPr lang="en-US" dirty="0" err="1"/>
              <a:t>Sherjil</a:t>
            </a:r>
            <a:r>
              <a:rPr lang="en-US" dirty="0"/>
              <a:t> </a:t>
            </a:r>
            <a:r>
              <a:rPr lang="en-US" dirty="0" err="1"/>
              <a:t>Ozair</a:t>
            </a:r>
            <a:r>
              <a:rPr lang="en-US" dirty="0"/>
              <a:t>, Aaron </a:t>
            </a:r>
            <a:r>
              <a:rPr lang="en-US" dirty="0" err="1"/>
              <a:t>Courville</a:t>
            </a:r>
            <a:r>
              <a:rPr lang="en-US" dirty="0"/>
              <a:t>,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, Generative Adversarial Nets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09480" y="273600"/>
            <a:ext cx="1096992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DCGAN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608400" y="2022120"/>
            <a:ext cx="10971000" cy="206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Very similar to GANs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Using deep convolutional network in place of fully connected network used in generic GANs..</a:t>
            </a:r>
            <a:endParaRPr lang="en-US" sz="2800" b="0" strike="noStrike" spc="-1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More suitable to application with images/videos.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10789200" y="6258240"/>
            <a:ext cx="1402560" cy="32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E0C783AC-26DE-4EDB-9840-1F1B0F4756FD}" type="slidenum">
              <a:rPr lang="en-US" sz="1600" b="1" strike="noStrike" spc="-1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609480" y="273600"/>
            <a:ext cx="1096992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Generator Network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19" name="Picture 3"/>
          <p:cNvPicPr/>
          <p:nvPr/>
        </p:nvPicPr>
        <p:blipFill>
          <a:blip r:embed="rId2"/>
          <a:stretch/>
        </p:blipFill>
        <p:spPr>
          <a:xfrm>
            <a:off x="131760" y="1559880"/>
            <a:ext cx="11925000" cy="3232080"/>
          </a:xfrm>
          <a:prstGeom prst="rect">
            <a:avLst/>
          </a:prstGeom>
          <a:ln>
            <a:noFill/>
          </a:ln>
        </p:spPr>
      </p:pic>
      <p:sp>
        <p:nvSpPr>
          <p:cNvPr id="220" name="CustomShape 2"/>
          <p:cNvSpPr/>
          <p:nvPr/>
        </p:nvSpPr>
        <p:spPr>
          <a:xfrm>
            <a:off x="10789920" y="6309360"/>
            <a:ext cx="1402560" cy="32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B1CFDF14-B144-48BC-8B98-41D8C453A2EF}" type="slidenum">
              <a:rPr lang="en-US" sz="1600" b="1" strike="noStrike" spc="-1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09480" y="273600"/>
            <a:ext cx="1096992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Generator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Noise vector of size of 100 was passed to the Generator.</a:t>
            </a:r>
            <a:endParaRPr lang="en-US" sz="2800" b="0" strike="noStrike" spc="-1" dirty="0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Generator converts this noise into an image of (128, 128, 3) size.</a:t>
            </a:r>
            <a:endParaRPr lang="en-US" sz="2800" b="0" strike="noStrike" spc="-1" dirty="0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Transpose convolution 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was used in this process.</a:t>
            </a:r>
            <a:endParaRPr lang="en-US" sz="2800" b="0" strike="noStrike" spc="-1" dirty="0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Instead of the last layer, 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Batch normalization 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layers are used after the transpose convolution layer.</a:t>
            </a:r>
            <a:endParaRPr lang="en-US" sz="2800" b="0" strike="noStrike" spc="-1" dirty="0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After batch normalization layers,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LeakyReLu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activation function is used.</a:t>
            </a:r>
            <a:endParaRPr lang="en-US" sz="2800" b="0" strike="noStrike" spc="-1" dirty="0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Final image is passed through a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tanh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activation to squash the pixel range between (-1, 1).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10789920" y="6309360"/>
            <a:ext cx="1402560" cy="32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4F4FB01F-1C5C-40AE-B849-D9EF50DCED3A}" type="slidenum">
              <a:rPr lang="en-US" sz="1600" b="1" strike="noStrike" spc="-1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09480" y="273600"/>
            <a:ext cx="1096992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  <a:ea typeface="DejaVu Sans"/>
              </a:rPr>
              <a:t>Discriminator Network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25" name="Picture 3"/>
          <p:cNvPicPr/>
          <p:nvPr/>
        </p:nvPicPr>
        <p:blipFill>
          <a:blip r:embed="rId2"/>
          <a:stretch/>
        </p:blipFill>
        <p:spPr>
          <a:xfrm>
            <a:off x="353880" y="1941120"/>
            <a:ext cx="11225520" cy="335232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10789200" y="6217920"/>
            <a:ext cx="1402560" cy="32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DCBDE23E-098C-4AFE-A3DC-95588CFDB281}" type="slidenum">
              <a:rPr lang="en-US" sz="1600" b="1" strike="noStrike" spc="-1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679</TotalTime>
  <Words>386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aRIEAL</vt:lpstr>
      <vt:lpstr>Calibri</vt:lpstr>
      <vt:lpstr>Calibri Light</vt:lpstr>
      <vt:lpstr>Cambria Math</vt:lpstr>
      <vt:lpstr>DejaVu Sans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Mashood</cp:lastModifiedBy>
  <cp:revision>344</cp:revision>
  <dcterms:created xsi:type="dcterms:W3CDTF">2020-10-27T05:47:15Z</dcterms:created>
  <dcterms:modified xsi:type="dcterms:W3CDTF">2021-01-06T04:13:44Z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