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285" r:id="rId3"/>
    <p:sldId id="257" r:id="rId4"/>
    <p:sldId id="258" r:id="rId5"/>
    <p:sldId id="286" r:id="rId6"/>
    <p:sldId id="260" r:id="rId7"/>
    <p:sldId id="262" r:id="rId8"/>
    <p:sldId id="261" r:id="rId9"/>
    <p:sldId id="287" r:id="rId10"/>
    <p:sldId id="263" r:id="rId11"/>
    <p:sldId id="288" r:id="rId12"/>
    <p:sldId id="270" r:id="rId13"/>
    <p:sldId id="289" r:id="rId14"/>
    <p:sldId id="271" r:id="rId15"/>
    <p:sldId id="290" r:id="rId16"/>
    <p:sldId id="266" r:id="rId17"/>
    <p:sldId id="267" r:id="rId18"/>
    <p:sldId id="291" r:id="rId19"/>
    <p:sldId id="292" r:id="rId20"/>
    <p:sldId id="293" r:id="rId21"/>
    <p:sldId id="268" r:id="rId22"/>
    <p:sldId id="294" r:id="rId23"/>
    <p:sldId id="304" r:id="rId24"/>
    <p:sldId id="305" r:id="rId25"/>
    <p:sldId id="269" r:id="rId26"/>
    <p:sldId id="272" r:id="rId27"/>
    <p:sldId id="295" r:id="rId28"/>
    <p:sldId id="273" r:id="rId29"/>
    <p:sldId id="274" r:id="rId30"/>
    <p:sldId id="275" r:id="rId31"/>
    <p:sldId id="296" r:id="rId32"/>
    <p:sldId id="276" r:id="rId33"/>
    <p:sldId id="297" r:id="rId34"/>
    <p:sldId id="277" r:id="rId35"/>
    <p:sldId id="278" r:id="rId36"/>
    <p:sldId id="298" r:id="rId37"/>
    <p:sldId id="279" r:id="rId38"/>
    <p:sldId id="300" r:id="rId39"/>
    <p:sldId id="301" r:id="rId40"/>
    <p:sldId id="302" r:id="rId41"/>
    <p:sldId id="303" r:id="rId42"/>
    <p:sldId id="299" r:id="rId43"/>
    <p:sldId id="281" r:id="rId44"/>
    <p:sldId id="282" r:id="rId45"/>
    <p:sldId id="283" r:id="rId46"/>
    <p:sldId id="284" r:id="rId47"/>
    <p:sldId id="307"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3A2454-07A4-454C-9F1E-57358F4DEF39}" type="datetimeFigureOut">
              <a:rPr lang="en-US" smtClean="0"/>
              <a:pPr/>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4A984-923F-4E0E-AF74-E0A81D8181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A2454-07A4-454C-9F1E-57358F4DEF39}" type="datetimeFigureOut">
              <a:rPr lang="en-US" smtClean="0"/>
              <a:pPr/>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4A984-923F-4E0E-AF74-E0A81D8181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A2454-07A4-454C-9F1E-57358F4DEF39}" type="datetimeFigureOut">
              <a:rPr lang="en-US" smtClean="0"/>
              <a:pPr/>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4A984-923F-4E0E-AF74-E0A81D8181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A2454-07A4-454C-9F1E-57358F4DEF39}" type="datetimeFigureOut">
              <a:rPr lang="en-US" smtClean="0"/>
              <a:pPr/>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4A984-923F-4E0E-AF74-E0A81D8181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3A2454-07A4-454C-9F1E-57358F4DEF39}" type="datetimeFigureOut">
              <a:rPr lang="en-US" smtClean="0"/>
              <a:pPr/>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4A984-923F-4E0E-AF74-E0A81D8181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3A2454-07A4-454C-9F1E-57358F4DEF39}" type="datetimeFigureOut">
              <a:rPr lang="en-US" smtClean="0"/>
              <a:pPr/>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4A984-923F-4E0E-AF74-E0A81D8181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3A2454-07A4-454C-9F1E-57358F4DEF39}" type="datetimeFigureOut">
              <a:rPr lang="en-US" smtClean="0"/>
              <a:pPr/>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54A984-923F-4E0E-AF74-E0A81D8181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3A2454-07A4-454C-9F1E-57358F4DEF39}" type="datetimeFigureOut">
              <a:rPr lang="en-US" smtClean="0"/>
              <a:pPr/>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54A984-923F-4E0E-AF74-E0A81D8181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A2454-07A4-454C-9F1E-57358F4DEF39}" type="datetimeFigureOut">
              <a:rPr lang="en-US" smtClean="0"/>
              <a:pPr/>
              <a:t>4/29/2020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54A984-923F-4E0E-AF74-E0A81D8181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3A2454-07A4-454C-9F1E-57358F4DEF39}" type="datetimeFigureOut">
              <a:rPr lang="en-US" smtClean="0"/>
              <a:pPr/>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4A984-923F-4E0E-AF74-E0A81D8181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3A2454-07A4-454C-9F1E-57358F4DEF39}" type="datetimeFigureOut">
              <a:rPr lang="en-US" smtClean="0"/>
              <a:pPr/>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4A984-923F-4E0E-AF74-E0A81D8181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A2454-07A4-454C-9F1E-57358F4DEF39}" type="datetimeFigureOut">
              <a:rPr lang="en-US" smtClean="0"/>
              <a:pPr/>
              <a:t>4/29/2020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54A984-923F-4E0E-AF74-E0A81D8181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refactoring.guru/design-patter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Engineering</a:t>
            </a:r>
            <a:endParaRPr lang="en-US" dirty="0"/>
          </a:p>
        </p:txBody>
      </p:sp>
      <p:sp>
        <p:nvSpPr>
          <p:cNvPr id="3" name="Subtitle 2"/>
          <p:cNvSpPr>
            <a:spLocks noGrp="1"/>
          </p:cNvSpPr>
          <p:nvPr>
            <p:ph type="subTitle" idx="1"/>
          </p:nvPr>
        </p:nvSpPr>
        <p:spPr/>
        <p:txBody>
          <a:bodyPr/>
          <a:lstStyle/>
          <a:p>
            <a:pPr algn="r"/>
            <a:r>
              <a:rPr lang="en-US" dirty="0" smtClean="0"/>
              <a:t>Sara </a:t>
            </a:r>
            <a:r>
              <a:rPr lang="en-US" dirty="0" err="1" smtClean="0"/>
              <a:t>Rehmat</a:t>
            </a:r>
            <a:endParaRPr lang="en-US" dirty="0" smtClean="0"/>
          </a:p>
          <a:p>
            <a:pPr algn="r"/>
            <a:r>
              <a:rPr lang="en-US" dirty="0" smtClean="0"/>
              <a:t>MS (CS)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Real-World Analogy</a:t>
            </a:r>
            <a:endParaRPr lang="en-US" dirty="0"/>
          </a:p>
        </p:txBody>
      </p:sp>
      <p:sp>
        <p:nvSpPr>
          <p:cNvPr id="3" name="Content Placeholder 2"/>
          <p:cNvSpPr>
            <a:spLocks noGrp="1"/>
          </p:cNvSpPr>
          <p:nvPr>
            <p:ph idx="1"/>
          </p:nvPr>
        </p:nvSpPr>
        <p:spPr>
          <a:xfrm>
            <a:off x="457200" y="1600200"/>
            <a:ext cx="8229600" cy="2362199"/>
          </a:xfrm>
        </p:spPr>
        <p:txBody>
          <a:bodyPr>
            <a:normAutofit fontScale="77500" lnSpcReduction="20000"/>
          </a:bodyPr>
          <a:lstStyle/>
          <a:p>
            <a:r>
              <a:rPr lang="en-US" dirty="0"/>
              <a:t>When you travel from the US to Europe for the first time, you may get a surprise when trying to charge your laptop. The power plug and sockets standards are different in different countries. That’s why your US plug won’t fit a German socket. The problem can be solved by using a power plug adapter that has the American-style socket and the European-style plug.</a:t>
            </a:r>
          </a:p>
        </p:txBody>
      </p:sp>
      <p:pic>
        <p:nvPicPr>
          <p:cNvPr id="4099" name="Picture 3"/>
          <p:cNvPicPr>
            <a:picLocks noChangeAspect="1" noChangeArrowheads="1"/>
          </p:cNvPicPr>
          <p:nvPr/>
        </p:nvPicPr>
        <p:blipFill>
          <a:blip r:embed="rId2"/>
          <a:srcRect/>
          <a:stretch>
            <a:fillRect/>
          </a:stretch>
        </p:blipFill>
        <p:spPr bwMode="auto">
          <a:xfrm>
            <a:off x="2209800" y="4114800"/>
            <a:ext cx="4124325" cy="24003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Structure</a:t>
            </a:r>
            <a:endParaRPr lang="en-US" dirty="0"/>
          </a:p>
        </p:txBody>
      </p:sp>
      <p:sp>
        <p:nvSpPr>
          <p:cNvPr id="3" name="Content Placeholder 2"/>
          <p:cNvSpPr>
            <a:spLocks noGrp="1"/>
          </p:cNvSpPr>
          <p:nvPr>
            <p:ph idx="1"/>
          </p:nvPr>
        </p:nvSpPr>
        <p:spPr/>
        <p:txBody>
          <a:bodyPr/>
          <a:lstStyle/>
          <a:p>
            <a:r>
              <a:rPr lang="en-US" dirty="0" smtClean="0"/>
              <a:t>Using Composition</a:t>
            </a:r>
          </a:p>
          <a:p>
            <a:r>
              <a:rPr lang="en-US" dirty="0" smtClean="0"/>
              <a:t>Using Inheritance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Adapter Pattern – Structure Using Composition</a:t>
            </a:r>
            <a:endParaRPr lang="en-US" dirty="0"/>
          </a:p>
        </p:txBody>
      </p:sp>
      <p:sp>
        <p:nvSpPr>
          <p:cNvPr id="3" name="Content Placeholder 2"/>
          <p:cNvSpPr>
            <a:spLocks noGrp="1"/>
          </p:cNvSpPr>
          <p:nvPr>
            <p:ph idx="1"/>
          </p:nvPr>
        </p:nvSpPr>
        <p:spPr/>
        <p:txBody>
          <a:bodyPr/>
          <a:lstStyle/>
          <a:p>
            <a:r>
              <a:rPr lang="en-US" dirty="0" smtClean="0"/>
              <a:t>The adapter implements the interface of one object and wraps the other one. It can be implemented in all popular programming languages.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Adapter Pattern – Structure Using Composition</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066800" y="1447800"/>
            <a:ext cx="6972177" cy="51434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Adapter Pattern – Structure Using Inheritance</a:t>
            </a:r>
            <a:endParaRPr lang="en-US" dirty="0"/>
          </a:p>
        </p:txBody>
      </p:sp>
      <p:sp>
        <p:nvSpPr>
          <p:cNvPr id="3" name="Content Placeholder 2"/>
          <p:cNvSpPr>
            <a:spLocks noGrp="1"/>
          </p:cNvSpPr>
          <p:nvPr>
            <p:ph idx="1"/>
          </p:nvPr>
        </p:nvSpPr>
        <p:spPr/>
        <p:txBody>
          <a:bodyPr/>
          <a:lstStyle/>
          <a:p>
            <a:r>
              <a:rPr lang="en-US" dirty="0" smtClean="0"/>
              <a:t>The adapter inherits interfaces from both objects at the same time. Note that this approach can only be implemented in programming languages that support multiple inheritance, such as C++.</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Adapter Pattern – Structure Using Inheritance</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457200" y="2258219"/>
            <a:ext cx="7049451" cy="3151981"/>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a:t>
            </a:r>
            <a:r>
              <a:rPr lang="en-US" dirty="0" err="1" smtClean="0"/>
              <a:t>Pseudocode</a:t>
            </a:r>
            <a:endParaRPr lang="en-US" dirty="0"/>
          </a:p>
        </p:txBody>
      </p:sp>
      <p:sp>
        <p:nvSpPr>
          <p:cNvPr id="3" name="Content Placeholder 2"/>
          <p:cNvSpPr>
            <a:spLocks noGrp="1"/>
          </p:cNvSpPr>
          <p:nvPr>
            <p:ph idx="1"/>
          </p:nvPr>
        </p:nvSpPr>
        <p:spPr>
          <a:xfrm>
            <a:off x="457200" y="1600201"/>
            <a:ext cx="8229600" cy="1600200"/>
          </a:xfrm>
        </p:spPr>
        <p:txBody>
          <a:bodyPr>
            <a:normAutofit fontScale="85000" lnSpcReduction="20000"/>
          </a:bodyPr>
          <a:lstStyle/>
          <a:p>
            <a:r>
              <a:rPr lang="en-US" dirty="0"/>
              <a:t>This example of the </a:t>
            </a:r>
            <a:r>
              <a:rPr lang="en-US" b="1" dirty="0"/>
              <a:t>Adapter</a:t>
            </a:r>
            <a:r>
              <a:rPr lang="en-US" dirty="0"/>
              <a:t> pattern is based on the classic conflict between square pegs and round holes.</a:t>
            </a:r>
          </a:p>
          <a:p>
            <a:pPr>
              <a:buNone/>
            </a:pPr>
            <a:r>
              <a:rPr lang="en-US" dirty="0" smtClean="0"/>
              <a:t/>
            </a:r>
            <a:br>
              <a:rPr lang="en-US" dirty="0" smtClean="0"/>
            </a:br>
            <a:endParaRPr lang="en-US" dirty="0"/>
          </a:p>
        </p:txBody>
      </p:sp>
      <p:pic>
        <p:nvPicPr>
          <p:cNvPr id="7170" name="Picture 2"/>
          <p:cNvPicPr>
            <a:picLocks noChangeAspect="1" noChangeArrowheads="1"/>
          </p:cNvPicPr>
          <p:nvPr/>
        </p:nvPicPr>
        <p:blipFill>
          <a:blip r:embed="rId2"/>
          <a:srcRect/>
          <a:stretch>
            <a:fillRect/>
          </a:stretch>
        </p:blipFill>
        <p:spPr bwMode="auto">
          <a:xfrm>
            <a:off x="1143000" y="2529483"/>
            <a:ext cx="6096000" cy="396478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a:t>
            </a:r>
            <a:r>
              <a:rPr lang="en-US" dirty="0" err="1" smtClean="0"/>
              <a:t>Pseudocode</a:t>
            </a:r>
            <a:endParaRPr lang="en-US" dirty="0"/>
          </a:p>
        </p:txBody>
      </p:sp>
      <p:sp>
        <p:nvSpPr>
          <p:cNvPr id="3" name="Content Placeholder 2"/>
          <p:cNvSpPr>
            <a:spLocks noGrp="1"/>
          </p:cNvSpPr>
          <p:nvPr>
            <p:ph idx="1"/>
          </p:nvPr>
        </p:nvSpPr>
        <p:spPr/>
        <p:txBody>
          <a:bodyPr/>
          <a:lstStyle/>
          <a:p>
            <a:r>
              <a:rPr lang="en-US" dirty="0"/>
              <a:t>The Adapter pretends to be a round peg, with a radius equal to a half of the square’s diameter (in other words, the radius of the smallest circle that can accommodate the square peg).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a:t>
            </a:r>
            <a:r>
              <a:rPr lang="en-US" dirty="0" err="1" smtClean="0"/>
              <a:t>Pseudocode</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685800" y="1600200"/>
            <a:ext cx="6127796" cy="3505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a:t>
            </a:r>
            <a:r>
              <a:rPr lang="en-US" dirty="0" err="1" smtClean="0"/>
              <a:t>Pseudocode</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1303055" y="2001044"/>
            <a:ext cx="5597807" cy="447595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Design Patterns</a:t>
            </a:r>
            <a:endParaRPr lang="en-US" dirty="0"/>
          </a:p>
        </p:txBody>
      </p:sp>
      <p:sp>
        <p:nvSpPr>
          <p:cNvPr id="3" name="Content Placeholder 2"/>
          <p:cNvSpPr>
            <a:spLocks noGrp="1"/>
          </p:cNvSpPr>
          <p:nvPr>
            <p:ph idx="1"/>
          </p:nvPr>
        </p:nvSpPr>
        <p:spPr/>
        <p:txBody>
          <a:bodyPr/>
          <a:lstStyle/>
          <a:p>
            <a:r>
              <a:rPr lang="en-US" dirty="0" smtClean="0"/>
              <a:t>Structural patterns explain how to assemble objects and classes into larger structures while keeping these structures flexible and efficient.</a:t>
            </a:r>
          </a:p>
          <a:p>
            <a:r>
              <a:rPr lang="en-US" dirty="0" smtClean="0"/>
              <a:t>Adapter Pattern</a:t>
            </a:r>
          </a:p>
          <a:p>
            <a:r>
              <a:rPr lang="en-US" dirty="0" smtClean="0"/>
              <a:t>Bridge Pattern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a:t>
            </a:r>
            <a:r>
              <a:rPr lang="en-US" dirty="0" err="1" smtClean="0"/>
              <a:t>Pseudocode</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838199" y="1752600"/>
            <a:ext cx="8110439" cy="4038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Applicability</a:t>
            </a:r>
            <a:endParaRPr lang="en-US" dirty="0"/>
          </a:p>
        </p:txBody>
      </p:sp>
      <p:sp>
        <p:nvSpPr>
          <p:cNvPr id="3" name="Content Placeholder 2"/>
          <p:cNvSpPr>
            <a:spLocks noGrp="1"/>
          </p:cNvSpPr>
          <p:nvPr>
            <p:ph idx="1"/>
          </p:nvPr>
        </p:nvSpPr>
        <p:spPr/>
        <p:txBody>
          <a:bodyPr/>
          <a:lstStyle/>
          <a:p>
            <a:r>
              <a:rPr lang="en-US" dirty="0"/>
              <a:t>Use the Adapter class when you want to use some existing class, but its interface isn’t compatible with the rest of your code</a:t>
            </a:r>
            <a:r>
              <a:rPr lang="en-US" dirty="0" smtClean="0"/>
              <a:t>.</a:t>
            </a:r>
          </a:p>
          <a:p>
            <a:r>
              <a:rPr lang="en-US" dirty="0"/>
              <a:t> Use the pattern when you want to reuse several existing subclasses that lack some common functionality that can’t be added to the </a:t>
            </a:r>
            <a:r>
              <a:rPr lang="en-US" dirty="0" err="1"/>
              <a:t>superclass</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Adapter Pattern – Implementation Steps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Make sure that you have at least two classes with incompatible interfaces:</a:t>
            </a:r>
          </a:p>
          <a:p>
            <a:pPr lvl="1"/>
            <a:r>
              <a:rPr lang="en-US" dirty="0" smtClean="0"/>
              <a:t>A useful </a:t>
            </a:r>
            <a:r>
              <a:rPr lang="en-US" i="1" dirty="0" smtClean="0"/>
              <a:t>service</a:t>
            </a:r>
            <a:r>
              <a:rPr lang="en-US" dirty="0" smtClean="0"/>
              <a:t> class, which you can’t change (often 3rd-party, legacy or with lots of existing dependencies).</a:t>
            </a:r>
          </a:p>
          <a:p>
            <a:pPr lvl="1"/>
            <a:r>
              <a:rPr lang="en-US" dirty="0" smtClean="0"/>
              <a:t>One or several </a:t>
            </a:r>
            <a:r>
              <a:rPr lang="en-US" i="1" dirty="0" smtClean="0"/>
              <a:t>client</a:t>
            </a:r>
            <a:r>
              <a:rPr lang="en-US" dirty="0" smtClean="0"/>
              <a:t> classes that would benefit from using the service class.</a:t>
            </a:r>
          </a:p>
          <a:p>
            <a:r>
              <a:rPr lang="en-US" dirty="0" smtClean="0"/>
              <a:t>Declare the client interface and describe how clients communicate with the service.</a:t>
            </a:r>
          </a:p>
          <a:p>
            <a:r>
              <a:rPr lang="en-US" dirty="0" smtClean="0"/>
              <a:t>Create the adapter class and make it follow the client interface. Leave all the methods empty for now.</a:t>
            </a:r>
          </a:p>
          <a:p>
            <a:r>
              <a:rPr lang="en-US" dirty="0" smtClean="0"/>
              <a:t>Add a field to the adapter class to store a reference to the service object. The common practice is to initialize this field via the constructor, but sometimes it’s more convenient to pass it to the adapter when calling its methods.</a:t>
            </a:r>
          </a:p>
          <a:p>
            <a:r>
              <a:rPr lang="en-US" dirty="0" smtClean="0"/>
              <a:t>One by one, implement all methods of the client interface in the adapter class. The adapter should delegate most of the real work to the service object, handling only the interface or data format conversion.</a:t>
            </a:r>
          </a:p>
          <a:p>
            <a:r>
              <a:rPr lang="en-US" dirty="0" smtClean="0"/>
              <a:t>Clients should use the adapter via the client interface. This will let you change or extend the adapters without affecting the client code.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Pros</a:t>
            </a:r>
            <a:endParaRPr lang="en-US" dirty="0"/>
          </a:p>
        </p:txBody>
      </p:sp>
      <p:sp>
        <p:nvSpPr>
          <p:cNvPr id="3" name="Content Placeholder 2"/>
          <p:cNvSpPr>
            <a:spLocks noGrp="1"/>
          </p:cNvSpPr>
          <p:nvPr>
            <p:ph idx="1"/>
          </p:nvPr>
        </p:nvSpPr>
        <p:spPr/>
        <p:txBody>
          <a:bodyPr/>
          <a:lstStyle/>
          <a:p>
            <a:r>
              <a:rPr lang="en-US" i="1" dirty="0" smtClean="0"/>
              <a:t>ingle Responsibility Principle</a:t>
            </a:r>
            <a:r>
              <a:rPr lang="en-US" dirty="0" smtClean="0"/>
              <a:t>. You can separate the interface or data conversion code from the primary business logic of the program.</a:t>
            </a:r>
          </a:p>
          <a:p>
            <a:r>
              <a:rPr lang="en-US" dirty="0" smtClean="0"/>
              <a:t> </a:t>
            </a:r>
            <a:r>
              <a:rPr lang="en-US" i="1" dirty="0" smtClean="0"/>
              <a:t>Open/Closed Principle</a:t>
            </a:r>
            <a:r>
              <a:rPr lang="en-US" dirty="0" smtClean="0"/>
              <a:t>. You can introduce new types of adapters into the program without breaking the existing client code, as long as they work with the adapters through the client interface.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Cons</a:t>
            </a:r>
            <a:endParaRPr lang="en-US" dirty="0"/>
          </a:p>
        </p:txBody>
      </p:sp>
      <p:sp>
        <p:nvSpPr>
          <p:cNvPr id="3" name="Content Placeholder 2"/>
          <p:cNvSpPr>
            <a:spLocks noGrp="1"/>
          </p:cNvSpPr>
          <p:nvPr>
            <p:ph idx="1"/>
          </p:nvPr>
        </p:nvSpPr>
        <p:spPr/>
        <p:txBody>
          <a:bodyPr/>
          <a:lstStyle/>
          <a:p>
            <a:r>
              <a:rPr lang="en-US" dirty="0" smtClean="0"/>
              <a:t>The overall complexity of the code increases because you need to introduce a set of new interfaces and classes. </a:t>
            </a:r>
            <a:r>
              <a:rPr lang="en-US" smtClean="0"/>
              <a:t>Sometimes it’s simpler just to change the service class so that it matches the rest of your code.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Intent</a:t>
            </a:r>
            <a:endParaRPr lang="en-US" dirty="0"/>
          </a:p>
        </p:txBody>
      </p:sp>
      <p:sp>
        <p:nvSpPr>
          <p:cNvPr id="3" name="Content Placeholder 2"/>
          <p:cNvSpPr>
            <a:spLocks noGrp="1"/>
          </p:cNvSpPr>
          <p:nvPr>
            <p:ph idx="1"/>
          </p:nvPr>
        </p:nvSpPr>
        <p:spPr/>
        <p:txBody>
          <a:bodyPr>
            <a:normAutofit/>
          </a:bodyPr>
          <a:lstStyle/>
          <a:p>
            <a:r>
              <a:rPr lang="en-US" b="1" dirty="0" smtClean="0"/>
              <a:t>Bridge</a:t>
            </a:r>
            <a:r>
              <a:rPr lang="en-US" dirty="0" smtClean="0"/>
              <a:t> is a structural design pattern that lets you split a large class or a set of closely related classes into two separate hierarchies—abstraction and implementation—which can be developed independently of each other.</a:t>
            </a:r>
          </a:p>
          <a:p>
            <a:pPr>
              <a:buNone/>
            </a:pPr>
            <a:r>
              <a:rPr lang="en-US" dirty="0" smtClean="0"/>
              <a:t/>
            </a:r>
            <a:br>
              <a:rPr lang="en-US" dirty="0" smtClean="0"/>
            </a:b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Problem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Say you have a geometric Shape class with a pair of subclasses: Circle and Square. </a:t>
            </a:r>
          </a:p>
          <a:p>
            <a:r>
              <a:rPr lang="en-US" dirty="0" smtClean="0"/>
              <a:t>You want to extend this class hierarchy to incorporate colors, so you plan to create Red and Blue shape subclasses.</a:t>
            </a:r>
          </a:p>
          <a:p>
            <a:r>
              <a:rPr lang="en-US" dirty="0" smtClean="0"/>
              <a:t> However, since you already have two subclasses, you’ll need to create four class combinations such as </a:t>
            </a:r>
            <a:r>
              <a:rPr lang="en-US" dirty="0" err="1" smtClean="0"/>
              <a:t>BlueCircle</a:t>
            </a:r>
            <a:r>
              <a:rPr lang="en-US" dirty="0" smtClean="0"/>
              <a:t> and </a:t>
            </a:r>
            <a:r>
              <a:rPr lang="en-US" dirty="0" err="1" smtClean="0"/>
              <a:t>RedSquare</a:t>
            </a:r>
            <a:r>
              <a:rPr lang="en-US" dirty="0" smtClean="0"/>
              <a:t>.</a:t>
            </a:r>
          </a:p>
          <a:p>
            <a:pPr>
              <a:buNone/>
            </a:pPr>
            <a:r>
              <a:rPr lang="en-US" dirty="0" smtClean="0"/>
              <a:t/>
            </a:r>
            <a:br>
              <a:rPr lang="en-US" dirty="0" smtClean="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Problem</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1948590" y="2377280"/>
            <a:ext cx="4728435" cy="333771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Problem</a:t>
            </a:r>
            <a:endParaRPr lang="en-US" dirty="0"/>
          </a:p>
        </p:txBody>
      </p:sp>
      <p:sp>
        <p:nvSpPr>
          <p:cNvPr id="3" name="Content Placeholder 2"/>
          <p:cNvSpPr>
            <a:spLocks noGrp="1"/>
          </p:cNvSpPr>
          <p:nvPr>
            <p:ph idx="1"/>
          </p:nvPr>
        </p:nvSpPr>
        <p:spPr/>
        <p:txBody>
          <a:bodyPr>
            <a:normAutofit lnSpcReduction="10000"/>
          </a:bodyPr>
          <a:lstStyle/>
          <a:p>
            <a:r>
              <a:rPr lang="en-US" dirty="0" smtClean="0"/>
              <a:t>Adding new shape types and colors to the hierarchy will grow it exponentially. </a:t>
            </a:r>
          </a:p>
          <a:p>
            <a:r>
              <a:rPr lang="en-US" dirty="0" smtClean="0"/>
              <a:t>For example, to add a triangle shape you’d need to introduce two subclasses, one for each color. </a:t>
            </a:r>
          </a:p>
          <a:p>
            <a:r>
              <a:rPr lang="en-US" dirty="0" smtClean="0"/>
              <a:t>And after that, adding a new color would require creating three subclasses, one for each shape type. The further we go, the worse it becomes.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Solution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This problem occurs because we’re trying to extend the shape classes in two independent dimensions: by form and by color. That’s a very common issue with class inheritance.</a:t>
            </a:r>
          </a:p>
          <a:p>
            <a:r>
              <a:rPr lang="en-US" dirty="0" smtClean="0"/>
              <a:t>The Bridge pattern attempts to solve this problem by switching from inheritance to the object composition. </a:t>
            </a:r>
          </a:p>
          <a:p>
            <a:r>
              <a:rPr lang="en-US" dirty="0" smtClean="0"/>
              <a:t>What this means is that you extract one of the dimensions into a separate class hierarchy, so that the original classes will reference an object of the new hierarchy, instead of having all of its state and behaviors within one class.</a:t>
            </a:r>
          </a:p>
          <a:p>
            <a:pPr>
              <a:buNone/>
            </a:pP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Intent</a:t>
            </a:r>
            <a:endParaRPr lang="en-US" dirty="0"/>
          </a:p>
        </p:txBody>
      </p:sp>
      <p:sp>
        <p:nvSpPr>
          <p:cNvPr id="3" name="Content Placeholder 2"/>
          <p:cNvSpPr>
            <a:spLocks noGrp="1"/>
          </p:cNvSpPr>
          <p:nvPr>
            <p:ph idx="1"/>
          </p:nvPr>
        </p:nvSpPr>
        <p:spPr>
          <a:xfrm>
            <a:off x="457200" y="1600201"/>
            <a:ext cx="8229600" cy="1219199"/>
          </a:xfrm>
        </p:spPr>
        <p:txBody>
          <a:bodyPr>
            <a:normAutofit fontScale="92500" lnSpcReduction="20000"/>
          </a:bodyPr>
          <a:lstStyle/>
          <a:p>
            <a:r>
              <a:rPr lang="en-US" b="1" dirty="0"/>
              <a:t>Adapter</a:t>
            </a:r>
            <a:r>
              <a:rPr lang="en-US" dirty="0"/>
              <a:t> is a structural design pattern that allows objects with incompatible interfaces to collaborate</a:t>
            </a:r>
            <a:r>
              <a:rPr lang="en-US" dirty="0" smtClean="0"/>
              <a:t>.</a:t>
            </a:r>
          </a:p>
          <a:p>
            <a:endParaRPr lang="en-US" dirty="0"/>
          </a:p>
        </p:txBody>
      </p:sp>
      <p:pic>
        <p:nvPicPr>
          <p:cNvPr id="1027" name="Picture 3"/>
          <p:cNvPicPr>
            <a:picLocks noChangeAspect="1" noChangeArrowheads="1"/>
          </p:cNvPicPr>
          <p:nvPr/>
        </p:nvPicPr>
        <p:blipFill>
          <a:blip r:embed="rId2"/>
          <a:srcRect/>
          <a:stretch>
            <a:fillRect/>
          </a:stretch>
        </p:blipFill>
        <p:spPr bwMode="auto">
          <a:xfrm>
            <a:off x="2057400" y="3352800"/>
            <a:ext cx="4914900" cy="321945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Solution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can extract the color-related code into its own class with two subclasses: Red and Blue. </a:t>
            </a:r>
          </a:p>
          <a:p>
            <a:r>
              <a:rPr lang="en-US" dirty="0" smtClean="0"/>
              <a:t>The Shape class then gets a reference field pointing to one of the color objects. </a:t>
            </a:r>
          </a:p>
          <a:p>
            <a:r>
              <a:rPr lang="en-US" dirty="0" smtClean="0"/>
              <a:t>Now the shape can delegate any color-related work to the linked color object. </a:t>
            </a:r>
          </a:p>
          <a:p>
            <a:r>
              <a:rPr lang="en-US" dirty="0" smtClean="0"/>
              <a:t>That reference will act as a bridge between the Shape and Color classes. </a:t>
            </a:r>
          </a:p>
          <a:p>
            <a:r>
              <a:rPr lang="en-US" dirty="0" smtClean="0"/>
              <a:t>From now on, adding new colors won’t require changing the shape hierarchy, and vice versa.</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Solution</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1295400" y="1828800"/>
            <a:ext cx="7168739" cy="2904331"/>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r>
              <a:rPr lang="en-US" dirty="0" smtClean="0"/>
              <a:t/>
            </a:r>
            <a:br>
              <a:rPr lang="en-US" dirty="0" smtClean="0"/>
            </a:br>
            <a:r>
              <a:rPr lang="en-US" dirty="0" smtClean="0"/>
              <a:t>Bridge Pattern – Solution</a:t>
            </a:r>
            <a:br>
              <a:rPr lang="en-US" dirty="0" smtClean="0"/>
            </a:br>
            <a:r>
              <a:rPr lang="en-US" dirty="0" smtClean="0"/>
              <a:t>Abstraction and Implementation</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i="1" dirty="0" smtClean="0"/>
              <a:t>Abstraction</a:t>
            </a:r>
            <a:r>
              <a:rPr lang="en-US" dirty="0" smtClean="0"/>
              <a:t> (also called </a:t>
            </a:r>
            <a:r>
              <a:rPr lang="en-US" i="1" dirty="0" smtClean="0"/>
              <a:t>interface</a:t>
            </a:r>
            <a:r>
              <a:rPr lang="en-US" dirty="0" smtClean="0"/>
              <a:t>) is a high-level control layer for some entity. This layer isn’t supposed to do any real work on its own. It should delegate the work to the </a:t>
            </a:r>
            <a:r>
              <a:rPr lang="en-US" i="1" dirty="0" smtClean="0"/>
              <a:t>implementation</a:t>
            </a:r>
            <a:r>
              <a:rPr lang="en-US" dirty="0" smtClean="0"/>
              <a:t> layer (also called </a:t>
            </a:r>
            <a:r>
              <a:rPr lang="en-US" i="1" dirty="0" smtClean="0"/>
              <a:t>platform</a:t>
            </a:r>
            <a:r>
              <a:rPr lang="en-US" dirty="0" smtClean="0"/>
              <a:t>).</a:t>
            </a:r>
          </a:p>
          <a:p>
            <a:r>
              <a:rPr lang="en-US" dirty="0" smtClean="0"/>
              <a:t>This is different from the programming concepts of </a:t>
            </a:r>
            <a:r>
              <a:rPr lang="en-US" i="1" dirty="0" smtClean="0"/>
              <a:t>interfaces</a:t>
            </a:r>
            <a:r>
              <a:rPr lang="en-US" dirty="0" smtClean="0"/>
              <a:t> or </a:t>
            </a:r>
            <a:r>
              <a:rPr lang="en-US" i="1" dirty="0" smtClean="0"/>
              <a:t>abstract classes.</a:t>
            </a:r>
            <a:endParaRPr lang="en-US" dirty="0" smtClean="0"/>
          </a:p>
          <a:p>
            <a:r>
              <a:rPr lang="en-US" dirty="0" smtClean="0"/>
              <a:t>When talking about real applications, the abstraction can be represented by a graphical user interface (GUI), and the implementation could be the underlying operating system code (API) which the GUI layer calls in response to user interactions.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Bridge Pattern – Solution</a:t>
            </a:r>
            <a:br>
              <a:rPr lang="en-US" dirty="0" smtClean="0"/>
            </a:br>
            <a:r>
              <a:rPr lang="en-US" dirty="0" smtClean="0"/>
              <a:t>Abstraction and Implementation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Generally speaking, you can extend such an app in two independent directions:</a:t>
            </a:r>
          </a:p>
          <a:p>
            <a:r>
              <a:rPr lang="en-US" dirty="0" smtClean="0"/>
              <a:t>Have several different GUIs (for instance, tailored for regular customers or </a:t>
            </a:r>
            <a:r>
              <a:rPr lang="en-US" dirty="0" err="1" smtClean="0"/>
              <a:t>admins</a:t>
            </a:r>
            <a:r>
              <a:rPr lang="en-US" dirty="0" smtClean="0"/>
              <a:t>).</a:t>
            </a:r>
          </a:p>
          <a:p>
            <a:r>
              <a:rPr lang="en-US" dirty="0" smtClean="0"/>
              <a:t>Support several different APIs (for example, to be able to launch the app under Windows, Linux, and </a:t>
            </a:r>
            <a:r>
              <a:rPr lang="en-US" dirty="0" err="1" smtClean="0"/>
              <a:t>MacOS</a:t>
            </a:r>
            <a:r>
              <a:rPr lang="en-US" dirty="0" smtClean="0"/>
              <a:t>).</a:t>
            </a:r>
          </a:p>
          <a:p>
            <a:r>
              <a:rPr lang="en-US" dirty="0" smtClean="0"/>
              <a:t>In a worst-case scenario, hundreds of conditionals connect different types of GUI with various APIs all over the code.</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Bridge Pattern – Solution</a:t>
            </a:r>
            <a:br>
              <a:rPr lang="en-US" dirty="0" smtClean="0"/>
            </a:br>
            <a:r>
              <a:rPr lang="en-US" dirty="0" smtClean="0"/>
              <a:t>Abstraction and Implementation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Another way is to extract the code related to specific interface-platform combinations into separate classes. However, soon you’ll discover that there are </a:t>
            </a:r>
            <a:r>
              <a:rPr lang="en-US" i="1" dirty="0" smtClean="0"/>
              <a:t>lots</a:t>
            </a:r>
            <a:r>
              <a:rPr lang="en-US" dirty="0" smtClean="0"/>
              <a:t> of these classes. The class hierarchy will grow exponentially because adding a new GUI or supporting a different API would require creating more and more classes.</a:t>
            </a:r>
          </a:p>
          <a:p>
            <a:r>
              <a:rPr lang="en-US" dirty="0" smtClean="0"/>
              <a:t>To solve this issue with the Bridge pattern, we divide the classes into two hierarchies:</a:t>
            </a:r>
          </a:p>
          <a:p>
            <a:pPr lvl="1"/>
            <a:r>
              <a:rPr lang="en-US" dirty="0" smtClean="0"/>
              <a:t>Abstraction: the GUI layer of the app.</a:t>
            </a:r>
          </a:p>
          <a:p>
            <a:pPr lvl="1"/>
            <a:r>
              <a:rPr lang="en-US" dirty="0" smtClean="0"/>
              <a:t>Implementation: the operating systems’ APIs.</a:t>
            </a:r>
          </a:p>
          <a:p>
            <a:pPr>
              <a:buNone/>
            </a:pPr>
            <a:r>
              <a:rPr lang="en-US" dirty="0" smtClean="0"/>
              <a:t/>
            </a:r>
            <a:br>
              <a:rPr lang="en-US" dirty="0" smtClean="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Solution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abstraction object controls the appearance of the app, delegating the actual work to the linked implementation object. </a:t>
            </a:r>
          </a:p>
          <a:p>
            <a:r>
              <a:rPr lang="en-US" dirty="0" smtClean="0"/>
              <a:t>Different implementations are interchangeable as long as they follow a common interface, enabling the same GUI to work under Windows and Linux.</a:t>
            </a:r>
          </a:p>
          <a:p>
            <a:r>
              <a:rPr lang="en-US" dirty="0" smtClean="0"/>
              <a:t>As a result, you can change the GUI classes without touching the API-related classes. Moreover, adding support for another operating system only requires creating a subclass in the implementation hierarchy.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Solution</a:t>
            </a: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1143000" y="1981200"/>
            <a:ext cx="6163999" cy="4056856"/>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a:t>
            </a:r>
            <a:r>
              <a:rPr lang="en-US" dirty="0" err="1" smtClean="0"/>
              <a:t>Psuedocode</a:t>
            </a:r>
            <a:endParaRPr lang="en-US" dirty="0"/>
          </a:p>
        </p:txBody>
      </p:sp>
      <p:sp>
        <p:nvSpPr>
          <p:cNvPr id="3" name="Content Placeholder 2"/>
          <p:cNvSpPr>
            <a:spLocks noGrp="1"/>
          </p:cNvSpPr>
          <p:nvPr>
            <p:ph idx="1"/>
          </p:nvPr>
        </p:nvSpPr>
        <p:spPr/>
        <p:txBody>
          <a:bodyPr/>
          <a:lstStyle/>
          <a:p>
            <a:r>
              <a:rPr lang="en-US" dirty="0" smtClean="0"/>
              <a:t>This example illustrates how the </a:t>
            </a:r>
            <a:r>
              <a:rPr lang="en-US" b="1" dirty="0" smtClean="0"/>
              <a:t>Bridge</a:t>
            </a:r>
            <a:r>
              <a:rPr lang="en-US" dirty="0" smtClean="0"/>
              <a:t> pattern can help divide the monolithic code of an app that manages devices and their remote controls. </a:t>
            </a:r>
          </a:p>
          <a:p>
            <a:r>
              <a:rPr lang="en-US" dirty="0" smtClean="0"/>
              <a:t>The Device classes act as the implementation, whereas the Remotes act as the abstraction.</a:t>
            </a:r>
          </a:p>
          <a:p>
            <a:pPr>
              <a:buNone/>
            </a:pPr>
            <a:r>
              <a:rPr lang="en-US" dirty="0" smtClean="0"/>
              <a:t/>
            </a:r>
            <a:br>
              <a:rPr lang="en-US" dirty="0" smtClean="0"/>
            </a:b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a:t>
            </a:r>
            <a:r>
              <a:rPr lang="en-US" dirty="0" err="1" smtClean="0"/>
              <a:t>Psuedocode</a:t>
            </a:r>
            <a:endParaRPr lang="en-US" dirty="0"/>
          </a:p>
        </p:txBody>
      </p:sp>
      <p:pic>
        <p:nvPicPr>
          <p:cNvPr id="15362" name="Picture 2"/>
          <p:cNvPicPr>
            <a:picLocks noGrp="1" noChangeAspect="1" noChangeArrowheads="1"/>
          </p:cNvPicPr>
          <p:nvPr>
            <p:ph idx="1"/>
          </p:nvPr>
        </p:nvPicPr>
        <p:blipFill>
          <a:blip r:embed="rId2"/>
          <a:srcRect/>
          <a:stretch>
            <a:fillRect/>
          </a:stretch>
        </p:blipFill>
        <p:spPr bwMode="auto">
          <a:xfrm>
            <a:off x="1371600" y="1943894"/>
            <a:ext cx="5772150" cy="4307734"/>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a:t>
            </a:r>
            <a:r>
              <a:rPr lang="en-US" dirty="0" err="1" smtClean="0"/>
              <a:t>Psuedocode</a:t>
            </a:r>
            <a:endParaRPr lang="en-US" dirty="0"/>
          </a:p>
        </p:txBody>
      </p:sp>
      <p:pic>
        <p:nvPicPr>
          <p:cNvPr id="16386" name="Picture 2"/>
          <p:cNvPicPr>
            <a:picLocks noGrp="1" noChangeAspect="1" noChangeArrowheads="1"/>
          </p:cNvPicPr>
          <p:nvPr>
            <p:ph idx="1"/>
          </p:nvPr>
        </p:nvPicPr>
        <p:blipFill>
          <a:blip r:embed="rId2"/>
          <a:srcRect/>
          <a:stretch>
            <a:fillRect/>
          </a:stretch>
        </p:blipFill>
        <p:spPr bwMode="auto">
          <a:xfrm>
            <a:off x="838200" y="1828799"/>
            <a:ext cx="6019800" cy="4351067"/>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Problem</a:t>
            </a:r>
            <a:endParaRPr lang="en-US" dirty="0"/>
          </a:p>
        </p:txBody>
      </p:sp>
      <p:sp>
        <p:nvSpPr>
          <p:cNvPr id="3" name="Content Placeholder 2"/>
          <p:cNvSpPr>
            <a:spLocks noGrp="1"/>
          </p:cNvSpPr>
          <p:nvPr>
            <p:ph idx="1"/>
          </p:nvPr>
        </p:nvSpPr>
        <p:spPr/>
        <p:txBody>
          <a:bodyPr>
            <a:normAutofit fontScale="70000" lnSpcReduction="20000"/>
          </a:bodyPr>
          <a:lstStyle/>
          <a:p>
            <a:r>
              <a:rPr lang="en-US" dirty="0"/>
              <a:t>Imagine that you’re creating a stock market monitoring app. </a:t>
            </a:r>
            <a:endParaRPr lang="en-US" dirty="0" smtClean="0"/>
          </a:p>
          <a:p>
            <a:r>
              <a:rPr lang="en-US" dirty="0" smtClean="0"/>
              <a:t>The </a:t>
            </a:r>
            <a:r>
              <a:rPr lang="en-US" dirty="0"/>
              <a:t>app downloads the stock data from multiple sources in XML format and then displays nice-looking charts and diagrams for the user.</a:t>
            </a:r>
          </a:p>
          <a:p>
            <a:r>
              <a:rPr lang="en-US" dirty="0"/>
              <a:t>At some point, you decide to improve the app by integrating a smart 3rd-party analytics library. But there’s a catch: the analytics library only works with data in JSON format</a:t>
            </a:r>
            <a:r>
              <a:rPr lang="en-US" dirty="0" smtClean="0"/>
              <a:t>.</a:t>
            </a:r>
          </a:p>
          <a:p>
            <a:r>
              <a:rPr lang="en-US" dirty="0" smtClean="0"/>
              <a:t>You </a:t>
            </a:r>
            <a:r>
              <a:rPr lang="en-US" dirty="0"/>
              <a:t>could change the library to work with XML. However, this might break some existing code that relies on the library. And worse, you might not have access to the library’s source code in the first place, making this approach impossible.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Grp="1" noChangeAspect="1" noChangeArrowheads="1"/>
          </p:cNvPicPr>
          <p:nvPr>
            <p:ph idx="1"/>
          </p:nvPr>
        </p:nvPicPr>
        <p:blipFill>
          <a:blip r:embed="rId2"/>
          <a:srcRect/>
          <a:stretch>
            <a:fillRect/>
          </a:stretch>
        </p:blipFill>
        <p:spPr bwMode="auto">
          <a:xfrm>
            <a:off x="762000" y="1066800"/>
            <a:ext cx="5486400" cy="5216023"/>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p:cNvPicPr>
            <a:picLocks noGrp="1" noChangeAspect="1" noChangeArrowheads="1"/>
          </p:cNvPicPr>
          <p:nvPr>
            <p:ph idx="1"/>
          </p:nvPr>
        </p:nvPicPr>
        <p:blipFill>
          <a:blip r:embed="rId2"/>
          <a:srcRect/>
          <a:stretch>
            <a:fillRect/>
          </a:stretch>
        </p:blipFill>
        <p:spPr bwMode="auto">
          <a:xfrm>
            <a:off x="228600" y="2286000"/>
            <a:ext cx="7473741" cy="2232819"/>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Structure</a:t>
            </a:r>
            <a:endParaRPr lang="en-US" dirty="0"/>
          </a:p>
        </p:txBody>
      </p:sp>
      <p:pic>
        <p:nvPicPr>
          <p:cNvPr id="14338" name="Picture 2"/>
          <p:cNvPicPr>
            <a:picLocks noGrp="1" noChangeAspect="1" noChangeArrowheads="1"/>
          </p:cNvPicPr>
          <p:nvPr>
            <p:ph idx="1"/>
          </p:nvPr>
        </p:nvPicPr>
        <p:blipFill>
          <a:blip r:embed="rId2"/>
          <a:srcRect/>
          <a:stretch>
            <a:fillRect/>
          </a:stretch>
        </p:blipFill>
        <p:spPr bwMode="auto">
          <a:xfrm>
            <a:off x="1181148" y="1615280"/>
            <a:ext cx="6586489" cy="4633119"/>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Applicability</a:t>
            </a:r>
            <a:endParaRPr lang="en-US" dirty="0"/>
          </a:p>
        </p:txBody>
      </p:sp>
      <p:sp>
        <p:nvSpPr>
          <p:cNvPr id="3" name="Content Placeholder 2"/>
          <p:cNvSpPr>
            <a:spLocks noGrp="1"/>
          </p:cNvSpPr>
          <p:nvPr>
            <p:ph idx="1"/>
          </p:nvPr>
        </p:nvSpPr>
        <p:spPr/>
        <p:txBody>
          <a:bodyPr>
            <a:normAutofit fontScale="92500"/>
          </a:bodyPr>
          <a:lstStyle/>
          <a:p>
            <a:r>
              <a:rPr lang="en-US" b="1" dirty="0" smtClean="0"/>
              <a:t> Use the Bridge pattern when you want to divide and organize a monolithic class that has several variants of some functionality (for example, if the class can work with various database servers).</a:t>
            </a:r>
          </a:p>
          <a:p>
            <a:r>
              <a:rPr lang="en-US" b="1" dirty="0" smtClean="0"/>
              <a:t>Use the pattern when you need to extend a class in several orthogonal (independent) dimensions.</a:t>
            </a:r>
          </a:p>
          <a:p>
            <a:r>
              <a:rPr lang="en-US" b="1" dirty="0" smtClean="0"/>
              <a:t> Use the Bridge if you need to be able to switch implementations at runtime.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Bridge Pattern – Implementation Steps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Identify the orthogonal dimensions in your classes. These independent concepts could be: abstraction/platform, domain/infrastructure, front-end/back-end, or interface/implementation.</a:t>
            </a:r>
          </a:p>
          <a:p>
            <a:r>
              <a:rPr lang="en-US" dirty="0" smtClean="0"/>
              <a:t>See what operations the client needs and define them in the base abstraction class.</a:t>
            </a:r>
          </a:p>
          <a:p>
            <a:r>
              <a:rPr lang="en-US" dirty="0" smtClean="0"/>
              <a:t>Determine the operations available on all platforms. Declare the ones that the abstraction needs in the general implementation interface.</a:t>
            </a:r>
          </a:p>
          <a:p>
            <a:r>
              <a:rPr lang="en-US" dirty="0" smtClean="0"/>
              <a:t>For all platforms in your domain create concrete implementation classes, but make sure they all follow the implementation interface.</a:t>
            </a:r>
          </a:p>
          <a:p>
            <a:r>
              <a:rPr lang="en-US" dirty="0" smtClean="0"/>
              <a:t>Inside the abstraction class, add a reference field for the implementation type. The abstraction delegates most of the work to the implementation object that’s referenced in that field.</a:t>
            </a:r>
          </a:p>
          <a:p>
            <a:r>
              <a:rPr lang="en-US" dirty="0" smtClean="0"/>
              <a:t>If you have several variants of high-level logic, create refined abstractions for each variant by extending the base abstraction class.</a:t>
            </a:r>
          </a:p>
          <a:p>
            <a:r>
              <a:rPr lang="en-US" dirty="0" smtClean="0"/>
              <a:t>The client code should pass an implementation object to the abstraction’s constructor to associate one with the other. After that, the client can forget about the implementation and work only with the abstraction object.</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Cons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You can create platform-independent classes and apps.</a:t>
            </a:r>
          </a:p>
          <a:p>
            <a:r>
              <a:rPr lang="en-US" dirty="0" smtClean="0"/>
              <a:t> The client code works with high-level abstractions. It isn’t exposed to the platform details.</a:t>
            </a:r>
          </a:p>
          <a:p>
            <a:r>
              <a:rPr lang="en-US" dirty="0" smtClean="0"/>
              <a:t> </a:t>
            </a:r>
            <a:r>
              <a:rPr lang="en-US" i="1" dirty="0" smtClean="0"/>
              <a:t>Open/Closed Principle</a:t>
            </a:r>
            <a:r>
              <a:rPr lang="en-US" dirty="0" smtClean="0"/>
              <a:t>. You can introduce new abstractions and implementations independently from each other.</a:t>
            </a:r>
          </a:p>
          <a:p>
            <a:r>
              <a:rPr lang="en-US" dirty="0" smtClean="0"/>
              <a:t> </a:t>
            </a:r>
            <a:r>
              <a:rPr lang="en-US" i="1" dirty="0" smtClean="0"/>
              <a:t>Single Responsibility Principle</a:t>
            </a:r>
            <a:r>
              <a:rPr lang="en-US" dirty="0" smtClean="0"/>
              <a:t>. You can focus on high-level logic in the abstraction and on platform details in the implementation.</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Cons</a:t>
            </a:r>
            <a:endParaRPr lang="en-US" dirty="0"/>
          </a:p>
        </p:txBody>
      </p:sp>
      <p:sp>
        <p:nvSpPr>
          <p:cNvPr id="3" name="Content Placeholder 2"/>
          <p:cNvSpPr>
            <a:spLocks noGrp="1"/>
          </p:cNvSpPr>
          <p:nvPr>
            <p:ph idx="1"/>
          </p:nvPr>
        </p:nvSpPr>
        <p:spPr/>
        <p:txBody>
          <a:bodyPr/>
          <a:lstStyle/>
          <a:p>
            <a:r>
              <a:rPr lang="en-US" dirty="0" smtClean="0"/>
              <a:t>You might make the code more complicated by applying the pattern to a highly cohesive class.</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https://refactoring.guru/design-patterns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Problem</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914400" y="2362200"/>
            <a:ext cx="7602319" cy="310038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Solution</a:t>
            </a:r>
            <a:endParaRPr lang="en-US" dirty="0"/>
          </a:p>
        </p:txBody>
      </p:sp>
      <p:sp>
        <p:nvSpPr>
          <p:cNvPr id="3" name="Content Placeholder 2"/>
          <p:cNvSpPr>
            <a:spLocks noGrp="1"/>
          </p:cNvSpPr>
          <p:nvPr>
            <p:ph idx="1"/>
          </p:nvPr>
        </p:nvSpPr>
        <p:spPr/>
        <p:txBody>
          <a:bodyPr>
            <a:normAutofit/>
          </a:bodyPr>
          <a:lstStyle/>
          <a:p>
            <a:r>
              <a:rPr lang="en-US" dirty="0"/>
              <a:t>You can create an </a:t>
            </a:r>
            <a:r>
              <a:rPr lang="en-US" i="1" dirty="0"/>
              <a:t>adapter</a:t>
            </a:r>
            <a:r>
              <a:rPr lang="en-US" dirty="0"/>
              <a:t>. </a:t>
            </a:r>
            <a:endParaRPr lang="en-US" dirty="0" smtClean="0"/>
          </a:p>
          <a:p>
            <a:r>
              <a:rPr lang="en-US" b="1" dirty="0" smtClean="0"/>
              <a:t>Adapter</a:t>
            </a:r>
            <a:r>
              <a:rPr lang="en-US" dirty="0" smtClean="0"/>
              <a:t> </a:t>
            </a:r>
            <a:r>
              <a:rPr lang="en-US" dirty="0"/>
              <a:t>is a special object that converts the interface of one object so that another object can understand it.</a:t>
            </a:r>
          </a:p>
          <a:p>
            <a:r>
              <a:rPr lang="en-US" dirty="0"/>
              <a:t>An adapter wraps one of the objects to hide the complexity of conversion happening behind the scenes. </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Solution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a:t>
            </a:r>
            <a:r>
              <a:rPr lang="en-US" dirty="0"/>
              <a:t>solve the dilemma of incompatible formats, you can create XML-to-JSON adapters for every class of the analytics library that your code works with directly. </a:t>
            </a:r>
            <a:endParaRPr lang="en-US" dirty="0" smtClean="0"/>
          </a:p>
          <a:p>
            <a:r>
              <a:rPr lang="en-US" dirty="0" smtClean="0"/>
              <a:t>Then </a:t>
            </a:r>
            <a:r>
              <a:rPr lang="en-US" dirty="0"/>
              <a:t>you adjust your code to communicate with the library only via these adapters</a:t>
            </a:r>
            <a:r>
              <a:rPr lang="en-US" dirty="0" smtClean="0"/>
              <a:t>.</a:t>
            </a:r>
          </a:p>
          <a:p>
            <a:r>
              <a:rPr lang="en-US" dirty="0" smtClean="0"/>
              <a:t> </a:t>
            </a:r>
            <a:r>
              <a:rPr lang="en-US" dirty="0"/>
              <a:t>When an adapter receives a call, it translates the incoming XML data into a JSON structure and passes the call to the appropriate methods of a wrapped analytics object.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Solution</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544196" y="2510630"/>
            <a:ext cx="5151879" cy="328056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Solution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Adapters can not only convert data into various formats but can also help objects with different interfaces collaborate. Here’s how it works:</a:t>
            </a:r>
          </a:p>
          <a:p>
            <a:r>
              <a:rPr lang="en-US" dirty="0" smtClean="0"/>
              <a:t>The adapter gets an interface, compatible with one of the existing objects.</a:t>
            </a:r>
          </a:p>
          <a:p>
            <a:r>
              <a:rPr lang="en-US" dirty="0" smtClean="0"/>
              <a:t>Using this interface, the existing object can safely call the adapter’s methods.</a:t>
            </a:r>
          </a:p>
          <a:p>
            <a:r>
              <a:rPr lang="en-US" dirty="0" smtClean="0"/>
              <a:t>Upon receiving a call, the adapter passes the request to the second object, but in a format and order that the second object expects.</a:t>
            </a:r>
          </a:p>
          <a:p>
            <a:r>
              <a:rPr lang="en-US" dirty="0" smtClean="0"/>
              <a:t>Sometimes it’s even possible to create a two-way adapter that can convert the calls in both directions.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1318</Words>
  <Application>Microsoft Office PowerPoint</Application>
  <PresentationFormat>On-screen Show (4:3)</PresentationFormat>
  <Paragraphs>140</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Software Engineering</vt:lpstr>
      <vt:lpstr>Structural Design Patterns</vt:lpstr>
      <vt:lpstr>Adapter Pattern - Intent</vt:lpstr>
      <vt:lpstr>Adapter Pattern - Problem</vt:lpstr>
      <vt:lpstr>Adapter Pattern - Problem</vt:lpstr>
      <vt:lpstr>Adapter Pattern - Solution</vt:lpstr>
      <vt:lpstr>Adapter Pattern - Solution</vt:lpstr>
      <vt:lpstr>Adapter Pattern - Solution</vt:lpstr>
      <vt:lpstr>Adapter Pattern - Solution</vt:lpstr>
      <vt:lpstr>Real-World Analogy</vt:lpstr>
      <vt:lpstr>Adapter Pattern - Structure</vt:lpstr>
      <vt:lpstr>Adapter Pattern – Structure Using Composition</vt:lpstr>
      <vt:lpstr>Adapter Pattern – Structure Using Composition</vt:lpstr>
      <vt:lpstr>Adapter Pattern – Structure Using Inheritance</vt:lpstr>
      <vt:lpstr>Adapter Pattern – Structure Using Inheritance</vt:lpstr>
      <vt:lpstr>Adapter Pattern - Pseudocode</vt:lpstr>
      <vt:lpstr>Adapter Pattern - Pseudocode</vt:lpstr>
      <vt:lpstr>Adapter Pattern - Pseudocode</vt:lpstr>
      <vt:lpstr>Adapter Pattern - Pseudocode</vt:lpstr>
      <vt:lpstr>Adapter Pattern - Pseudocode</vt:lpstr>
      <vt:lpstr>Adapter Pattern - Applicability</vt:lpstr>
      <vt:lpstr>Adapter Pattern – Implementation Steps</vt:lpstr>
      <vt:lpstr>Adapter Pattern - Pros</vt:lpstr>
      <vt:lpstr>Adapter Pattern - Cons</vt:lpstr>
      <vt:lpstr>Bridge Pattern - Intent</vt:lpstr>
      <vt:lpstr>Bridge Pattern - Problem</vt:lpstr>
      <vt:lpstr>Bridge Pattern - Problem</vt:lpstr>
      <vt:lpstr>Bridge Pattern - Problem</vt:lpstr>
      <vt:lpstr>Bridge Pattern - Solution</vt:lpstr>
      <vt:lpstr>Bridge Pattern - Solution</vt:lpstr>
      <vt:lpstr>Bridge Pattern - Solution</vt:lpstr>
      <vt:lpstr> Bridge Pattern – Solution Abstraction and Implementation </vt:lpstr>
      <vt:lpstr>Bridge Pattern – Solution Abstraction and Implementation</vt:lpstr>
      <vt:lpstr>Bridge Pattern – Solution Abstraction and Implementation</vt:lpstr>
      <vt:lpstr>Bridge Pattern - Solution</vt:lpstr>
      <vt:lpstr>Bridge Pattern - Solution</vt:lpstr>
      <vt:lpstr>Bridge Pattern - Psuedocode</vt:lpstr>
      <vt:lpstr>Bridge Pattern - Psuedocode</vt:lpstr>
      <vt:lpstr>Bridge Pattern - Psuedocode</vt:lpstr>
      <vt:lpstr>Slide 40</vt:lpstr>
      <vt:lpstr>Slide 41</vt:lpstr>
      <vt:lpstr>Bridge Pattern – Structure</vt:lpstr>
      <vt:lpstr>Bridge Pattern - Applicability</vt:lpstr>
      <vt:lpstr>Bridge Pattern – Implementation Steps</vt:lpstr>
      <vt:lpstr>Bridge Pattern - Cons</vt:lpstr>
      <vt:lpstr>Bridge Pattern - Cons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 computer</dc:creator>
  <cp:lastModifiedBy>prince computer</cp:lastModifiedBy>
  <cp:revision>25</cp:revision>
  <dcterms:created xsi:type="dcterms:W3CDTF">2020-04-20T04:47:36Z</dcterms:created>
  <dcterms:modified xsi:type="dcterms:W3CDTF">2020-04-29T11:00:20Z</dcterms:modified>
</cp:coreProperties>
</file>