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1" r:id="rId2"/>
    <p:sldId id="257" r:id="rId3"/>
    <p:sldId id="258" r:id="rId4"/>
    <p:sldId id="259" r:id="rId5"/>
    <p:sldId id="277" r:id="rId6"/>
    <p:sldId id="260" r:id="rId7"/>
    <p:sldId id="272" r:id="rId8"/>
    <p:sldId id="262" r:id="rId9"/>
    <p:sldId id="273" r:id="rId10"/>
    <p:sldId id="276" r:id="rId11"/>
    <p:sldId id="274" r:id="rId12"/>
    <p:sldId id="263" r:id="rId13"/>
    <p:sldId id="275" r:id="rId14"/>
    <p:sldId id="278" r:id="rId15"/>
    <p:sldId id="264" r:id="rId16"/>
    <p:sldId id="265" r:id="rId17"/>
    <p:sldId id="279" r:id="rId18"/>
    <p:sldId id="266" r:id="rId19"/>
    <p:sldId id="280" r:id="rId20"/>
    <p:sldId id="267" r:id="rId21"/>
    <p:sldId id="268" r:id="rId22"/>
    <p:sldId id="269" r:id="rId23"/>
    <p:sldId id="270"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74" autoAdjust="0"/>
    <p:restoredTop sz="94660"/>
  </p:normalViewPr>
  <p:slideViewPr>
    <p:cSldViewPr>
      <p:cViewPr varScale="1">
        <p:scale>
          <a:sx n="64" d="100"/>
          <a:sy n="64" d="100"/>
        </p:scale>
        <p:origin x="-150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0E410-17CC-4345-A1D2-F69F2D93F4EA}" type="datetimeFigureOut">
              <a:rPr lang="en-US" smtClean="0"/>
              <a:pPr/>
              <a:t>4/29/2020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8ACD22-3221-47BE-9455-A8C089A844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8ACD22-3221-47BE-9455-A8C089A84447}"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8ACD22-3221-47BE-9455-A8C089A8444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6740A2-9B7C-4B18-A6C0-CFD0B43DB98A}"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740A2-9B7C-4B18-A6C0-CFD0B43DB98A}"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740A2-9B7C-4B18-A6C0-CFD0B43DB98A}"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740A2-9B7C-4B18-A6C0-CFD0B43DB98A}"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740A2-9B7C-4B18-A6C0-CFD0B43DB98A}"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6740A2-9B7C-4B18-A6C0-CFD0B43DB98A}"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6740A2-9B7C-4B18-A6C0-CFD0B43DB98A}" type="datetimeFigureOut">
              <a:rPr lang="en-US" smtClean="0"/>
              <a:pPr/>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740A2-9B7C-4B18-A6C0-CFD0B43DB98A}" type="datetimeFigureOut">
              <a:rPr lang="en-US" smtClean="0"/>
              <a:pPr/>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740A2-9B7C-4B18-A6C0-CFD0B43DB98A}" type="datetimeFigureOut">
              <a:rPr lang="en-US" smtClean="0"/>
              <a:pPr/>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740A2-9B7C-4B18-A6C0-CFD0B43DB98A}"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740A2-9B7C-4B18-A6C0-CFD0B43DB98A}"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DF10B-48BF-41AF-AA38-5462504432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740A2-9B7C-4B18-A6C0-CFD0B43DB98A}" type="datetimeFigureOut">
              <a:rPr lang="en-US" smtClean="0"/>
              <a:pPr/>
              <a:t>4/29/2020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DF10B-48BF-41AF-AA38-5462504432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pPr algn="r"/>
            <a:r>
              <a:rPr lang="en-US" dirty="0" smtClean="0"/>
              <a:t>Sara </a:t>
            </a:r>
            <a:r>
              <a:rPr lang="en-US" dirty="0" err="1" smtClean="0"/>
              <a:t>Rehmat</a:t>
            </a:r>
            <a:endParaRPr lang="en-US" dirty="0" smtClean="0"/>
          </a:p>
          <a:p>
            <a:pPr algn="r"/>
            <a:r>
              <a:rPr lang="en-US" dirty="0" smtClean="0"/>
              <a:t>MS (CS)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1709737" y="2772569"/>
            <a:ext cx="5724525" cy="2181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 Solution</a:t>
            </a:r>
            <a:endParaRPr lang="en-US" dirty="0"/>
          </a:p>
        </p:txBody>
      </p:sp>
      <p:sp>
        <p:nvSpPr>
          <p:cNvPr id="3" name="Content Placeholder 2"/>
          <p:cNvSpPr>
            <a:spLocks noGrp="1"/>
          </p:cNvSpPr>
          <p:nvPr>
            <p:ph idx="1"/>
          </p:nvPr>
        </p:nvSpPr>
        <p:spPr/>
        <p:txBody>
          <a:bodyPr>
            <a:normAutofit fontScale="92500"/>
          </a:bodyPr>
          <a:lstStyle/>
          <a:p>
            <a:r>
              <a:rPr lang="en-US" dirty="0" smtClean="0"/>
              <a:t>With this new approach you can easily substitute the linked “helper” object with another, changing the behavior of the container at runtime. </a:t>
            </a:r>
          </a:p>
          <a:p>
            <a:r>
              <a:rPr lang="en-US" dirty="0" smtClean="0"/>
              <a:t>An object can use the behavior of various classes, having references to multiple objects and delegating them all kinds of work. </a:t>
            </a:r>
          </a:p>
          <a:p>
            <a:r>
              <a:rPr lang="en-US" dirty="0" smtClean="0"/>
              <a:t>Aggregation/composition is the key principle behind many design patterns, including Decorator.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3" name="Content Placeholder 2"/>
          <p:cNvSpPr>
            <a:spLocks noGrp="1"/>
          </p:cNvSpPr>
          <p:nvPr>
            <p:ph idx="1"/>
          </p:nvPr>
        </p:nvSpPr>
        <p:spPr/>
        <p:txBody>
          <a:bodyPr>
            <a:normAutofit fontScale="70000" lnSpcReduction="20000"/>
          </a:bodyPr>
          <a:lstStyle/>
          <a:p>
            <a:r>
              <a:rPr lang="en-US" i="1" dirty="0"/>
              <a:t>Wrapper</a:t>
            </a:r>
            <a:r>
              <a:rPr lang="en-US" dirty="0"/>
              <a:t> is the alternative nickname for the Decorator pattern that clearly expresses the main idea of the pattern</a:t>
            </a:r>
            <a:r>
              <a:rPr lang="en-US" dirty="0" smtClean="0"/>
              <a:t>.</a:t>
            </a:r>
          </a:p>
          <a:p>
            <a:r>
              <a:rPr lang="en-US" dirty="0" smtClean="0"/>
              <a:t> </a:t>
            </a:r>
            <a:r>
              <a:rPr lang="en-US" dirty="0"/>
              <a:t>A </a:t>
            </a:r>
            <a:r>
              <a:rPr lang="en-US" b="1" dirty="0"/>
              <a:t>“wrapper” </a:t>
            </a:r>
            <a:r>
              <a:rPr lang="en-US" dirty="0"/>
              <a:t>is an object that can be linked with some “target” object. The wrapper contains the same set of methods as the target and delegates to it all requests it receives. </a:t>
            </a:r>
            <a:endParaRPr lang="en-US" dirty="0" smtClean="0"/>
          </a:p>
          <a:p>
            <a:r>
              <a:rPr lang="en-US" dirty="0" smtClean="0"/>
              <a:t>However</a:t>
            </a:r>
            <a:r>
              <a:rPr lang="en-US" dirty="0"/>
              <a:t>, the wrapper may alter the result by doing something either before or after it passes the request to the target.</a:t>
            </a:r>
          </a:p>
          <a:p>
            <a:r>
              <a:rPr lang="en-US" dirty="0"/>
              <a:t>When does a simple wrapper become the real decorator</a:t>
            </a:r>
            <a:r>
              <a:rPr lang="en-US" dirty="0" smtClean="0"/>
              <a:t>?</a:t>
            </a:r>
          </a:p>
          <a:p>
            <a:r>
              <a:rPr lang="en-US" dirty="0" smtClean="0"/>
              <a:t> The </a:t>
            </a:r>
            <a:r>
              <a:rPr lang="en-US" dirty="0"/>
              <a:t>wrapper implements the same interface as the wrapped object. That’s why from the client’s perspective these objects are identical</a:t>
            </a:r>
            <a:r>
              <a:rPr lang="en-US" dirty="0" smtClean="0"/>
              <a:t>.</a:t>
            </a:r>
          </a:p>
          <a:p>
            <a:r>
              <a:rPr lang="en-US" dirty="0" smtClean="0"/>
              <a:t> </a:t>
            </a:r>
            <a:r>
              <a:rPr lang="en-US" dirty="0"/>
              <a:t>Make the wrapper’s reference field accept any object that follows that interface. This will let you cover an object in multiple wrappers, adding the combined behavior of all the wrappers to it</a:t>
            </a:r>
            <a:r>
              <a:rPr lang="en-US" dirty="0" smtClean="0"/>
              <a:t>.</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3"/>
          <a:srcRect/>
          <a:stretch>
            <a:fillRect/>
          </a:stretch>
        </p:blipFill>
        <p:spPr bwMode="auto">
          <a:xfrm>
            <a:off x="1350431" y="1600200"/>
            <a:ext cx="6010726"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7" name="Picture 3"/>
          <p:cNvPicPr>
            <a:picLocks noGrp="1" noChangeAspect="1" noChangeArrowheads="1"/>
          </p:cNvPicPr>
          <p:nvPr>
            <p:ph idx="1"/>
          </p:nvPr>
        </p:nvPicPr>
        <p:blipFill>
          <a:blip r:embed="rId3"/>
          <a:srcRect/>
          <a:stretch>
            <a:fillRect/>
          </a:stretch>
        </p:blipFill>
        <p:spPr bwMode="auto">
          <a:xfrm>
            <a:off x="1600200" y="1905000"/>
            <a:ext cx="5894435" cy="4233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our notifications example, let’s leave the simple email notification behavior inside the base </a:t>
            </a:r>
            <a:r>
              <a:rPr lang="en-US" dirty="0" err="1" smtClean="0"/>
              <a:t>Notifier</a:t>
            </a:r>
            <a:r>
              <a:rPr lang="en-US" dirty="0" smtClean="0"/>
              <a:t> class, but turn all other notification methods into decorators.</a:t>
            </a:r>
          </a:p>
          <a:p>
            <a:r>
              <a:rPr lang="en-US" dirty="0" smtClean="0"/>
              <a:t>The </a:t>
            </a:r>
            <a:r>
              <a:rPr lang="en-US" dirty="0"/>
              <a:t>client code would need to wrap a basic </a:t>
            </a:r>
            <a:r>
              <a:rPr lang="en-US" dirty="0" err="1" smtClean="0"/>
              <a:t>notifier</a:t>
            </a:r>
            <a:r>
              <a:rPr lang="en-US" dirty="0" smtClean="0"/>
              <a:t> </a:t>
            </a:r>
            <a:r>
              <a:rPr lang="en-US" dirty="0"/>
              <a:t>object into a set of decorators that match the client’s preferences. The resulting objects will be structured as a stack.</a:t>
            </a:r>
          </a:p>
          <a:p>
            <a:r>
              <a:rPr lang="en-US" dirty="0"/>
              <a:t>The last decorator in the stack would be the object that the client actually works with. Since all decorators implement the same interface as the base </a:t>
            </a:r>
            <a:r>
              <a:rPr lang="en-US" dirty="0" err="1" smtClean="0"/>
              <a:t>notifier</a:t>
            </a:r>
            <a:r>
              <a:rPr lang="en-US" dirty="0"/>
              <a:t>, the rest of the client code won’t care whether it works with the “pure” </a:t>
            </a:r>
            <a:r>
              <a:rPr lang="en-US" dirty="0" err="1"/>
              <a:t>notifier</a:t>
            </a:r>
            <a:r>
              <a:rPr lang="en-US" dirty="0"/>
              <a:t> object or the decorated one.</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Real-World Analogy</a:t>
            </a:r>
            <a:endParaRPr lang="en-US" dirty="0"/>
          </a:p>
        </p:txBody>
      </p:sp>
      <p:sp>
        <p:nvSpPr>
          <p:cNvPr id="3" name="Content Placeholder 2"/>
          <p:cNvSpPr>
            <a:spLocks noGrp="1"/>
          </p:cNvSpPr>
          <p:nvPr>
            <p:ph idx="1"/>
          </p:nvPr>
        </p:nvSpPr>
        <p:spPr/>
        <p:txBody>
          <a:bodyPr/>
          <a:lstStyle/>
          <a:p>
            <a:r>
              <a:rPr lang="en-US" dirty="0"/>
              <a:t>Wearing clothes is an example of using decorators. When you’re cold, you wrap yourself in a sweater. If you’re still cold with a sweater, you can wear a jacket on top. If it’s raining, you can put on a raincoat. All of these garments “extend” your basic behavior but aren’t part of you, and you can easily take off any piece of clothing whenever you don’t need it.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Decorator Pattern - Structure</a:t>
            </a:r>
            <a:endParaRPr lang="en-US" dirty="0"/>
          </a:p>
        </p:txBody>
      </p:sp>
      <p:pic>
        <p:nvPicPr>
          <p:cNvPr id="7170" name="Picture 2"/>
          <p:cNvPicPr>
            <a:picLocks noChangeAspect="1" noChangeArrowheads="1"/>
          </p:cNvPicPr>
          <p:nvPr/>
        </p:nvPicPr>
        <p:blipFill>
          <a:blip r:embed="rId3"/>
          <a:srcRect/>
          <a:stretch>
            <a:fillRect/>
          </a:stretch>
        </p:blipFill>
        <p:spPr bwMode="auto">
          <a:xfrm>
            <a:off x="1981200" y="1524000"/>
            <a:ext cx="4735286" cy="4953000"/>
          </a:xfrm>
          <a:prstGeom prst="rect">
            <a:avLst/>
          </a:prstGeom>
          <a:noFill/>
          <a:ln w="9525">
            <a:noFill/>
            <a:miter lim="800000"/>
            <a:headEnd/>
            <a:tailEnd/>
          </a:ln>
          <a:effectLst/>
        </p:spPr>
      </p:pic>
      <p:sp>
        <p:nvSpPr>
          <p:cNvPr id="5" name="TextBox 4"/>
          <p:cNvSpPr txBox="1"/>
          <p:nvPr/>
        </p:nvSpPr>
        <p:spPr>
          <a:xfrm>
            <a:off x="0" y="2438400"/>
            <a:ext cx="2743200" cy="1015663"/>
          </a:xfrm>
          <a:prstGeom prst="rect">
            <a:avLst/>
          </a:prstGeom>
          <a:noFill/>
        </p:spPr>
        <p:txBody>
          <a:bodyPr wrap="square" rtlCol="0">
            <a:spAutoFit/>
          </a:bodyPr>
          <a:lstStyle/>
          <a:p>
            <a:r>
              <a:rPr lang="en-US" dirty="0" smtClean="0"/>
              <a:t>1. </a:t>
            </a:r>
            <a:r>
              <a:rPr lang="en-US" sz="1400" dirty="0" smtClean="0"/>
              <a:t>The</a:t>
            </a:r>
            <a:r>
              <a:rPr lang="en-US" sz="1400" dirty="0"/>
              <a:t> </a:t>
            </a:r>
            <a:r>
              <a:rPr lang="en-US" sz="1400" b="1" dirty="0"/>
              <a:t>Component</a:t>
            </a:r>
            <a:r>
              <a:rPr lang="en-US" sz="1400" dirty="0"/>
              <a:t> </a:t>
            </a:r>
            <a:r>
              <a:rPr lang="en-US" sz="1400" dirty="0" smtClean="0"/>
              <a:t>declares</a:t>
            </a:r>
          </a:p>
          <a:p>
            <a:r>
              <a:rPr lang="en-US" sz="1400" dirty="0" smtClean="0"/>
              <a:t> </a:t>
            </a:r>
            <a:r>
              <a:rPr lang="en-US" sz="1400" dirty="0"/>
              <a:t>the common interface </a:t>
            </a:r>
            <a:r>
              <a:rPr lang="en-US" sz="1400" dirty="0" smtClean="0"/>
              <a:t>for</a:t>
            </a:r>
          </a:p>
          <a:p>
            <a:r>
              <a:rPr lang="en-US" sz="1400" dirty="0" smtClean="0"/>
              <a:t> </a:t>
            </a:r>
            <a:r>
              <a:rPr lang="en-US" sz="1400" dirty="0"/>
              <a:t>both wrappers and wrapped objects.</a:t>
            </a:r>
          </a:p>
        </p:txBody>
      </p:sp>
      <p:sp>
        <p:nvSpPr>
          <p:cNvPr id="6" name="TextBox 5"/>
          <p:cNvSpPr txBox="1"/>
          <p:nvPr/>
        </p:nvSpPr>
        <p:spPr>
          <a:xfrm>
            <a:off x="457200" y="3657600"/>
            <a:ext cx="1676399" cy="1877437"/>
          </a:xfrm>
          <a:prstGeom prst="rect">
            <a:avLst/>
          </a:prstGeom>
          <a:noFill/>
        </p:spPr>
        <p:txBody>
          <a:bodyPr wrap="square" rtlCol="0">
            <a:spAutoFit/>
          </a:bodyPr>
          <a:lstStyle/>
          <a:p>
            <a:r>
              <a:rPr lang="en-US" b="1" dirty="0" smtClean="0"/>
              <a:t>2. </a:t>
            </a:r>
            <a:r>
              <a:rPr lang="en-US" sz="1400" b="1" dirty="0" smtClean="0"/>
              <a:t>Concrete Component</a:t>
            </a:r>
          </a:p>
          <a:p>
            <a:r>
              <a:rPr lang="en-US" sz="1400" dirty="0"/>
              <a:t> is a class of objects being wrapped. It defines the basic behavior, which can be altered by decorators.</a:t>
            </a:r>
          </a:p>
        </p:txBody>
      </p:sp>
      <p:sp>
        <p:nvSpPr>
          <p:cNvPr id="7" name="Rectangle 6"/>
          <p:cNvSpPr/>
          <p:nvPr/>
        </p:nvSpPr>
        <p:spPr>
          <a:xfrm>
            <a:off x="5715000" y="2133600"/>
            <a:ext cx="3048000" cy="1815882"/>
          </a:xfrm>
          <a:prstGeom prst="rect">
            <a:avLst/>
          </a:prstGeom>
        </p:spPr>
        <p:txBody>
          <a:bodyPr wrap="square">
            <a:spAutoFit/>
          </a:bodyPr>
          <a:lstStyle/>
          <a:p>
            <a:r>
              <a:rPr lang="en-US" sz="1400" dirty="0" smtClean="0"/>
              <a:t>3. The</a:t>
            </a:r>
            <a:r>
              <a:rPr lang="en-US" sz="1400" dirty="0"/>
              <a:t> </a:t>
            </a:r>
            <a:r>
              <a:rPr lang="en-US" sz="1400" b="1" dirty="0"/>
              <a:t>Base Decorator</a:t>
            </a:r>
            <a:r>
              <a:rPr lang="en-US" sz="1400" dirty="0"/>
              <a:t> class has a field for referencing a wrapped object. The field’s type should be declared as the component interface so it can contain both concrete components and decorators. The base decorator delegates all operations to the wrapped object.</a:t>
            </a:r>
          </a:p>
        </p:txBody>
      </p:sp>
      <p:sp>
        <p:nvSpPr>
          <p:cNvPr id="8" name="Rectangle 7"/>
          <p:cNvSpPr/>
          <p:nvPr/>
        </p:nvSpPr>
        <p:spPr>
          <a:xfrm>
            <a:off x="5867400" y="5257800"/>
            <a:ext cx="2971800" cy="1600438"/>
          </a:xfrm>
          <a:prstGeom prst="rect">
            <a:avLst/>
          </a:prstGeom>
        </p:spPr>
        <p:txBody>
          <a:bodyPr wrap="square">
            <a:spAutoFit/>
          </a:bodyPr>
          <a:lstStyle/>
          <a:p>
            <a:r>
              <a:rPr lang="en-US" sz="1400" b="1" dirty="0" smtClean="0"/>
              <a:t>4. Concrete </a:t>
            </a:r>
            <a:r>
              <a:rPr lang="en-US" sz="1400" b="1" dirty="0"/>
              <a:t>Decorators</a:t>
            </a:r>
            <a:r>
              <a:rPr lang="en-US" sz="1400" dirty="0"/>
              <a:t> define extra behaviors that can be added to components dynamically. Concrete decorators override methods of the base decorator and execute their behavior either before or after calling the parent method.</a:t>
            </a:r>
          </a:p>
        </p:txBody>
      </p:sp>
      <p:sp>
        <p:nvSpPr>
          <p:cNvPr id="9" name="Rectangle 8"/>
          <p:cNvSpPr/>
          <p:nvPr/>
        </p:nvSpPr>
        <p:spPr>
          <a:xfrm>
            <a:off x="5181600" y="990600"/>
            <a:ext cx="3962400" cy="738664"/>
          </a:xfrm>
          <a:prstGeom prst="rect">
            <a:avLst/>
          </a:prstGeom>
        </p:spPr>
        <p:txBody>
          <a:bodyPr wrap="square">
            <a:spAutoFit/>
          </a:bodyPr>
          <a:lstStyle/>
          <a:p>
            <a:r>
              <a:rPr lang="en-US" sz="1400" dirty="0" smtClean="0"/>
              <a:t>5. The</a:t>
            </a:r>
            <a:r>
              <a:rPr lang="en-US" sz="1400" dirty="0"/>
              <a:t> </a:t>
            </a:r>
            <a:r>
              <a:rPr lang="en-US" sz="1400" b="1" dirty="0"/>
              <a:t>Client</a:t>
            </a:r>
            <a:r>
              <a:rPr lang="en-US" sz="1400" dirty="0"/>
              <a:t> can wrap components in multiple layers of decorators, as long as it works with all objects via the component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2000"/>
                                        <p:tgtEl>
                                          <p:spTgt spid="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20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2000"/>
                                        <p:tgtEl>
                                          <p:spTgt spid="6">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20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20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20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fade">
                                      <p:cBhvr>
                                        <p:cTn id="41"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allAtOnce"/>
      <p:bldP spid="8" grpId="0" build="allAtOnce"/>
      <p:bldP spid="9"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 </a:t>
            </a:r>
            <a:r>
              <a:rPr lang="en-US" dirty="0" err="1" smtClean="0"/>
              <a:t>Pseudocode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example, the </a:t>
            </a:r>
            <a:r>
              <a:rPr lang="en-US" b="1" dirty="0"/>
              <a:t>Decorator</a:t>
            </a:r>
            <a:r>
              <a:rPr lang="en-US" dirty="0"/>
              <a:t> pattern lets you compress and encrypt sensitive data independently from the code that actually uses this data.</a:t>
            </a:r>
          </a:p>
          <a:p>
            <a:r>
              <a:rPr lang="en-US" dirty="0"/>
              <a:t>The application wraps the data source object with a pair of decorators. Both wrappers change the way the data is written to and read from the disk:</a:t>
            </a:r>
          </a:p>
          <a:p>
            <a:r>
              <a:rPr lang="en-US" dirty="0"/>
              <a:t>Just before the data is </a:t>
            </a:r>
            <a:r>
              <a:rPr lang="en-US" b="1" dirty="0"/>
              <a:t>written to disk</a:t>
            </a:r>
            <a:r>
              <a:rPr lang="en-US" dirty="0"/>
              <a:t>, the decorators encrypt and compress it. The original class writes the encrypted and protected data to the file without knowing about the change.</a:t>
            </a:r>
          </a:p>
          <a:p>
            <a:r>
              <a:rPr lang="en-US" dirty="0"/>
              <a:t>Right after the data is </a:t>
            </a:r>
            <a:r>
              <a:rPr lang="en-US" b="1" dirty="0"/>
              <a:t>read from disk</a:t>
            </a:r>
            <a:r>
              <a:rPr lang="en-US" dirty="0"/>
              <a:t>, it goes through the same decorators, which decompress and decode it.</a:t>
            </a:r>
          </a:p>
          <a:p>
            <a:r>
              <a:rPr lang="en-US" dirty="0"/>
              <a:t>The decorators and the data source class implement the same interface, which makes them all interchangeable in the client code.</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3"/>
          <a:srcRect/>
          <a:stretch>
            <a:fillRect/>
          </a:stretch>
        </p:blipFill>
        <p:spPr bwMode="auto">
          <a:xfrm>
            <a:off x="1993447" y="1600200"/>
            <a:ext cx="5157106" cy="4525963"/>
          </a:xfrm>
          <a:prstGeom prst="rect">
            <a:avLst/>
          </a:prstGeom>
          <a:noFill/>
          <a:ln w="9525">
            <a:noFill/>
            <a:miter lim="800000"/>
            <a:headEnd/>
            <a:tailEnd/>
          </a:ln>
          <a:effectLst/>
        </p:spPr>
      </p:pic>
      <p:sp>
        <p:nvSpPr>
          <p:cNvPr id="5" name="TextBox 4"/>
          <p:cNvSpPr txBox="1"/>
          <p:nvPr/>
        </p:nvSpPr>
        <p:spPr>
          <a:xfrm>
            <a:off x="2438400" y="6248400"/>
            <a:ext cx="4470839" cy="369332"/>
          </a:xfrm>
          <a:prstGeom prst="rect">
            <a:avLst/>
          </a:prstGeom>
          <a:noFill/>
        </p:spPr>
        <p:txBody>
          <a:bodyPr wrap="none" rtlCol="0">
            <a:spAutoFit/>
          </a:bodyPr>
          <a:lstStyle/>
          <a:p>
            <a:r>
              <a:rPr lang="en-US" dirty="0" smtClean="0"/>
              <a:t>Encryption and Compression Decorators Class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Decorator Pattern - Intent</a:t>
            </a:r>
            <a:endParaRPr lang="en-US" dirty="0"/>
          </a:p>
        </p:txBody>
      </p:sp>
      <p:sp>
        <p:nvSpPr>
          <p:cNvPr id="3" name="Content Placeholder 2"/>
          <p:cNvSpPr>
            <a:spLocks noGrp="1"/>
          </p:cNvSpPr>
          <p:nvPr>
            <p:ph idx="1"/>
          </p:nvPr>
        </p:nvSpPr>
        <p:spPr/>
        <p:txBody>
          <a:bodyPr/>
          <a:lstStyle/>
          <a:p>
            <a:r>
              <a:rPr lang="en-US" b="1" dirty="0"/>
              <a:t>Decorator</a:t>
            </a:r>
            <a:r>
              <a:rPr lang="en-US" dirty="0"/>
              <a:t> is a structural design pattern that lets you attach new behaviors to objects by placing these objects inside special wrapper objects that contain the behaviors.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 Applicability</a:t>
            </a:r>
            <a:endParaRPr lang="en-US" dirty="0"/>
          </a:p>
        </p:txBody>
      </p:sp>
      <p:sp>
        <p:nvSpPr>
          <p:cNvPr id="3" name="Content Placeholder 2"/>
          <p:cNvSpPr>
            <a:spLocks noGrp="1"/>
          </p:cNvSpPr>
          <p:nvPr>
            <p:ph idx="1"/>
          </p:nvPr>
        </p:nvSpPr>
        <p:spPr/>
        <p:txBody>
          <a:bodyPr/>
          <a:lstStyle/>
          <a:p>
            <a:r>
              <a:rPr lang="en-US" b="1" dirty="0"/>
              <a:t>Use the Decorator pattern when you need to be able to assign extra behaviors to objects at runtime without breaking the code that uses these objects</a:t>
            </a:r>
            <a:r>
              <a:rPr lang="en-US" b="1" dirty="0" smtClean="0"/>
              <a:t>.</a:t>
            </a:r>
          </a:p>
          <a:p>
            <a:r>
              <a:rPr lang="en-US" b="1" dirty="0"/>
              <a:t>Use the pattern when it’s awkward or not possible to extend an object’s behavior using inheritance.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Decorator Pattern – Implementation Steps</a:t>
            </a:r>
            <a:endParaRPr lang="en-US" dirty="0"/>
          </a:p>
        </p:txBody>
      </p:sp>
      <p:sp>
        <p:nvSpPr>
          <p:cNvPr id="3" name="Content Placeholder 2"/>
          <p:cNvSpPr>
            <a:spLocks noGrp="1"/>
          </p:cNvSpPr>
          <p:nvPr>
            <p:ph idx="1"/>
          </p:nvPr>
        </p:nvSpPr>
        <p:spPr/>
        <p:txBody>
          <a:bodyPr>
            <a:normAutofit fontScale="55000" lnSpcReduction="20000"/>
          </a:bodyPr>
          <a:lstStyle/>
          <a:p>
            <a:r>
              <a:rPr lang="en-US" dirty="0"/>
              <a:t>Make sure your business domain can be represented as a primary component with multiple optional layers over it.</a:t>
            </a:r>
          </a:p>
          <a:p>
            <a:r>
              <a:rPr lang="en-US" dirty="0"/>
              <a:t>Figure out what methods are common to both the primary component and the optional layers. Create a component interface and declare those methods there.</a:t>
            </a:r>
          </a:p>
          <a:p>
            <a:r>
              <a:rPr lang="en-US" dirty="0"/>
              <a:t>Create a concrete component class and define the base behavior in it.</a:t>
            </a:r>
          </a:p>
          <a:p>
            <a:r>
              <a:rPr lang="en-US" dirty="0"/>
              <a:t>Create a base decorator class. It should have a field for storing a reference to a wrapped object. The field should be declared with the component interface type to allow linking to concrete components as well as decorators. The base decorator must delegate all work to the wrapped object.</a:t>
            </a:r>
          </a:p>
          <a:p>
            <a:r>
              <a:rPr lang="en-US" dirty="0"/>
              <a:t>Make sure all classes implement the component interface.</a:t>
            </a:r>
          </a:p>
          <a:p>
            <a:r>
              <a:rPr lang="en-US" dirty="0"/>
              <a:t>Create concrete decorators by extending them from the base decorator. A concrete decorator must execute its behavior before or after the call to the parent method (which always delegates to the wrapped object).</a:t>
            </a:r>
          </a:p>
          <a:p>
            <a:r>
              <a:rPr lang="en-US" dirty="0"/>
              <a:t>The client code must be responsible for creating decorators and composing them in the way the client needs.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 Pros</a:t>
            </a:r>
            <a:endParaRPr lang="en-US" dirty="0"/>
          </a:p>
        </p:txBody>
      </p:sp>
      <p:sp>
        <p:nvSpPr>
          <p:cNvPr id="3" name="Content Placeholder 2"/>
          <p:cNvSpPr>
            <a:spLocks noGrp="1"/>
          </p:cNvSpPr>
          <p:nvPr>
            <p:ph idx="1"/>
          </p:nvPr>
        </p:nvSpPr>
        <p:spPr/>
        <p:txBody>
          <a:bodyPr>
            <a:normAutofit fontScale="92500"/>
          </a:bodyPr>
          <a:lstStyle/>
          <a:p>
            <a:r>
              <a:rPr lang="en-US" dirty="0"/>
              <a:t>You can extend an object’s behavior without making a new subclass.</a:t>
            </a:r>
          </a:p>
          <a:p>
            <a:r>
              <a:rPr lang="en-US" dirty="0"/>
              <a:t> You can add or remove responsibilities from an object at runtime.</a:t>
            </a:r>
          </a:p>
          <a:p>
            <a:r>
              <a:rPr lang="en-US" dirty="0"/>
              <a:t> You can combine several behaviors by wrapping an object into multiple decorators.</a:t>
            </a:r>
          </a:p>
          <a:p>
            <a:r>
              <a:rPr lang="en-US" dirty="0"/>
              <a:t> </a:t>
            </a:r>
            <a:r>
              <a:rPr lang="en-US" i="1" dirty="0"/>
              <a:t>Single Responsibility Principle</a:t>
            </a:r>
            <a:r>
              <a:rPr lang="en-US" dirty="0"/>
              <a:t>. You can divide a monolithic class that implements many possible variants of behavior into several smaller classes.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 Cons</a:t>
            </a:r>
            <a:endParaRPr lang="en-US" dirty="0"/>
          </a:p>
        </p:txBody>
      </p:sp>
      <p:sp>
        <p:nvSpPr>
          <p:cNvPr id="3" name="Content Placeholder 2"/>
          <p:cNvSpPr>
            <a:spLocks noGrp="1"/>
          </p:cNvSpPr>
          <p:nvPr>
            <p:ph idx="1"/>
          </p:nvPr>
        </p:nvSpPr>
        <p:spPr/>
        <p:txBody>
          <a:bodyPr/>
          <a:lstStyle/>
          <a:p>
            <a:r>
              <a:rPr lang="en-US" dirty="0"/>
              <a:t> It’s hard to remove a specific wrapper from the wrappers stack.</a:t>
            </a:r>
          </a:p>
          <a:p>
            <a:r>
              <a:rPr lang="en-US" dirty="0"/>
              <a:t> It’s hard to implement a decorator in such a way that its behavior doesn’t depend on the order in the decorators stack.</a:t>
            </a:r>
          </a:p>
          <a:p>
            <a:r>
              <a:rPr lang="en-US" dirty="0"/>
              <a:t> The initial configuration code of layers might look pretty ugly.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https://refactoring.guru/design-patterns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Decorator Pattern -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Imagine that you’re working on a notification library which lets other programs notify their users about important events.</a:t>
            </a:r>
          </a:p>
          <a:p>
            <a:r>
              <a:rPr lang="en-US" dirty="0"/>
              <a:t>The initial version of the library was based on the </a:t>
            </a:r>
            <a:r>
              <a:rPr lang="en-US" dirty="0" err="1"/>
              <a:t>Notifier</a:t>
            </a:r>
            <a:r>
              <a:rPr lang="en-US" dirty="0"/>
              <a:t> class that had only a few fields, a constructor and a single send method. </a:t>
            </a:r>
            <a:endParaRPr lang="en-US" dirty="0" smtClean="0"/>
          </a:p>
          <a:p>
            <a:r>
              <a:rPr lang="en-US" dirty="0" smtClean="0"/>
              <a:t>The </a:t>
            </a:r>
            <a:r>
              <a:rPr lang="en-US" dirty="0"/>
              <a:t>method could accept a message argument from a client and send the message to a list of emails that were passed to the </a:t>
            </a:r>
            <a:r>
              <a:rPr lang="en-US" dirty="0" err="1"/>
              <a:t>notifier</a:t>
            </a:r>
            <a:r>
              <a:rPr lang="en-US" dirty="0"/>
              <a:t> via its constructor. </a:t>
            </a:r>
            <a:endParaRPr lang="en-US" dirty="0" smtClean="0"/>
          </a:p>
          <a:p>
            <a:r>
              <a:rPr lang="en-US" dirty="0" smtClean="0"/>
              <a:t>A </a:t>
            </a:r>
            <a:r>
              <a:rPr lang="en-US" dirty="0"/>
              <a:t>third-party app which acted as a client was supposed to create and configure the </a:t>
            </a:r>
            <a:r>
              <a:rPr lang="en-US" dirty="0" err="1"/>
              <a:t>notifier</a:t>
            </a:r>
            <a:r>
              <a:rPr lang="en-US" dirty="0"/>
              <a:t> object once, and then use it each time something important happened.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Decorator Pattern -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future, some of the users want to be notified on SMS about critical issues. Others </a:t>
            </a:r>
            <a:r>
              <a:rPr lang="en-US" dirty="0"/>
              <a:t>would like to be notified on </a:t>
            </a:r>
            <a:r>
              <a:rPr lang="en-US" dirty="0" err="1"/>
              <a:t>Facebook</a:t>
            </a:r>
            <a:r>
              <a:rPr lang="en-US" dirty="0"/>
              <a:t> and, of course, the corporate users would love to get Slack notifications.</a:t>
            </a:r>
          </a:p>
          <a:p>
            <a:r>
              <a:rPr lang="en-US" dirty="0" smtClean="0"/>
              <a:t>You extended the </a:t>
            </a:r>
            <a:r>
              <a:rPr lang="en-US" dirty="0" err="1" smtClean="0"/>
              <a:t>Notifier</a:t>
            </a:r>
            <a:r>
              <a:rPr lang="en-US" dirty="0" smtClean="0"/>
              <a:t> class and put the additional notification methods into new subclasses. Now the client was supposed to instantiate the desired notification class and use it for all further notifications.</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3"/>
          <a:srcRect/>
          <a:stretch>
            <a:fillRect/>
          </a:stretch>
        </p:blipFill>
        <p:spPr bwMode="auto">
          <a:xfrm>
            <a:off x="1143000" y="2590800"/>
            <a:ext cx="6838761" cy="2961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Decorator Pattern - Problem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But </a:t>
            </a:r>
            <a:r>
              <a:rPr lang="en-US" dirty="0"/>
              <a:t>then someone reasonably asked you, “Why can’t you use several notification types at once? If your house is on fire, you’d probably want to be informed through every channel.”</a:t>
            </a:r>
          </a:p>
          <a:p>
            <a:r>
              <a:rPr lang="en-US" dirty="0"/>
              <a:t>You tried to address that problem by creating special subclasses which combined several notification methods within one class. </a:t>
            </a:r>
            <a:endParaRPr lang="en-US" dirty="0" smtClean="0"/>
          </a:p>
          <a:p>
            <a:r>
              <a:rPr lang="en-US" dirty="0" smtClean="0"/>
              <a:t>However</a:t>
            </a:r>
            <a:r>
              <a:rPr lang="en-US" dirty="0"/>
              <a:t>, it quickly became apparent that this approach would bloat the code immensely, not only the library code but the client code as well</a:t>
            </a:r>
            <a:r>
              <a:rPr lang="en-US" dirty="0" smtClean="0"/>
              <a:t>.</a:t>
            </a:r>
          </a:p>
          <a:p>
            <a:r>
              <a:rPr lang="en-US" dirty="0" smtClean="0"/>
              <a:t>You have to find some other way to structure notifications classes so that their number won’t accidentally break some Guinness record.</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3"/>
          <a:srcRect/>
          <a:stretch>
            <a:fillRect/>
          </a:stretch>
        </p:blipFill>
        <p:spPr bwMode="auto">
          <a:xfrm>
            <a:off x="593345" y="2177256"/>
            <a:ext cx="7202867" cy="37663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Decorator Pattern – Solution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Extending a class is the first thing that comes to mind when you need to alter an object’s behavior. However, inheritance has several serious caveats that you need to be aware of.</a:t>
            </a:r>
          </a:p>
          <a:p>
            <a:pPr lvl="1"/>
            <a:r>
              <a:rPr lang="en-US" dirty="0"/>
              <a:t>Inheritance is static. You can’t alter the behavior of an existing object at runtime. You can only replace the whole object with another one that’s created from a different subclass.</a:t>
            </a:r>
          </a:p>
          <a:p>
            <a:pPr lvl="1"/>
            <a:r>
              <a:rPr lang="en-US" dirty="0"/>
              <a:t>Subclasses can have just one parent class. In most languages, inheritance doesn’t let a class inherit behaviors of multiple classes at the same time.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Decorator Pattern – 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One of the ways to overcome these caveats is by using </a:t>
            </a:r>
            <a:r>
              <a:rPr lang="en-US" i="1" dirty="0" smtClean="0"/>
              <a:t>Aggregation</a:t>
            </a:r>
            <a:r>
              <a:rPr lang="en-US" dirty="0" smtClean="0"/>
              <a:t> or </a:t>
            </a:r>
            <a:r>
              <a:rPr lang="en-US" i="1" dirty="0" smtClean="0"/>
              <a:t>Composition</a:t>
            </a:r>
            <a:r>
              <a:rPr lang="en-US" dirty="0" smtClean="0"/>
              <a:t>  instead of </a:t>
            </a:r>
            <a:r>
              <a:rPr lang="en-US" i="1" dirty="0" smtClean="0"/>
              <a:t>Inheritance</a:t>
            </a:r>
            <a:r>
              <a:rPr lang="en-US" dirty="0" smtClean="0"/>
              <a:t>. </a:t>
            </a:r>
          </a:p>
          <a:p>
            <a:r>
              <a:rPr lang="en-US" dirty="0" smtClean="0"/>
              <a:t>Both of the alternatives work almost the same way: one object </a:t>
            </a:r>
            <a:r>
              <a:rPr lang="en-US" i="1" dirty="0" smtClean="0"/>
              <a:t>has a</a:t>
            </a:r>
            <a:r>
              <a:rPr lang="en-US" dirty="0" smtClean="0"/>
              <a:t> reference to another and delegates it some work, whereas with inheritance, the object itself </a:t>
            </a:r>
            <a:r>
              <a:rPr lang="en-US" i="1" dirty="0" smtClean="0"/>
              <a:t>is</a:t>
            </a:r>
            <a:r>
              <a:rPr lang="en-US" dirty="0" smtClean="0"/>
              <a:t> able to do that work, inheriting the behavior from its </a:t>
            </a:r>
            <a:r>
              <a:rPr lang="en-US" dirty="0" err="1" smtClean="0"/>
              <a:t>superclass</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792</Words>
  <Application>Microsoft Office PowerPoint</Application>
  <PresentationFormat>On-screen Show (4:3)</PresentationFormat>
  <Paragraphs>104</Paragraphs>
  <Slides>24</Slides>
  <Notes>22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Software Engineering</vt:lpstr>
      <vt:lpstr>Decorator Pattern - Intent</vt:lpstr>
      <vt:lpstr>Decorator Pattern - Problem</vt:lpstr>
      <vt:lpstr>Decorator Pattern - Problem</vt:lpstr>
      <vt:lpstr>Slide 5</vt:lpstr>
      <vt:lpstr>Decorator Pattern - Problem</vt:lpstr>
      <vt:lpstr>Slide 7</vt:lpstr>
      <vt:lpstr>Decorator Pattern – Solution</vt:lpstr>
      <vt:lpstr>Decorator Pattern – Solution</vt:lpstr>
      <vt:lpstr>Slide 10</vt:lpstr>
      <vt:lpstr>Decorator Pattern - Solution</vt:lpstr>
      <vt:lpstr>Decorator Pattern</vt:lpstr>
      <vt:lpstr>Slide 13</vt:lpstr>
      <vt:lpstr>Slide 14</vt:lpstr>
      <vt:lpstr>Decorator Pattern - Solution</vt:lpstr>
      <vt:lpstr>Real-World Analogy</vt:lpstr>
      <vt:lpstr>Decorator Pattern - Structure</vt:lpstr>
      <vt:lpstr>Decorator Pattern - Pseudocode</vt:lpstr>
      <vt:lpstr>Slide 19</vt:lpstr>
      <vt:lpstr>Decorator Pattern - Applicability</vt:lpstr>
      <vt:lpstr>Decorator Pattern – Implementation Steps</vt:lpstr>
      <vt:lpstr>Decorator Pattern - Pros</vt:lpstr>
      <vt:lpstr>Decorator Pattern - Cons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34</cp:revision>
  <dcterms:created xsi:type="dcterms:W3CDTF">2020-04-25T07:17:57Z</dcterms:created>
  <dcterms:modified xsi:type="dcterms:W3CDTF">2020-04-29T10:55:32Z</dcterms:modified>
</cp:coreProperties>
</file>