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304" r:id="rId2"/>
    <p:sldId id="302" r:id="rId3"/>
    <p:sldId id="257" r:id="rId4"/>
    <p:sldId id="258" r:id="rId5"/>
    <p:sldId id="285" r:id="rId6"/>
    <p:sldId id="286" r:id="rId7"/>
    <p:sldId id="278" r:id="rId8"/>
    <p:sldId id="287" r:id="rId9"/>
    <p:sldId id="279" r:id="rId10"/>
    <p:sldId id="289" r:id="rId11"/>
    <p:sldId id="280" r:id="rId12"/>
    <p:sldId id="290" r:id="rId13"/>
    <p:sldId id="291" r:id="rId14"/>
    <p:sldId id="292" r:id="rId15"/>
    <p:sldId id="293" r:id="rId16"/>
    <p:sldId id="282" r:id="rId17"/>
    <p:sldId id="281" r:id="rId18"/>
    <p:sldId id="283" r:id="rId19"/>
    <p:sldId id="267" r:id="rId20"/>
    <p:sldId id="268" r:id="rId21"/>
    <p:sldId id="269" r:id="rId22"/>
    <p:sldId id="270" r:id="rId23"/>
    <p:sldId id="294" r:id="rId24"/>
    <p:sldId id="295" r:id="rId25"/>
    <p:sldId id="271" r:id="rId26"/>
    <p:sldId id="272" r:id="rId27"/>
    <p:sldId id="273" r:id="rId28"/>
    <p:sldId id="296" r:id="rId29"/>
    <p:sldId id="274" r:id="rId30"/>
    <p:sldId id="297" r:id="rId31"/>
    <p:sldId id="298" r:id="rId32"/>
    <p:sldId id="299" r:id="rId33"/>
    <p:sldId id="300" r:id="rId34"/>
    <p:sldId id="275" r:id="rId35"/>
    <p:sldId id="277" r:id="rId36"/>
    <p:sldId id="301" r:id="rId37"/>
    <p:sldId id="303"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3EBE5D-F1C6-43DA-8727-91E132A9B920}" type="datetimeFigureOut">
              <a:rPr lang="en-US" smtClean="0"/>
              <a:pPr/>
              <a:t>4/29/2020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6F7B45-F481-47D6-92FF-09388655CAC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76F7B45-F481-47D6-92FF-09388655CACD}"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76F7B45-F481-47D6-92FF-09388655CACD}"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76F7B45-F481-47D6-92FF-09388655CACD}"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76F7B45-F481-47D6-92FF-09388655CACD}"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76F7B45-F481-47D6-92FF-09388655CACD}"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76F7B45-F481-47D6-92FF-09388655CACD}"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76F7B45-F481-47D6-92FF-09388655CACD}"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76F7B45-F481-47D6-92FF-09388655CACD}"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76F7B45-F481-47D6-92FF-09388655CACD}" type="slidenum">
              <a:rPr lang="en-US" smtClean="0"/>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76F7B45-F481-47D6-92FF-09388655CACD}" type="slidenum">
              <a:rPr lang="en-US" smtClean="0"/>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76F7B45-F481-47D6-92FF-09388655CACD}"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76F7B45-F481-47D6-92FF-09388655CACD}" type="slidenum">
              <a:rPr lang="en-US" smtClean="0"/>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76F7B45-F481-47D6-92FF-09388655CACD}"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76F7B45-F481-47D6-92FF-09388655CACD}" type="slidenum">
              <a:rPr lang="en-US" smtClean="0"/>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76F7B45-F481-47D6-92FF-09388655CACD}" type="slidenum">
              <a:rPr lang="en-US" smtClean="0"/>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76F7B45-F481-47D6-92FF-09388655CACD}" type="slidenum">
              <a:rPr lang="en-US" smtClean="0"/>
              <a:pPr/>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76F7B45-F481-47D6-92FF-09388655CACD}" type="slidenum">
              <a:rPr lang="en-US" smtClean="0"/>
              <a:pPr/>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76F7B45-F481-47D6-92FF-09388655CACD}" type="slidenum">
              <a:rPr lang="en-US" smtClean="0"/>
              <a:pPr/>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76F7B45-F481-47D6-92FF-09388655CACD}" type="slidenum">
              <a:rPr lang="en-US" smtClean="0"/>
              <a:pPr/>
              <a:t>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76F7B45-F481-47D6-92FF-09388655CACD}" type="slidenum">
              <a:rPr lang="en-US" smtClean="0"/>
              <a:pPr/>
              <a:t>28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76F7B45-F481-47D6-92FF-09388655CACD}" type="slidenum">
              <a:rPr lang="en-US" smtClean="0"/>
              <a:pPr/>
              <a:t>29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76F7B45-F481-47D6-92FF-09388655CACD}" type="slidenum">
              <a:rPr lang="en-US" smtClean="0"/>
              <a:pPr/>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76F7B45-F481-47D6-92FF-09388655CACD}" type="slidenum">
              <a:rPr lang="en-US" smtClean="0"/>
              <a:pPr/>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76F7B45-F481-47D6-92FF-09388655CACD}" type="slidenum">
              <a:rPr lang="en-US" smtClean="0"/>
              <a:pPr/>
              <a:t>31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76F7B45-F481-47D6-92FF-09388655CACD}" type="slidenum">
              <a:rPr lang="en-US" smtClean="0"/>
              <a:pPr/>
              <a:t>32</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76F7B45-F481-47D6-92FF-09388655CACD}" type="slidenum">
              <a:rPr lang="en-US" smtClean="0"/>
              <a:pPr/>
              <a:t>33</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76F7B45-F481-47D6-92FF-09388655CACD}" type="slidenum">
              <a:rPr lang="en-US" smtClean="0"/>
              <a:pPr/>
              <a:t>34</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76F7B45-F481-47D6-92FF-09388655CACD}" type="slidenum">
              <a:rPr lang="en-US" smtClean="0"/>
              <a:pPr/>
              <a:t>35</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76F7B45-F481-47D6-92FF-09388655CACD}" type="slidenum">
              <a:rPr lang="en-US" smtClean="0"/>
              <a:pPr/>
              <a:t>36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76F7B45-F481-47D6-92FF-09388655CACD}"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76F7B45-F481-47D6-92FF-09388655CACD}"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76F7B45-F481-47D6-92FF-09388655CACD}"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76F7B45-F481-47D6-92FF-09388655CACD}"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76F7B45-F481-47D6-92FF-09388655CACD}"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76F7B45-F481-47D6-92FF-09388655CACD}"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2F6CB88-5F78-4A33-A71C-BBE9F0ACE808}" type="datetimeFigureOut">
              <a:rPr lang="en-US" smtClean="0"/>
              <a:pPr/>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A8CBA-9142-43D8-9D64-0295746F27E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F6CB88-5F78-4A33-A71C-BBE9F0ACE808}" type="datetimeFigureOut">
              <a:rPr lang="en-US" smtClean="0"/>
              <a:pPr/>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A8CBA-9142-43D8-9D64-0295746F27E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F6CB88-5F78-4A33-A71C-BBE9F0ACE808}" type="datetimeFigureOut">
              <a:rPr lang="en-US" smtClean="0"/>
              <a:pPr/>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A8CBA-9142-43D8-9D64-0295746F27E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F6CB88-5F78-4A33-A71C-BBE9F0ACE808}" type="datetimeFigureOut">
              <a:rPr lang="en-US" smtClean="0"/>
              <a:pPr/>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A8CBA-9142-43D8-9D64-0295746F27E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F6CB88-5F78-4A33-A71C-BBE9F0ACE808}" type="datetimeFigureOut">
              <a:rPr lang="en-US" smtClean="0"/>
              <a:pPr/>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A8CBA-9142-43D8-9D64-0295746F27E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2F6CB88-5F78-4A33-A71C-BBE9F0ACE808}" type="datetimeFigureOut">
              <a:rPr lang="en-US" smtClean="0"/>
              <a:pPr/>
              <a:t>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A8CBA-9142-43D8-9D64-0295746F27E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2F6CB88-5F78-4A33-A71C-BBE9F0ACE808}" type="datetimeFigureOut">
              <a:rPr lang="en-US" smtClean="0"/>
              <a:pPr/>
              <a:t>4/29/2020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4A8CBA-9142-43D8-9D64-0295746F27E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2F6CB88-5F78-4A33-A71C-BBE9F0ACE808}" type="datetimeFigureOut">
              <a:rPr lang="en-US" smtClean="0"/>
              <a:pPr/>
              <a:t>4/29/2020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4A8CBA-9142-43D8-9D64-0295746F27E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F6CB88-5F78-4A33-A71C-BBE9F0ACE808}" type="datetimeFigureOut">
              <a:rPr lang="en-US" smtClean="0"/>
              <a:pPr/>
              <a:t>4/29/2020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4A8CBA-9142-43D8-9D64-0295746F27E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F6CB88-5F78-4A33-A71C-BBE9F0ACE808}" type="datetimeFigureOut">
              <a:rPr lang="en-US" smtClean="0"/>
              <a:pPr/>
              <a:t>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A8CBA-9142-43D8-9D64-0295746F27E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F6CB88-5F78-4A33-A71C-BBE9F0ACE808}" type="datetimeFigureOut">
              <a:rPr lang="en-US" smtClean="0"/>
              <a:pPr/>
              <a:t>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A8CBA-9142-43D8-9D64-0295746F27E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F6CB88-5F78-4A33-A71C-BBE9F0ACE808}" type="datetimeFigureOut">
              <a:rPr lang="en-US" smtClean="0"/>
              <a:pPr/>
              <a:t>4/29/2020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4A8CBA-9142-43D8-9D64-0295746F27E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refactoring.guru/design-pattern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Software Engineering</a:t>
            </a:r>
            <a:endParaRPr lang="en-US" dirty="0"/>
          </a:p>
        </p:txBody>
      </p:sp>
      <p:sp>
        <p:nvSpPr>
          <p:cNvPr id="3" name="Subtitle 2"/>
          <p:cNvSpPr>
            <a:spLocks noGrp="1"/>
          </p:cNvSpPr>
          <p:nvPr>
            <p:ph type="subTitle" idx="1"/>
          </p:nvPr>
        </p:nvSpPr>
        <p:spPr/>
        <p:txBody>
          <a:bodyPr/>
          <a:lstStyle/>
          <a:p>
            <a:pPr algn="r"/>
            <a:r>
              <a:rPr lang="en-US" dirty="0" smtClean="0"/>
              <a:t>Sara </a:t>
            </a:r>
            <a:r>
              <a:rPr lang="en-US" dirty="0" err="1" smtClean="0"/>
              <a:t>Rehmat</a:t>
            </a:r>
            <a:endParaRPr lang="en-US" dirty="0" smtClean="0"/>
          </a:p>
          <a:p>
            <a:pPr algn="r"/>
            <a:r>
              <a:rPr lang="en-US" dirty="0" smtClean="0"/>
              <a:t>MS (CS)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Iterator</a:t>
            </a:r>
            <a:r>
              <a:rPr lang="en-US" dirty="0" smtClean="0"/>
              <a:t> Pattern - Structure</a:t>
            </a:r>
            <a:endParaRPr lang="en-US" dirty="0"/>
          </a:p>
        </p:txBody>
      </p:sp>
      <p:pic>
        <p:nvPicPr>
          <p:cNvPr id="4099" name="Picture 3"/>
          <p:cNvPicPr>
            <a:picLocks noGrp="1" noChangeAspect="1" noChangeArrowheads="1"/>
          </p:cNvPicPr>
          <p:nvPr>
            <p:ph idx="1"/>
          </p:nvPr>
        </p:nvPicPr>
        <p:blipFill>
          <a:blip r:embed="rId3"/>
          <a:srcRect/>
          <a:stretch>
            <a:fillRect/>
          </a:stretch>
        </p:blipFill>
        <p:spPr bwMode="auto">
          <a:xfrm>
            <a:off x="2228084" y="1972469"/>
            <a:ext cx="4263203" cy="4199731"/>
          </a:xfrm>
          <a:prstGeom prst="rect">
            <a:avLst/>
          </a:prstGeom>
          <a:noFill/>
          <a:ln w="9525">
            <a:noFill/>
            <a:miter lim="800000"/>
            <a:headEnd/>
            <a:tailEnd/>
          </a:ln>
          <a:effectLst/>
        </p:spPr>
      </p:pic>
      <p:sp>
        <p:nvSpPr>
          <p:cNvPr id="6" name="Rectangle 5"/>
          <p:cNvSpPr/>
          <p:nvPr/>
        </p:nvSpPr>
        <p:spPr>
          <a:xfrm>
            <a:off x="0" y="1828800"/>
            <a:ext cx="3505200" cy="1169551"/>
          </a:xfrm>
          <a:prstGeom prst="rect">
            <a:avLst/>
          </a:prstGeom>
        </p:spPr>
        <p:txBody>
          <a:bodyPr wrap="square">
            <a:spAutoFit/>
          </a:bodyPr>
          <a:lstStyle/>
          <a:p>
            <a:r>
              <a:rPr lang="en-US" sz="1400" dirty="0" smtClean="0"/>
              <a:t>1. The</a:t>
            </a:r>
            <a:r>
              <a:rPr lang="en-US" sz="1400" dirty="0"/>
              <a:t> </a:t>
            </a:r>
            <a:r>
              <a:rPr lang="en-US" sz="1400" b="1" dirty="0" err="1"/>
              <a:t>Iterator</a:t>
            </a:r>
            <a:r>
              <a:rPr lang="en-US" sz="1400" dirty="0"/>
              <a:t> interface declares the operations required for traversing a collection: fetching the next element, retrieving the current position, restarting iteration, etc.</a:t>
            </a:r>
          </a:p>
        </p:txBody>
      </p:sp>
      <p:sp>
        <p:nvSpPr>
          <p:cNvPr id="7" name="Rectangle 6"/>
          <p:cNvSpPr/>
          <p:nvPr/>
        </p:nvSpPr>
        <p:spPr>
          <a:xfrm>
            <a:off x="228600" y="4395787"/>
            <a:ext cx="2133600" cy="2462213"/>
          </a:xfrm>
          <a:prstGeom prst="rect">
            <a:avLst/>
          </a:prstGeom>
        </p:spPr>
        <p:txBody>
          <a:bodyPr wrap="square">
            <a:spAutoFit/>
          </a:bodyPr>
          <a:lstStyle/>
          <a:p>
            <a:r>
              <a:rPr lang="en-US" sz="1400" b="1" dirty="0" smtClean="0"/>
              <a:t>2. Concrete </a:t>
            </a:r>
            <a:r>
              <a:rPr lang="en-US" sz="1400" b="1" dirty="0" err="1"/>
              <a:t>Iterators</a:t>
            </a:r>
            <a:r>
              <a:rPr lang="en-US" sz="1400" dirty="0"/>
              <a:t> implement specific algorithms for traversing a collection. The </a:t>
            </a:r>
            <a:r>
              <a:rPr lang="en-US" sz="1400" dirty="0" err="1"/>
              <a:t>iterator</a:t>
            </a:r>
            <a:r>
              <a:rPr lang="en-US" sz="1400" dirty="0"/>
              <a:t> object should track the traversal progress on its own. This allows several </a:t>
            </a:r>
            <a:r>
              <a:rPr lang="en-US" sz="1400" dirty="0" err="1"/>
              <a:t>iterators</a:t>
            </a:r>
            <a:r>
              <a:rPr lang="en-US" sz="1400" dirty="0"/>
              <a:t> to traverse the same collection independently of each other.</a:t>
            </a:r>
          </a:p>
        </p:txBody>
      </p:sp>
      <p:sp>
        <p:nvSpPr>
          <p:cNvPr id="8" name="Rectangle 7"/>
          <p:cNvSpPr/>
          <p:nvPr/>
        </p:nvSpPr>
        <p:spPr>
          <a:xfrm>
            <a:off x="5257800" y="1219200"/>
            <a:ext cx="3657600" cy="1384995"/>
          </a:xfrm>
          <a:prstGeom prst="rect">
            <a:avLst/>
          </a:prstGeom>
        </p:spPr>
        <p:txBody>
          <a:bodyPr wrap="square">
            <a:spAutoFit/>
          </a:bodyPr>
          <a:lstStyle/>
          <a:p>
            <a:r>
              <a:rPr lang="en-US" sz="1400" dirty="0" smtClean="0"/>
              <a:t>3. The</a:t>
            </a:r>
            <a:r>
              <a:rPr lang="en-US" sz="1400" dirty="0"/>
              <a:t> </a:t>
            </a:r>
            <a:r>
              <a:rPr lang="en-US" sz="1400" b="1" dirty="0"/>
              <a:t>Collection</a:t>
            </a:r>
            <a:r>
              <a:rPr lang="en-US" sz="1400" dirty="0"/>
              <a:t> interface declares one or multiple methods for getting </a:t>
            </a:r>
            <a:r>
              <a:rPr lang="en-US" sz="1400" dirty="0" err="1"/>
              <a:t>iterators</a:t>
            </a:r>
            <a:r>
              <a:rPr lang="en-US" sz="1400" dirty="0"/>
              <a:t> compatible with the collection. Note that the return type of the methods must be declared as the </a:t>
            </a:r>
            <a:r>
              <a:rPr lang="en-US" sz="1400" dirty="0" err="1"/>
              <a:t>iterator</a:t>
            </a:r>
            <a:r>
              <a:rPr lang="en-US" sz="1400" dirty="0"/>
              <a:t> interface so that the concrete collections can return various kinds of </a:t>
            </a:r>
            <a:r>
              <a:rPr lang="en-US" sz="1400" dirty="0" err="1"/>
              <a:t>iterators</a:t>
            </a:r>
            <a:r>
              <a:rPr lang="en-US" sz="1400" dirty="0"/>
              <a:t>.</a:t>
            </a:r>
          </a:p>
        </p:txBody>
      </p:sp>
      <p:sp>
        <p:nvSpPr>
          <p:cNvPr id="9" name="Rectangle 8"/>
          <p:cNvSpPr/>
          <p:nvPr/>
        </p:nvSpPr>
        <p:spPr>
          <a:xfrm>
            <a:off x="6477000" y="4191000"/>
            <a:ext cx="2057400" cy="1384995"/>
          </a:xfrm>
          <a:prstGeom prst="rect">
            <a:avLst/>
          </a:prstGeom>
        </p:spPr>
        <p:txBody>
          <a:bodyPr wrap="square">
            <a:spAutoFit/>
          </a:bodyPr>
          <a:lstStyle/>
          <a:p>
            <a:r>
              <a:rPr lang="en-US" sz="1400" b="1" dirty="0" smtClean="0"/>
              <a:t>4. Concrete </a:t>
            </a:r>
            <a:r>
              <a:rPr lang="en-US" sz="1400" b="1" dirty="0"/>
              <a:t>Collections</a:t>
            </a:r>
            <a:r>
              <a:rPr lang="en-US" sz="1400" dirty="0"/>
              <a:t> return new instances of a particular concrete </a:t>
            </a:r>
            <a:r>
              <a:rPr lang="en-US" sz="1400" dirty="0" err="1"/>
              <a:t>iterator</a:t>
            </a:r>
            <a:r>
              <a:rPr lang="en-US" sz="1400" dirty="0"/>
              <a:t> class each time the client requests </a:t>
            </a:r>
            <a:r>
              <a:rPr lang="en-US" sz="1400" dirty="0" smtClean="0"/>
              <a:t>one</a:t>
            </a:r>
            <a:endParaRPr lang="en-US" sz="1400" dirty="0"/>
          </a:p>
        </p:txBody>
      </p:sp>
      <p:sp>
        <p:nvSpPr>
          <p:cNvPr id="10" name="Rectangle 9"/>
          <p:cNvSpPr/>
          <p:nvPr/>
        </p:nvSpPr>
        <p:spPr>
          <a:xfrm>
            <a:off x="4495800" y="5734615"/>
            <a:ext cx="3581400" cy="1169551"/>
          </a:xfrm>
          <a:prstGeom prst="rect">
            <a:avLst/>
          </a:prstGeom>
        </p:spPr>
        <p:txBody>
          <a:bodyPr wrap="square">
            <a:spAutoFit/>
          </a:bodyPr>
          <a:lstStyle/>
          <a:p>
            <a:r>
              <a:rPr lang="en-US" sz="1400" dirty="0" smtClean="0"/>
              <a:t>5. The</a:t>
            </a:r>
            <a:r>
              <a:rPr lang="en-US" sz="1400" dirty="0"/>
              <a:t> </a:t>
            </a:r>
            <a:r>
              <a:rPr lang="en-US" sz="1400" b="1" dirty="0"/>
              <a:t>Client</a:t>
            </a:r>
            <a:r>
              <a:rPr lang="en-US" sz="1400" dirty="0"/>
              <a:t> works with both collections and </a:t>
            </a:r>
            <a:r>
              <a:rPr lang="en-US" sz="1400" dirty="0" err="1"/>
              <a:t>iterators</a:t>
            </a:r>
            <a:r>
              <a:rPr lang="en-US" sz="1400" dirty="0"/>
              <a:t> via their interfaces. This way the client isn’t coupled to concrete classes, allowing you to use various collections and </a:t>
            </a:r>
            <a:r>
              <a:rPr lang="en-US" sz="1400" dirty="0" err="1"/>
              <a:t>iterators</a:t>
            </a:r>
            <a:r>
              <a:rPr lang="en-US" sz="1400" dirty="0"/>
              <a:t> with the same client code</a:t>
            </a:r>
            <a:r>
              <a:rPr lang="en-US" sz="1400" dirty="0" smtClean="0"/>
              <a:t>.</a:t>
            </a:r>
            <a:endParaRPr 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animEffect transition="in" filter="fade">
                                      <p:cBhvr>
                                        <p:cTn id="7" dur="2000"/>
                                        <p:tgtEl>
                                          <p:spTgt spid="409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20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fade">
                                      <p:cBhvr>
                                        <p:cTn id="17" dur="20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fade">
                                      <p:cBhvr>
                                        <p:cTn id="22" dur="2000"/>
                                        <p:tgtEl>
                                          <p:spTgt spid="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fade">
                                      <p:cBhvr>
                                        <p:cTn id="27" dur="2000"/>
                                        <p:tgtEl>
                                          <p:spTgt spid="9">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xEl>
                                              <p:pRg st="0" end="0"/>
                                            </p:txEl>
                                          </p:spTgt>
                                        </p:tgtEl>
                                        <p:attrNameLst>
                                          <p:attrName>style.visibility</p:attrName>
                                        </p:attrNameLst>
                                      </p:cBhvr>
                                      <p:to>
                                        <p:strVal val="visible"/>
                                      </p:to>
                                    </p:set>
                                    <p:animEffect transition="in" filter="fade">
                                      <p:cBhvr>
                                        <p:cTn id="32" dur="20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P spid="7" grpId="0" build="allAtOnce"/>
      <p:bldP spid="8" grpId="0" build="allAtOnce"/>
      <p:bldP spid="9" grpId="0" build="allAtOnce"/>
      <p:bldP spid="10" grpId="0" build="allAtOnce"/>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Iterator</a:t>
            </a:r>
            <a:r>
              <a:rPr lang="en-US" dirty="0" smtClean="0"/>
              <a:t> Pattern - </a:t>
            </a:r>
            <a:r>
              <a:rPr lang="en-US" dirty="0" err="1" smtClean="0"/>
              <a:t>Pseudocode</a:t>
            </a:r>
            <a:endParaRPr lang="en-US" dirty="0"/>
          </a:p>
        </p:txBody>
      </p:sp>
      <p:sp>
        <p:nvSpPr>
          <p:cNvPr id="3" name="Content Placeholder 2"/>
          <p:cNvSpPr>
            <a:spLocks noGrp="1"/>
          </p:cNvSpPr>
          <p:nvPr>
            <p:ph idx="1"/>
          </p:nvPr>
        </p:nvSpPr>
        <p:spPr/>
        <p:txBody>
          <a:bodyPr>
            <a:normAutofit fontScale="62500" lnSpcReduction="20000"/>
          </a:bodyPr>
          <a:lstStyle/>
          <a:p>
            <a:r>
              <a:rPr lang="en-US" dirty="0"/>
              <a:t>In this example, the </a:t>
            </a:r>
            <a:r>
              <a:rPr lang="en-US" b="1" dirty="0" err="1"/>
              <a:t>Iterator</a:t>
            </a:r>
            <a:r>
              <a:rPr lang="en-US" dirty="0"/>
              <a:t> pattern is used to walk through a special kind of collection which encapsulates access to </a:t>
            </a:r>
            <a:r>
              <a:rPr lang="en-US" dirty="0" err="1"/>
              <a:t>Facebook’s</a:t>
            </a:r>
            <a:r>
              <a:rPr lang="en-US" dirty="0"/>
              <a:t> social graph</a:t>
            </a:r>
            <a:r>
              <a:rPr lang="en-US" dirty="0" smtClean="0"/>
              <a:t>.</a:t>
            </a:r>
          </a:p>
          <a:p>
            <a:r>
              <a:rPr lang="en-US" dirty="0" smtClean="0"/>
              <a:t> </a:t>
            </a:r>
            <a:r>
              <a:rPr lang="en-US" dirty="0"/>
              <a:t>The collection provides several </a:t>
            </a:r>
            <a:r>
              <a:rPr lang="en-US" dirty="0" err="1"/>
              <a:t>iterators</a:t>
            </a:r>
            <a:r>
              <a:rPr lang="en-US" dirty="0"/>
              <a:t> that can traverse profiles in various ways.</a:t>
            </a:r>
          </a:p>
          <a:p>
            <a:r>
              <a:rPr lang="en-US" dirty="0"/>
              <a:t>The ‘friends’ </a:t>
            </a:r>
            <a:r>
              <a:rPr lang="en-US" dirty="0" err="1"/>
              <a:t>iterator</a:t>
            </a:r>
            <a:r>
              <a:rPr lang="en-US" dirty="0"/>
              <a:t> can be used to go over the friends of a given profile. The ‘colleagues’ </a:t>
            </a:r>
            <a:r>
              <a:rPr lang="en-US" dirty="0" err="1"/>
              <a:t>iterator</a:t>
            </a:r>
            <a:r>
              <a:rPr lang="en-US" dirty="0"/>
              <a:t> does the same, except it omits friends who don’t work at the same company as a target person. </a:t>
            </a:r>
            <a:endParaRPr lang="en-US" dirty="0" smtClean="0"/>
          </a:p>
          <a:p>
            <a:r>
              <a:rPr lang="en-US" dirty="0" smtClean="0"/>
              <a:t>Both </a:t>
            </a:r>
            <a:r>
              <a:rPr lang="en-US" dirty="0" err="1"/>
              <a:t>iterators</a:t>
            </a:r>
            <a:r>
              <a:rPr lang="en-US" dirty="0"/>
              <a:t> implement a common interface which allows clients to fetch profiles without diving into implementation details such as authentication and sending REST requests.</a:t>
            </a:r>
          </a:p>
          <a:p>
            <a:r>
              <a:rPr lang="en-US" dirty="0"/>
              <a:t>The client code isn’t coupled to concrete classes because it works with collections and </a:t>
            </a:r>
            <a:r>
              <a:rPr lang="en-US" dirty="0" err="1"/>
              <a:t>iterators</a:t>
            </a:r>
            <a:r>
              <a:rPr lang="en-US" dirty="0"/>
              <a:t> only through interfaces. If you decide to connect your app to a new social network, you simply need to provide new collection and </a:t>
            </a:r>
            <a:r>
              <a:rPr lang="en-US" dirty="0" err="1"/>
              <a:t>iterator</a:t>
            </a:r>
            <a:r>
              <a:rPr lang="en-US" dirty="0"/>
              <a:t> classes without changing the existing code.</a:t>
            </a:r>
          </a:p>
          <a:p>
            <a:pPr>
              <a:buNone/>
            </a:pPr>
            <a:r>
              <a:rPr lang="en-US" dirty="0" smtClean="0"/>
              <a:t/>
            </a:r>
            <a:br>
              <a:rPr lang="en-US" dirty="0" smtClean="0"/>
            </a:b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Grp="1" noChangeAspect="1" noChangeArrowheads="1"/>
          </p:cNvPicPr>
          <p:nvPr>
            <p:ph idx="1"/>
          </p:nvPr>
        </p:nvPicPr>
        <p:blipFill>
          <a:blip r:embed="rId3"/>
          <a:srcRect/>
          <a:stretch>
            <a:fillRect/>
          </a:stretch>
        </p:blipFill>
        <p:spPr bwMode="auto">
          <a:xfrm>
            <a:off x="1998060" y="1600200"/>
            <a:ext cx="4739269" cy="4953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Iterator</a:t>
            </a:r>
            <a:r>
              <a:rPr lang="en-US" dirty="0" smtClean="0"/>
              <a:t> Pattern – </a:t>
            </a:r>
            <a:r>
              <a:rPr lang="en-US" dirty="0" err="1" smtClean="0"/>
              <a:t>Psuedocode</a:t>
            </a:r>
            <a:r>
              <a:rPr lang="en-US" dirty="0" smtClean="0"/>
              <a:t> (1)</a:t>
            </a:r>
            <a:endParaRPr lang="en-US" dirty="0"/>
          </a:p>
        </p:txBody>
      </p:sp>
      <p:pic>
        <p:nvPicPr>
          <p:cNvPr id="6146" name="Picture 2"/>
          <p:cNvPicPr>
            <a:picLocks noGrp="1" noChangeAspect="1" noChangeArrowheads="1"/>
          </p:cNvPicPr>
          <p:nvPr>
            <p:ph idx="1"/>
          </p:nvPr>
        </p:nvPicPr>
        <p:blipFill>
          <a:blip r:embed="rId3"/>
          <a:srcRect/>
          <a:stretch>
            <a:fillRect/>
          </a:stretch>
        </p:blipFill>
        <p:spPr bwMode="auto">
          <a:xfrm>
            <a:off x="685800" y="1752600"/>
            <a:ext cx="4953000" cy="3257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Iterator</a:t>
            </a:r>
            <a:r>
              <a:rPr lang="en-US" dirty="0" smtClean="0"/>
              <a:t> Pattern – </a:t>
            </a:r>
            <a:r>
              <a:rPr lang="en-US" dirty="0" err="1" smtClean="0"/>
              <a:t>Psuedocode</a:t>
            </a:r>
            <a:r>
              <a:rPr lang="en-US" dirty="0" smtClean="0"/>
              <a:t> (2)</a:t>
            </a:r>
            <a:endParaRPr lang="en-US" dirty="0"/>
          </a:p>
        </p:txBody>
      </p:sp>
      <p:pic>
        <p:nvPicPr>
          <p:cNvPr id="7170" name="Picture 2"/>
          <p:cNvPicPr>
            <a:picLocks noGrp="1" noChangeAspect="1" noChangeArrowheads="1"/>
          </p:cNvPicPr>
          <p:nvPr>
            <p:ph idx="1"/>
          </p:nvPr>
        </p:nvPicPr>
        <p:blipFill>
          <a:blip r:embed="rId3"/>
          <a:srcRect/>
          <a:stretch>
            <a:fillRect/>
          </a:stretch>
        </p:blipFill>
        <p:spPr bwMode="auto">
          <a:xfrm>
            <a:off x="381000" y="1371600"/>
            <a:ext cx="4390264" cy="52968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Iterator</a:t>
            </a:r>
            <a:r>
              <a:rPr lang="en-US" dirty="0" smtClean="0"/>
              <a:t> Pattern – </a:t>
            </a:r>
            <a:r>
              <a:rPr lang="en-US" dirty="0" err="1" smtClean="0"/>
              <a:t>Psuedocode</a:t>
            </a:r>
            <a:r>
              <a:rPr lang="en-US" dirty="0" smtClean="0"/>
              <a:t> (3)</a:t>
            </a:r>
            <a:endParaRPr lang="en-US" dirty="0"/>
          </a:p>
        </p:txBody>
      </p:sp>
      <p:pic>
        <p:nvPicPr>
          <p:cNvPr id="8194" name="Picture 2"/>
          <p:cNvPicPr>
            <a:picLocks noGrp="1" noChangeAspect="1" noChangeArrowheads="1"/>
          </p:cNvPicPr>
          <p:nvPr>
            <p:ph idx="1"/>
          </p:nvPr>
        </p:nvPicPr>
        <p:blipFill>
          <a:blip r:embed="rId3"/>
          <a:srcRect/>
          <a:stretch>
            <a:fillRect/>
          </a:stretch>
        </p:blipFill>
        <p:spPr bwMode="auto">
          <a:xfrm>
            <a:off x="457200" y="1477999"/>
            <a:ext cx="4572000" cy="515140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Iterator</a:t>
            </a:r>
            <a:r>
              <a:rPr lang="en-US" dirty="0" smtClean="0"/>
              <a:t> Pattern - Pros</a:t>
            </a:r>
            <a:endParaRPr lang="en-US" dirty="0"/>
          </a:p>
        </p:txBody>
      </p:sp>
      <p:sp>
        <p:nvSpPr>
          <p:cNvPr id="3" name="Content Placeholder 2"/>
          <p:cNvSpPr>
            <a:spLocks noGrp="1"/>
          </p:cNvSpPr>
          <p:nvPr>
            <p:ph idx="1"/>
          </p:nvPr>
        </p:nvSpPr>
        <p:spPr/>
        <p:txBody>
          <a:bodyPr>
            <a:normAutofit fontScale="92500" lnSpcReduction="20000"/>
          </a:bodyPr>
          <a:lstStyle/>
          <a:p>
            <a:r>
              <a:rPr lang="en-US" i="1" dirty="0"/>
              <a:t>Single Responsibility Principle</a:t>
            </a:r>
            <a:r>
              <a:rPr lang="en-US" dirty="0"/>
              <a:t>. You can clean up the client code and the collections by extracting bulky traversal algorithms into separate classes.</a:t>
            </a:r>
          </a:p>
          <a:p>
            <a:r>
              <a:rPr lang="en-US" dirty="0"/>
              <a:t> </a:t>
            </a:r>
            <a:r>
              <a:rPr lang="en-US" i="1" dirty="0"/>
              <a:t>Open/Closed Principle</a:t>
            </a:r>
            <a:r>
              <a:rPr lang="en-US" dirty="0"/>
              <a:t>. You can implement new types of collections and </a:t>
            </a:r>
            <a:r>
              <a:rPr lang="en-US" dirty="0" err="1"/>
              <a:t>iterators</a:t>
            </a:r>
            <a:r>
              <a:rPr lang="en-US" dirty="0"/>
              <a:t> and pass them to existing code without breaking anything.</a:t>
            </a:r>
          </a:p>
          <a:p>
            <a:r>
              <a:rPr lang="en-US" dirty="0"/>
              <a:t> You can iterate over the same collection in parallel because each </a:t>
            </a:r>
            <a:r>
              <a:rPr lang="en-US" dirty="0" err="1"/>
              <a:t>iterator</a:t>
            </a:r>
            <a:r>
              <a:rPr lang="en-US" dirty="0"/>
              <a:t> object contains its own iteration state.</a:t>
            </a:r>
          </a:p>
          <a:p>
            <a:r>
              <a:rPr lang="en-US" dirty="0"/>
              <a:t> For the same reason, you can delay an iteration and continue it when needed.</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Iterator</a:t>
            </a:r>
            <a:r>
              <a:rPr lang="en-US" dirty="0" smtClean="0"/>
              <a:t> Pattern - Applicability</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Use the </a:t>
            </a:r>
            <a:r>
              <a:rPr lang="en-US" b="1" dirty="0" err="1"/>
              <a:t>Iterator</a:t>
            </a:r>
            <a:r>
              <a:rPr lang="en-US" b="1" dirty="0"/>
              <a:t> pattern when your collection has a complex data structure under the hood, but you want to hide its complexity from clients (either for convenience or security reasons</a:t>
            </a:r>
            <a:r>
              <a:rPr lang="en-US" b="1" dirty="0" smtClean="0"/>
              <a:t>).</a:t>
            </a:r>
          </a:p>
          <a:p>
            <a:r>
              <a:rPr lang="en-US" b="1" dirty="0"/>
              <a:t> Use the pattern to reduce duplication of the traversal code across your app</a:t>
            </a:r>
            <a:r>
              <a:rPr lang="en-US" b="1" dirty="0" smtClean="0"/>
              <a:t>.</a:t>
            </a:r>
          </a:p>
          <a:p>
            <a:r>
              <a:rPr lang="en-US" b="1" dirty="0"/>
              <a:t>Use the </a:t>
            </a:r>
            <a:r>
              <a:rPr lang="en-US" b="1" dirty="0" err="1"/>
              <a:t>Iterator</a:t>
            </a:r>
            <a:r>
              <a:rPr lang="en-US" b="1" dirty="0"/>
              <a:t> when you want your code to be able to traverse different data structures or when types of these structures are unknown beforehand.</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Iterator</a:t>
            </a:r>
            <a:r>
              <a:rPr lang="en-US" dirty="0" smtClean="0"/>
              <a:t> Pattern - Cons</a:t>
            </a:r>
            <a:endParaRPr lang="en-US" dirty="0"/>
          </a:p>
        </p:txBody>
      </p:sp>
      <p:sp>
        <p:nvSpPr>
          <p:cNvPr id="3" name="Content Placeholder 2"/>
          <p:cNvSpPr>
            <a:spLocks noGrp="1"/>
          </p:cNvSpPr>
          <p:nvPr>
            <p:ph idx="1"/>
          </p:nvPr>
        </p:nvSpPr>
        <p:spPr/>
        <p:txBody>
          <a:bodyPr/>
          <a:lstStyle/>
          <a:p>
            <a:r>
              <a:rPr lang="en-US" dirty="0"/>
              <a:t>Applying the pattern can be an overkill if your app only works with simple collections.</a:t>
            </a:r>
          </a:p>
          <a:p>
            <a:r>
              <a:rPr lang="en-US" dirty="0"/>
              <a:t> Using an </a:t>
            </a:r>
            <a:r>
              <a:rPr lang="en-US" dirty="0" err="1"/>
              <a:t>iterator</a:t>
            </a:r>
            <a:r>
              <a:rPr lang="en-US" dirty="0"/>
              <a:t> may be less efficient than going through elements of some specialized collections directly.</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Observer Pattern - Intent</a:t>
            </a:r>
            <a:endParaRPr lang="en-US" dirty="0"/>
          </a:p>
        </p:txBody>
      </p:sp>
      <p:sp>
        <p:nvSpPr>
          <p:cNvPr id="3" name="Content Placeholder 2"/>
          <p:cNvSpPr>
            <a:spLocks noGrp="1"/>
          </p:cNvSpPr>
          <p:nvPr>
            <p:ph idx="1"/>
          </p:nvPr>
        </p:nvSpPr>
        <p:spPr/>
        <p:txBody>
          <a:bodyPr/>
          <a:lstStyle/>
          <a:p>
            <a:r>
              <a:rPr lang="en-US" b="1" dirty="0"/>
              <a:t>Observer</a:t>
            </a:r>
            <a:r>
              <a:rPr lang="en-US" dirty="0"/>
              <a:t> is a behavioral design pattern that lets you define a subscription mechanism to notify multiple objects about any events that happen to the object they’re observing.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Behavioral Design Patterns</a:t>
            </a:r>
            <a:endParaRPr lang="en-US" dirty="0"/>
          </a:p>
        </p:txBody>
      </p:sp>
      <p:sp>
        <p:nvSpPr>
          <p:cNvPr id="3" name="Content Placeholder 2"/>
          <p:cNvSpPr>
            <a:spLocks noGrp="1"/>
          </p:cNvSpPr>
          <p:nvPr>
            <p:ph idx="1"/>
          </p:nvPr>
        </p:nvSpPr>
        <p:spPr/>
        <p:txBody>
          <a:bodyPr/>
          <a:lstStyle/>
          <a:p>
            <a:r>
              <a:rPr lang="en-US" dirty="0" smtClean="0"/>
              <a:t>Behavioral design patterns are design patterns that identify common communication patterns between objects and realize these patterns. By doing so, these patterns increase flexibility in carrying out this communication.</a:t>
            </a:r>
          </a:p>
          <a:p>
            <a:r>
              <a:rPr lang="en-US" dirty="0" err="1" smtClean="0"/>
              <a:t>Iterator</a:t>
            </a:r>
            <a:r>
              <a:rPr lang="en-US" dirty="0" smtClean="0"/>
              <a:t> Pattern</a:t>
            </a:r>
          </a:p>
          <a:p>
            <a:r>
              <a:rPr lang="en-US" dirty="0" smtClean="0"/>
              <a:t>Observer Pattern</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Observer Pattern - Problem</a:t>
            </a:r>
            <a:endParaRPr lang="en-US" dirty="0"/>
          </a:p>
        </p:txBody>
      </p:sp>
      <p:sp>
        <p:nvSpPr>
          <p:cNvPr id="3" name="Content Placeholder 2"/>
          <p:cNvSpPr>
            <a:spLocks noGrp="1"/>
          </p:cNvSpPr>
          <p:nvPr>
            <p:ph idx="1"/>
          </p:nvPr>
        </p:nvSpPr>
        <p:spPr/>
        <p:txBody>
          <a:bodyPr>
            <a:normAutofit fontScale="92500"/>
          </a:bodyPr>
          <a:lstStyle/>
          <a:p>
            <a:r>
              <a:rPr lang="en-US" dirty="0"/>
              <a:t>Imagine that you have two types of objects: a Customer and a Store. The customer is very interested in a particular brand of product (say, it’s a new model of the </a:t>
            </a:r>
            <a:r>
              <a:rPr lang="en-US" dirty="0" err="1"/>
              <a:t>iPhone</a:t>
            </a:r>
            <a:r>
              <a:rPr lang="en-US" dirty="0"/>
              <a:t>) which should become available in the store very soon.</a:t>
            </a:r>
          </a:p>
          <a:p>
            <a:r>
              <a:rPr lang="en-US" dirty="0"/>
              <a:t>The customer could visit the store every day and check product availability. But while the product is still en route, most of these trips would be pointless.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Observer Pattern - Problem</a:t>
            </a:r>
            <a:endParaRPr lang="en-US" dirty="0"/>
          </a:p>
        </p:txBody>
      </p:sp>
      <p:sp>
        <p:nvSpPr>
          <p:cNvPr id="3" name="Content Placeholder 2"/>
          <p:cNvSpPr>
            <a:spLocks noGrp="1"/>
          </p:cNvSpPr>
          <p:nvPr>
            <p:ph idx="1"/>
          </p:nvPr>
        </p:nvSpPr>
        <p:spPr/>
        <p:txBody>
          <a:bodyPr>
            <a:normAutofit fontScale="92500" lnSpcReduction="20000"/>
          </a:bodyPr>
          <a:lstStyle/>
          <a:p>
            <a:r>
              <a:rPr lang="en-US" dirty="0"/>
              <a:t>On the other hand, the store could send tons of emails (which might be considered spam) to all customers each time a new product becomes available. This would save some customers from endless trips to the store. At the same time, it’d upset other customers who aren’t interested in new products.</a:t>
            </a:r>
          </a:p>
          <a:p>
            <a:r>
              <a:rPr lang="en-US" dirty="0"/>
              <a:t>It looks like we’ve got a conflict. Either the customer wastes time checking product availability or the store wastes resources notifying the wrong customers.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Observer Pattern - Solution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a:t>The object that has some interesting state is often called </a:t>
            </a:r>
            <a:r>
              <a:rPr lang="en-US" b="1" i="1" dirty="0"/>
              <a:t>subject</a:t>
            </a:r>
            <a:r>
              <a:rPr lang="en-US" dirty="0"/>
              <a:t>, but since it’s also going to notify other objects about the changes to its state, we’ll call it </a:t>
            </a:r>
            <a:r>
              <a:rPr lang="en-US" b="1" i="1" dirty="0"/>
              <a:t>publisher</a:t>
            </a:r>
            <a:r>
              <a:rPr lang="en-US" dirty="0"/>
              <a:t>. All other objects that want to track changes to the publisher’s state are called </a:t>
            </a:r>
            <a:r>
              <a:rPr lang="en-US" b="1" i="1" dirty="0"/>
              <a:t>subscribers</a:t>
            </a:r>
            <a:r>
              <a:rPr lang="en-US" dirty="0"/>
              <a:t>.</a:t>
            </a:r>
          </a:p>
          <a:p>
            <a:r>
              <a:rPr lang="en-US" dirty="0"/>
              <a:t>The Observer pattern suggests that you add a subscription mechanism to the publisher class so individual objects can subscribe to or unsubscribe from a stream of events coming from that publisher. </a:t>
            </a:r>
            <a:endParaRPr lang="en-US" dirty="0" smtClean="0"/>
          </a:p>
          <a:p>
            <a:r>
              <a:rPr lang="en-US" dirty="0" smtClean="0"/>
              <a:t>In </a:t>
            </a:r>
            <a:r>
              <a:rPr lang="en-US" dirty="0"/>
              <a:t>reality, this mechanism consists of 1) an array field for storing a list of references to subscriber objects and 2) several public methods which allow adding subscribers to and removing them from that list.</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Observer Pattern</a:t>
            </a:r>
            <a:endParaRPr lang="en-US" dirty="0"/>
          </a:p>
        </p:txBody>
      </p:sp>
      <p:sp>
        <p:nvSpPr>
          <p:cNvPr id="3" name="Content Placeholder 2"/>
          <p:cNvSpPr>
            <a:spLocks noGrp="1"/>
          </p:cNvSpPr>
          <p:nvPr>
            <p:ph idx="1"/>
          </p:nvPr>
        </p:nvSpPr>
        <p:spPr/>
        <p:txBody>
          <a:bodyPr/>
          <a:lstStyle/>
          <a:p>
            <a:endParaRPr lang="en-US"/>
          </a:p>
        </p:txBody>
      </p:sp>
      <p:pic>
        <p:nvPicPr>
          <p:cNvPr id="9218" name="Picture 2"/>
          <p:cNvPicPr>
            <a:picLocks noChangeAspect="1" noChangeArrowheads="1"/>
          </p:cNvPicPr>
          <p:nvPr/>
        </p:nvPicPr>
        <p:blipFill>
          <a:blip r:embed="rId3"/>
          <a:srcRect/>
          <a:stretch>
            <a:fillRect/>
          </a:stretch>
        </p:blipFill>
        <p:spPr bwMode="auto">
          <a:xfrm>
            <a:off x="762000" y="2438400"/>
            <a:ext cx="6989222" cy="2952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42" name="Picture 2"/>
          <p:cNvPicPr>
            <a:picLocks noGrp="1" noChangeAspect="1" noChangeArrowheads="1"/>
          </p:cNvPicPr>
          <p:nvPr>
            <p:ph idx="1"/>
          </p:nvPr>
        </p:nvPicPr>
        <p:blipFill>
          <a:blip r:embed="rId3"/>
          <a:srcRect/>
          <a:stretch>
            <a:fillRect/>
          </a:stretch>
        </p:blipFill>
        <p:spPr bwMode="auto">
          <a:xfrm>
            <a:off x="1136149" y="2262980"/>
            <a:ext cx="5740901" cy="398541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Observer Pattern - Solution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a:t>Now, whenever an important event happens to the publisher, it goes over its subscribers and calls the specific notification method on their objects.</a:t>
            </a:r>
          </a:p>
          <a:p>
            <a:r>
              <a:rPr lang="en-US" dirty="0"/>
              <a:t>Real apps might have dozens of different subscriber classes that are interested in tracking events of the same publisher class. You wouldn’t want to couple the publisher to all of those classes. Besides, you might not even know about some of them beforehand if your publisher class is supposed to be used by other people.</a:t>
            </a:r>
          </a:p>
          <a:p>
            <a:r>
              <a:rPr lang="en-US" dirty="0"/>
              <a:t>That’s why it’s crucial that all subscribers implement the same interface and that the publisher communicates with them only via that interface. This interface should declare the notification method along with a set of parameters that the publisher can use to pass some contextual data along with the notification.</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Observer Pattern - Solution</a:t>
            </a:r>
            <a:endParaRPr lang="en-US" dirty="0"/>
          </a:p>
        </p:txBody>
      </p:sp>
      <p:sp>
        <p:nvSpPr>
          <p:cNvPr id="3" name="Content Placeholder 2"/>
          <p:cNvSpPr>
            <a:spLocks noGrp="1"/>
          </p:cNvSpPr>
          <p:nvPr>
            <p:ph idx="1"/>
          </p:nvPr>
        </p:nvSpPr>
        <p:spPr/>
        <p:txBody>
          <a:bodyPr/>
          <a:lstStyle/>
          <a:p>
            <a:r>
              <a:rPr lang="en-US" dirty="0"/>
              <a:t>If your app has several different types of publishers and you want to make your subscribers compatible with all of them, you can go even further and make all publishers follow the same interface. This interface would only need to describe a few subscription methods. The interface would allow subscribers to observe publishers’ states without coupling to their concrete classes.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Observer Pattern – Real World Analogy</a:t>
            </a:r>
            <a:endParaRPr lang="en-US" dirty="0"/>
          </a:p>
        </p:txBody>
      </p:sp>
      <p:sp>
        <p:nvSpPr>
          <p:cNvPr id="3" name="Content Placeholder 2"/>
          <p:cNvSpPr>
            <a:spLocks noGrp="1"/>
          </p:cNvSpPr>
          <p:nvPr>
            <p:ph idx="1"/>
          </p:nvPr>
        </p:nvSpPr>
        <p:spPr/>
        <p:txBody>
          <a:bodyPr>
            <a:normAutofit fontScale="92500" lnSpcReduction="10000"/>
          </a:bodyPr>
          <a:lstStyle/>
          <a:p>
            <a:r>
              <a:rPr lang="en-US" dirty="0"/>
              <a:t>If you subscribe to a newspaper or magazine, you no longer need to go to the store to check if the next issue is available. Instead, the publisher sends new issues directly to your mailbox right after publication or even in advance.</a:t>
            </a:r>
          </a:p>
          <a:p>
            <a:r>
              <a:rPr lang="en-US" dirty="0"/>
              <a:t>The publisher maintains a list of subscribers and knows which magazines they’re interested in. Subscribers can leave the list at any time when they wish to stop the publisher sending new magazine issues to them.</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Observer Pattern - Structure</a:t>
            </a:r>
            <a:endParaRPr lang="en-US" dirty="0"/>
          </a:p>
        </p:txBody>
      </p:sp>
      <p:pic>
        <p:nvPicPr>
          <p:cNvPr id="11266" name="Picture 2"/>
          <p:cNvPicPr>
            <a:picLocks noGrp="1" noChangeAspect="1" noChangeArrowheads="1"/>
          </p:cNvPicPr>
          <p:nvPr>
            <p:ph idx="1"/>
          </p:nvPr>
        </p:nvPicPr>
        <p:blipFill>
          <a:blip r:embed="rId3"/>
          <a:srcRect/>
          <a:stretch>
            <a:fillRect/>
          </a:stretch>
        </p:blipFill>
        <p:spPr bwMode="auto">
          <a:xfrm>
            <a:off x="1408729" y="2410619"/>
            <a:ext cx="5644533" cy="3304381"/>
          </a:xfrm>
          <a:prstGeom prst="rect">
            <a:avLst/>
          </a:prstGeom>
          <a:noFill/>
          <a:ln w="9525">
            <a:noFill/>
            <a:miter lim="800000"/>
            <a:headEnd/>
            <a:tailEnd/>
          </a:ln>
          <a:effectLst/>
        </p:spPr>
      </p:pic>
      <p:sp>
        <p:nvSpPr>
          <p:cNvPr id="6" name="Rectangle 5"/>
          <p:cNvSpPr/>
          <p:nvPr/>
        </p:nvSpPr>
        <p:spPr>
          <a:xfrm>
            <a:off x="533400" y="1828800"/>
            <a:ext cx="3276600" cy="1169551"/>
          </a:xfrm>
          <a:prstGeom prst="rect">
            <a:avLst/>
          </a:prstGeom>
        </p:spPr>
        <p:txBody>
          <a:bodyPr wrap="square">
            <a:spAutoFit/>
          </a:bodyPr>
          <a:lstStyle/>
          <a:p>
            <a:r>
              <a:rPr lang="en-US" sz="1400" dirty="0" smtClean="0"/>
              <a:t>1. The</a:t>
            </a:r>
            <a:r>
              <a:rPr lang="en-US" sz="1400" dirty="0"/>
              <a:t> </a:t>
            </a:r>
            <a:r>
              <a:rPr lang="en-US" sz="1400" b="1" dirty="0"/>
              <a:t>Publisher</a:t>
            </a:r>
            <a:r>
              <a:rPr lang="en-US" sz="1400" dirty="0"/>
              <a:t> issues events of interest to other objects. </a:t>
            </a:r>
            <a:r>
              <a:rPr lang="en-US" sz="1400" dirty="0" smtClean="0"/>
              <a:t>Publishers </a:t>
            </a:r>
            <a:r>
              <a:rPr lang="en-US" sz="1400" dirty="0"/>
              <a:t>contain a subscription infrastructure that lets new subscribers join and current subscribers leave the list.</a:t>
            </a:r>
          </a:p>
        </p:txBody>
      </p:sp>
      <p:sp>
        <p:nvSpPr>
          <p:cNvPr id="7" name="Rectangle 6"/>
          <p:cNvSpPr/>
          <p:nvPr/>
        </p:nvSpPr>
        <p:spPr>
          <a:xfrm>
            <a:off x="4191000" y="1524000"/>
            <a:ext cx="4572000" cy="738664"/>
          </a:xfrm>
          <a:prstGeom prst="rect">
            <a:avLst/>
          </a:prstGeom>
        </p:spPr>
        <p:txBody>
          <a:bodyPr>
            <a:spAutoFit/>
          </a:bodyPr>
          <a:lstStyle/>
          <a:p>
            <a:r>
              <a:rPr lang="en-US" sz="1400" dirty="0" smtClean="0"/>
              <a:t>2. When </a:t>
            </a:r>
            <a:r>
              <a:rPr lang="en-US" sz="1400" dirty="0"/>
              <a:t>a new event happens, the publisher goes over the subscription list and calls the notification method declared in the subscriber interface on each subscriber object.</a:t>
            </a:r>
          </a:p>
        </p:txBody>
      </p:sp>
      <p:sp>
        <p:nvSpPr>
          <p:cNvPr id="12" name="TextBox 11"/>
          <p:cNvSpPr txBox="1"/>
          <p:nvPr/>
        </p:nvSpPr>
        <p:spPr>
          <a:xfrm>
            <a:off x="6842593" y="2590800"/>
            <a:ext cx="1768008" cy="2739211"/>
          </a:xfrm>
          <a:prstGeom prst="rect">
            <a:avLst/>
          </a:prstGeom>
          <a:noFill/>
        </p:spPr>
        <p:txBody>
          <a:bodyPr wrap="square" rtlCol="0">
            <a:spAutoFit/>
          </a:bodyPr>
          <a:lstStyle/>
          <a:p>
            <a:r>
              <a:rPr lang="en-US" sz="1400" dirty="0" smtClean="0"/>
              <a:t>3.The</a:t>
            </a:r>
            <a:r>
              <a:rPr lang="en-US" sz="1400" dirty="0"/>
              <a:t> </a:t>
            </a:r>
            <a:r>
              <a:rPr lang="en-US" sz="1400" b="1" dirty="0"/>
              <a:t>Subscriber</a:t>
            </a:r>
            <a:r>
              <a:rPr lang="en-US" sz="1400" dirty="0"/>
              <a:t> interface declares the notification interface</a:t>
            </a:r>
            <a:r>
              <a:rPr lang="en-US" sz="1400" dirty="0" smtClean="0"/>
              <a:t>.  Mostly </a:t>
            </a:r>
            <a:r>
              <a:rPr lang="en-US" sz="1400" dirty="0"/>
              <a:t>it consists </a:t>
            </a:r>
            <a:r>
              <a:rPr lang="en-US" sz="1400" dirty="0" smtClean="0"/>
              <a:t>of </a:t>
            </a:r>
            <a:r>
              <a:rPr lang="en-US" sz="1400" dirty="0"/>
              <a:t>a single </a:t>
            </a:r>
            <a:r>
              <a:rPr lang="en-US" sz="1400" b="1" dirty="0" smtClean="0"/>
              <a:t>update</a:t>
            </a:r>
            <a:r>
              <a:rPr lang="en-US" sz="1400" dirty="0"/>
              <a:t> method. </a:t>
            </a:r>
            <a:r>
              <a:rPr lang="en-US" sz="1400" dirty="0" smtClean="0"/>
              <a:t> The </a:t>
            </a:r>
            <a:r>
              <a:rPr lang="en-US" sz="1400" dirty="0"/>
              <a:t>method may have several parameters that let the publisher pass some event details along with the update</a:t>
            </a:r>
            <a:r>
              <a:rPr lang="en-US" dirty="0"/>
              <a:t>.</a:t>
            </a:r>
          </a:p>
        </p:txBody>
      </p:sp>
      <p:sp>
        <p:nvSpPr>
          <p:cNvPr id="13" name="TextBox 12"/>
          <p:cNvSpPr txBox="1"/>
          <p:nvPr/>
        </p:nvSpPr>
        <p:spPr>
          <a:xfrm>
            <a:off x="4572000" y="5257800"/>
            <a:ext cx="2819400" cy="1661993"/>
          </a:xfrm>
          <a:prstGeom prst="rect">
            <a:avLst/>
          </a:prstGeom>
          <a:noFill/>
        </p:spPr>
        <p:txBody>
          <a:bodyPr wrap="square" rtlCol="0">
            <a:spAutoFit/>
          </a:bodyPr>
          <a:lstStyle/>
          <a:p>
            <a:r>
              <a:rPr lang="en-US" sz="1400" b="1" dirty="0" smtClean="0"/>
              <a:t>4. Concrete </a:t>
            </a:r>
            <a:r>
              <a:rPr lang="en-US" sz="1400" b="1" dirty="0"/>
              <a:t>Subscribers</a:t>
            </a:r>
            <a:r>
              <a:rPr lang="en-US" sz="1400" dirty="0"/>
              <a:t> perform some </a:t>
            </a:r>
            <a:r>
              <a:rPr lang="en-US" sz="1400" dirty="0" smtClean="0"/>
              <a:t>actions  </a:t>
            </a:r>
            <a:r>
              <a:rPr lang="en-US" sz="1400" dirty="0"/>
              <a:t>in response to notifications issued by </a:t>
            </a:r>
            <a:endParaRPr lang="en-US" sz="1400" dirty="0" smtClean="0"/>
          </a:p>
          <a:p>
            <a:r>
              <a:rPr lang="en-US" sz="1400" dirty="0" smtClean="0"/>
              <a:t>the </a:t>
            </a:r>
            <a:r>
              <a:rPr lang="en-US" sz="1400" dirty="0"/>
              <a:t>publisher. All of these classes must implement the same interface so the publisher isn’t coupled to concrete classes</a:t>
            </a:r>
            <a:r>
              <a:rPr lang="en-US" dirty="0"/>
              <a:t>.</a:t>
            </a:r>
          </a:p>
        </p:txBody>
      </p:sp>
      <p:sp>
        <p:nvSpPr>
          <p:cNvPr id="14" name="TextBox 13"/>
          <p:cNvSpPr txBox="1"/>
          <p:nvPr/>
        </p:nvSpPr>
        <p:spPr>
          <a:xfrm>
            <a:off x="228600" y="5181600"/>
            <a:ext cx="4137351" cy="738664"/>
          </a:xfrm>
          <a:prstGeom prst="rect">
            <a:avLst/>
          </a:prstGeom>
          <a:noFill/>
        </p:spPr>
        <p:txBody>
          <a:bodyPr wrap="none" rtlCol="0">
            <a:spAutoFit/>
          </a:bodyPr>
          <a:lstStyle/>
          <a:p>
            <a:r>
              <a:rPr lang="en-US" sz="1400" dirty="0" smtClean="0"/>
              <a:t>5. The</a:t>
            </a:r>
            <a:r>
              <a:rPr lang="en-US" sz="1400" dirty="0"/>
              <a:t> </a:t>
            </a:r>
            <a:r>
              <a:rPr lang="en-US" sz="1400" b="1" dirty="0"/>
              <a:t>Client</a:t>
            </a:r>
            <a:r>
              <a:rPr lang="en-US" sz="1400" dirty="0"/>
              <a:t> creates publisher and subscriber objects </a:t>
            </a:r>
            <a:endParaRPr lang="en-US" sz="1400" dirty="0" smtClean="0"/>
          </a:p>
          <a:p>
            <a:r>
              <a:rPr lang="en-US" sz="1400" dirty="0" smtClean="0"/>
              <a:t>separately </a:t>
            </a:r>
            <a:r>
              <a:rPr lang="en-US" sz="1400" dirty="0"/>
              <a:t>and then registers subscribers for </a:t>
            </a:r>
            <a:r>
              <a:rPr lang="en-US" sz="1400" dirty="0" smtClean="0"/>
              <a:t>publisher</a:t>
            </a:r>
          </a:p>
          <a:p>
            <a:r>
              <a:rPr lang="en-US" sz="1400" dirty="0" smtClean="0"/>
              <a:t> </a:t>
            </a:r>
            <a:r>
              <a:rPr lang="en-US" sz="1400" dirty="0"/>
              <a:t>updates.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fade">
                                      <p:cBhvr>
                                        <p:cTn id="7" dur="2000"/>
                                        <p:tgtEl>
                                          <p:spTgt spid="1126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20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fade">
                                      <p:cBhvr>
                                        <p:cTn id="17" dur="20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xEl>
                                              <p:pRg st="0" end="0"/>
                                            </p:txEl>
                                          </p:spTgt>
                                        </p:tgtEl>
                                        <p:attrNameLst>
                                          <p:attrName>style.visibility</p:attrName>
                                        </p:attrNameLst>
                                      </p:cBhvr>
                                      <p:to>
                                        <p:strVal val="visible"/>
                                      </p:to>
                                    </p:set>
                                    <p:animEffect transition="in" filter="fade">
                                      <p:cBhvr>
                                        <p:cTn id="22" dur="2000"/>
                                        <p:tgtEl>
                                          <p:spTgt spid="1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animEffect transition="in" filter="fade">
                                      <p:cBhvr>
                                        <p:cTn id="27" dur="2000"/>
                                        <p:tgtEl>
                                          <p:spTgt spid="1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xEl>
                                              <p:pRg st="1" end="1"/>
                                            </p:txEl>
                                          </p:spTgt>
                                        </p:tgtEl>
                                        <p:attrNameLst>
                                          <p:attrName>style.visibility</p:attrName>
                                        </p:attrNameLst>
                                      </p:cBhvr>
                                      <p:to>
                                        <p:strVal val="visible"/>
                                      </p:to>
                                    </p:set>
                                    <p:animEffect transition="in" filter="fade">
                                      <p:cBhvr>
                                        <p:cTn id="32" dur="2000"/>
                                        <p:tgtEl>
                                          <p:spTgt spid="13">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4">
                                            <p:txEl>
                                              <p:pRg st="0" end="0"/>
                                            </p:txEl>
                                          </p:spTgt>
                                        </p:tgtEl>
                                        <p:attrNameLst>
                                          <p:attrName>style.visibility</p:attrName>
                                        </p:attrNameLst>
                                      </p:cBhvr>
                                      <p:to>
                                        <p:strVal val="visible"/>
                                      </p:to>
                                    </p:set>
                                    <p:animEffect transition="in" filter="fade">
                                      <p:cBhvr>
                                        <p:cTn id="37" dur="2000"/>
                                        <p:tgtEl>
                                          <p:spTgt spid="14">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
                                            <p:txEl>
                                              <p:pRg st="1" end="1"/>
                                            </p:txEl>
                                          </p:spTgt>
                                        </p:tgtEl>
                                        <p:attrNameLst>
                                          <p:attrName>style.visibility</p:attrName>
                                        </p:attrNameLst>
                                      </p:cBhvr>
                                      <p:to>
                                        <p:strVal val="visible"/>
                                      </p:to>
                                    </p:set>
                                    <p:animEffect transition="in" filter="fade">
                                      <p:cBhvr>
                                        <p:cTn id="42" dur="2000"/>
                                        <p:tgtEl>
                                          <p:spTgt spid="14">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4">
                                            <p:txEl>
                                              <p:pRg st="2" end="2"/>
                                            </p:txEl>
                                          </p:spTgt>
                                        </p:tgtEl>
                                        <p:attrNameLst>
                                          <p:attrName>style.visibility</p:attrName>
                                        </p:attrNameLst>
                                      </p:cBhvr>
                                      <p:to>
                                        <p:strVal val="visible"/>
                                      </p:to>
                                    </p:set>
                                    <p:animEffect transition="in" filter="fade">
                                      <p:cBhvr>
                                        <p:cTn id="47" dur="20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uild="p"/>
      <p:bldP spid="12" grpId="0" build="p"/>
      <p:bldP spid="13" grpId="0" build="p"/>
      <p:bldP spid="14"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Observer Pattern - </a:t>
            </a:r>
            <a:r>
              <a:rPr lang="en-US" dirty="0" err="1" smtClean="0"/>
              <a:t>Pseudocode</a:t>
            </a:r>
            <a:endParaRPr lang="en-US" dirty="0"/>
          </a:p>
        </p:txBody>
      </p:sp>
      <p:sp>
        <p:nvSpPr>
          <p:cNvPr id="3" name="Content Placeholder 2"/>
          <p:cNvSpPr>
            <a:spLocks noGrp="1"/>
          </p:cNvSpPr>
          <p:nvPr>
            <p:ph idx="1"/>
          </p:nvPr>
        </p:nvSpPr>
        <p:spPr/>
        <p:txBody>
          <a:bodyPr>
            <a:normAutofit fontScale="70000" lnSpcReduction="20000"/>
          </a:bodyPr>
          <a:lstStyle/>
          <a:p>
            <a:r>
              <a:rPr lang="en-US" dirty="0"/>
              <a:t>In this example, the </a:t>
            </a:r>
            <a:r>
              <a:rPr lang="en-US" b="1" dirty="0"/>
              <a:t>Observer</a:t>
            </a:r>
            <a:r>
              <a:rPr lang="en-US" dirty="0"/>
              <a:t> pattern lets the text editor object notify other service objects about changes in its state</a:t>
            </a:r>
            <a:r>
              <a:rPr lang="en-US" dirty="0" smtClean="0"/>
              <a:t>.</a:t>
            </a:r>
          </a:p>
          <a:p>
            <a:r>
              <a:rPr lang="en-US" dirty="0"/>
              <a:t>The list of subscribers is compiled dynamically: objects can start or stop listening to notifications at runtime, depending on the desired behavior of your app.</a:t>
            </a:r>
          </a:p>
          <a:p>
            <a:r>
              <a:rPr lang="en-US" dirty="0"/>
              <a:t>In this implementation, the editor class doesn’t maintain the subscription list by itself. It delegates this job to the special helper object devoted to just that. You could upgrade that object to serve as a centralized event dispatcher, letting any object act as a publisher.</a:t>
            </a:r>
          </a:p>
          <a:p>
            <a:r>
              <a:rPr lang="en-US" dirty="0"/>
              <a:t>Adding new subscribers to the program doesn’t require changes to existing publisher classes, as long as they work with all subscribers through the same interface.</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Iterator</a:t>
            </a:r>
            <a:r>
              <a:rPr lang="en-US" dirty="0" smtClean="0"/>
              <a:t> Pattern - Intent</a:t>
            </a:r>
            <a:endParaRPr lang="en-US" dirty="0"/>
          </a:p>
        </p:txBody>
      </p:sp>
      <p:sp>
        <p:nvSpPr>
          <p:cNvPr id="3" name="Content Placeholder 2"/>
          <p:cNvSpPr>
            <a:spLocks noGrp="1"/>
          </p:cNvSpPr>
          <p:nvPr>
            <p:ph idx="1"/>
          </p:nvPr>
        </p:nvSpPr>
        <p:spPr/>
        <p:txBody>
          <a:bodyPr/>
          <a:lstStyle/>
          <a:p>
            <a:r>
              <a:rPr lang="en-US" b="1" dirty="0" err="1"/>
              <a:t>Iterator</a:t>
            </a:r>
            <a:r>
              <a:rPr lang="en-US" dirty="0"/>
              <a:t> is a behavioral design pattern that lets you traverse elements of a collection without exposing its underlying representation (list, stack, tree, etc</a:t>
            </a:r>
            <a:r>
              <a:rPr lang="en-US" dirty="0" smtClean="0"/>
              <a:t>.).</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Observer Pattern - </a:t>
            </a:r>
            <a:r>
              <a:rPr lang="en-US" dirty="0" err="1" smtClean="0"/>
              <a:t>Pseudocode</a:t>
            </a:r>
            <a:endParaRPr lang="en-US" b="1" dirty="0"/>
          </a:p>
        </p:txBody>
      </p:sp>
      <p:pic>
        <p:nvPicPr>
          <p:cNvPr id="46082" name="Picture 2"/>
          <p:cNvPicPr>
            <a:picLocks noGrp="1" noChangeAspect="1" noChangeArrowheads="1"/>
          </p:cNvPicPr>
          <p:nvPr>
            <p:ph idx="1"/>
          </p:nvPr>
        </p:nvPicPr>
        <p:blipFill>
          <a:blip r:embed="rId3"/>
          <a:srcRect/>
          <a:stretch>
            <a:fillRect/>
          </a:stretch>
        </p:blipFill>
        <p:spPr bwMode="auto">
          <a:xfrm>
            <a:off x="1595692" y="1996280"/>
            <a:ext cx="5233733" cy="432831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Observer Pattern – </a:t>
            </a:r>
            <a:r>
              <a:rPr lang="en-US" dirty="0" err="1" smtClean="0"/>
              <a:t>Pseudocode</a:t>
            </a:r>
            <a:r>
              <a:rPr lang="en-US" dirty="0" smtClean="0"/>
              <a:t> (1)</a:t>
            </a:r>
            <a:endParaRPr lang="en-US" dirty="0"/>
          </a:p>
        </p:txBody>
      </p:sp>
      <p:pic>
        <p:nvPicPr>
          <p:cNvPr id="47106" name="Picture 2"/>
          <p:cNvPicPr>
            <a:picLocks noGrp="1" noChangeAspect="1" noChangeArrowheads="1"/>
          </p:cNvPicPr>
          <p:nvPr>
            <p:ph idx="1"/>
          </p:nvPr>
        </p:nvPicPr>
        <p:blipFill>
          <a:blip r:embed="rId3"/>
          <a:srcRect/>
          <a:stretch>
            <a:fillRect/>
          </a:stretch>
        </p:blipFill>
        <p:spPr bwMode="auto">
          <a:xfrm>
            <a:off x="457200" y="1292046"/>
            <a:ext cx="4618784" cy="556595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Observer Pattern – </a:t>
            </a:r>
            <a:r>
              <a:rPr lang="en-US" dirty="0" err="1" smtClean="0"/>
              <a:t>Pseudocode</a:t>
            </a:r>
            <a:r>
              <a:rPr lang="en-US" dirty="0" smtClean="0"/>
              <a:t> (2)</a:t>
            </a:r>
            <a:endParaRPr lang="en-US" dirty="0"/>
          </a:p>
        </p:txBody>
      </p:sp>
      <p:pic>
        <p:nvPicPr>
          <p:cNvPr id="48130" name="Picture 2"/>
          <p:cNvPicPr>
            <a:picLocks noGrp="1" noChangeAspect="1" noChangeArrowheads="1"/>
          </p:cNvPicPr>
          <p:nvPr>
            <p:ph idx="1"/>
          </p:nvPr>
        </p:nvPicPr>
        <p:blipFill>
          <a:blip r:embed="rId3"/>
          <a:srcRect/>
          <a:stretch>
            <a:fillRect/>
          </a:stretch>
        </p:blipFill>
        <p:spPr bwMode="auto">
          <a:xfrm>
            <a:off x="533400" y="1676400"/>
            <a:ext cx="4543228" cy="428545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Observer Pattern – </a:t>
            </a:r>
            <a:r>
              <a:rPr lang="en-US" dirty="0" err="1" smtClean="0"/>
              <a:t>Pseudocode</a:t>
            </a:r>
            <a:r>
              <a:rPr lang="en-US" dirty="0" smtClean="0"/>
              <a:t> (3)</a:t>
            </a:r>
            <a:endParaRPr lang="en-US" dirty="0"/>
          </a:p>
        </p:txBody>
      </p:sp>
      <p:pic>
        <p:nvPicPr>
          <p:cNvPr id="49154" name="Picture 2"/>
          <p:cNvPicPr>
            <a:picLocks noGrp="1" noChangeAspect="1" noChangeArrowheads="1"/>
          </p:cNvPicPr>
          <p:nvPr>
            <p:ph idx="1"/>
          </p:nvPr>
        </p:nvPicPr>
        <p:blipFill>
          <a:blip r:embed="rId3"/>
          <a:srcRect/>
          <a:stretch>
            <a:fillRect/>
          </a:stretch>
        </p:blipFill>
        <p:spPr bwMode="auto">
          <a:xfrm>
            <a:off x="838200" y="1828800"/>
            <a:ext cx="4800600" cy="2935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Observer Pattern - Applicability</a:t>
            </a:r>
            <a:endParaRPr lang="en-US" dirty="0"/>
          </a:p>
        </p:txBody>
      </p:sp>
      <p:sp>
        <p:nvSpPr>
          <p:cNvPr id="3" name="Content Placeholder 2"/>
          <p:cNvSpPr>
            <a:spLocks noGrp="1"/>
          </p:cNvSpPr>
          <p:nvPr>
            <p:ph idx="1"/>
          </p:nvPr>
        </p:nvSpPr>
        <p:spPr/>
        <p:txBody>
          <a:bodyPr/>
          <a:lstStyle/>
          <a:p>
            <a:r>
              <a:rPr lang="en-US" b="1" dirty="0"/>
              <a:t>Use the Observer pattern when changes to the state of one object may require changing other objects, and the actual set of objects is unknown beforehand or changes dynamically</a:t>
            </a:r>
            <a:r>
              <a:rPr lang="en-US" b="1" dirty="0" smtClean="0"/>
              <a:t>.</a:t>
            </a:r>
          </a:p>
          <a:p>
            <a:r>
              <a:rPr lang="en-US" b="1" dirty="0"/>
              <a:t>Use the pattern when some objects in your app must observe others, but only for a limited time or in specific cases.</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Observer Pattern - Pros</a:t>
            </a:r>
            <a:endParaRPr lang="en-US" dirty="0"/>
          </a:p>
        </p:txBody>
      </p:sp>
      <p:sp>
        <p:nvSpPr>
          <p:cNvPr id="3" name="Content Placeholder 2"/>
          <p:cNvSpPr>
            <a:spLocks noGrp="1"/>
          </p:cNvSpPr>
          <p:nvPr>
            <p:ph idx="1"/>
          </p:nvPr>
        </p:nvSpPr>
        <p:spPr/>
        <p:txBody>
          <a:bodyPr/>
          <a:lstStyle/>
          <a:p>
            <a:r>
              <a:rPr lang="en-US" i="1" dirty="0"/>
              <a:t>Open/Closed Principle</a:t>
            </a:r>
            <a:r>
              <a:rPr lang="en-US" dirty="0"/>
              <a:t>. You can introduce new subscriber classes without having to change the publisher’s code (and vice versa if there’s a publisher interface).</a:t>
            </a:r>
          </a:p>
          <a:p>
            <a:r>
              <a:rPr lang="en-US" dirty="0"/>
              <a:t> You can establish relations between objects at runtime</a:t>
            </a:r>
            <a:r>
              <a:rPr lang="en-US" dirty="0" smtClean="0"/>
              <a:t>.</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Observer Pattern - Cons</a:t>
            </a:r>
            <a:endParaRPr lang="en-US"/>
          </a:p>
        </p:txBody>
      </p:sp>
      <p:sp>
        <p:nvSpPr>
          <p:cNvPr id="3" name="Content Placeholder 2"/>
          <p:cNvSpPr>
            <a:spLocks noGrp="1"/>
          </p:cNvSpPr>
          <p:nvPr>
            <p:ph idx="1"/>
          </p:nvPr>
        </p:nvSpPr>
        <p:spPr/>
        <p:txBody>
          <a:bodyPr/>
          <a:lstStyle/>
          <a:p>
            <a:r>
              <a:rPr lang="en-US" dirty="0" smtClean="0"/>
              <a:t>Subscribers are notified in random order.</a:t>
            </a:r>
          </a:p>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hlinkClick r:id="rId2"/>
              </a:rPr>
              <a:t>https://refactoring.guru/design-patterns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Iterator</a:t>
            </a:r>
            <a:r>
              <a:rPr lang="en-US" dirty="0" smtClean="0"/>
              <a:t> Pattern - Problem </a:t>
            </a:r>
            <a:endParaRPr lang="en-US" dirty="0"/>
          </a:p>
        </p:txBody>
      </p:sp>
      <p:sp>
        <p:nvSpPr>
          <p:cNvPr id="3" name="Content Placeholder 2"/>
          <p:cNvSpPr>
            <a:spLocks noGrp="1"/>
          </p:cNvSpPr>
          <p:nvPr>
            <p:ph idx="1"/>
          </p:nvPr>
        </p:nvSpPr>
        <p:spPr>
          <a:xfrm>
            <a:off x="457200" y="1600201"/>
            <a:ext cx="8229600" cy="2057400"/>
          </a:xfrm>
        </p:spPr>
        <p:txBody>
          <a:bodyPr/>
          <a:lstStyle/>
          <a:p>
            <a:r>
              <a:rPr lang="en-US" dirty="0"/>
              <a:t>Collections are one of the most used data types in programming. Nonetheless, a collection is just a container for a group of objects.</a:t>
            </a:r>
          </a:p>
        </p:txBody>
      </p:sp>
      <p:pic>
        <p:nvPicPr>
          <p:cNvPr id="1026" name="Picture 2"/>
          <p:cNvPicPr>
            <a:picLocks noChangeAspect="1" noChangeArrowheads="1"/>
          </p:cNvPicPr>
          <p:nvPr/>
        </p:nvPicPr>
        <p:blipFill>
          <a:blip r:embed="rId3"/>
          <a:srcRect/>
          <a:stretch>
            <a:fillRect/>
          </a:stretch>
        </p:blipFill>
        <p:spPr bwMode="auto">
          <a:xfrm>
            <a:off x="1600200" y="4114800"/>
            <a:ext cx="5257800" cy="1828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Iterator</a:t>
            </a:r>
            <a:r>
              <a:rPr lang="en-US" dirty="0" smtClean="0"/>
              <a:t> Pattern - Problem </a:t>
            </a:r>
            <a:endParaRPr lang="en-US" dirty="0"/>
          </a:p>
        </p:txBody>
      </p:sp>
      <p:sp>
        <p:nvSpPr>
          <p:cNvPr id="3" name="Content Placeholder 2"/>
          <p:cNvSpPr>
            <a:spLocks noGrp="1"/>
          </p:cNvSpPr>
          <p:nvPr>
            <p:ph idx="1"/>
          </p:nvPr>
        </p:nvSpPr>
        <p:spPr/>
        <p:txBody>
          <a:bodyPr>
            <a:normAutofit fontScale="70000" lnSpcReduction="20000"/>
          </a:bodyPr>
          <a:lstStyle/>
          <a:p>
            <a:r>
              <a:rPr lang="en-US" dirty="0"/>
              <a:t>Most collections store their elements in simple lists. However, some of them are based on stacks, trees, graphs and other complex data structures.</a:t>
            </a:r>
          </a:p>
          <a:p>
            <a:r>
              <a:rPr lang="en-US" dirty="0"/>
              <a:t>But no matter how a collection is structured, it must provide some way of accessing its elements so that other code can use these elements. There should be a way to go through each element of the collection without accessing the same elements over and over</a:t>
            </a:r>
            <a:r>
              <a:rPr lang="en-US" dirty="0" smtClean="0"/>
              <a:t>. </a:t>
            </a:r>
          </a:p>
          <a:p>
            <a:r>
              <a:rPr lang="en-US" dirty="0" smtClean="0"/>
              <a:t>Traversal is easy in collection based on lists but different options exist for traversal in complex data structures like trees.</a:t>
            </a:r>
            <a:endParaRPr lang="en-US" dirty="0"/>
          </a:p>
          <a:p>
            <a:r>
              <a:rPr lang="en-US" dirty="0" smtClean="0"/>
              <a:t>For </a:t>
            </a:r>
            <a:r>
              <a:rPr lang="en-US" dirty="0"/>
              <a:t>example, one day you might be just fine with depth-first traversal of a tree. Yet the next day you might require breadth-first traversal. And the next week, you might need something else, like random access to the tree elements.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Iterator</a:t>
            </a:r>
            <a:r>
              <a:rPr lang="en-US" dirty="0" smtClean="0"/>
              <a:t> Pattern - Problem </a:t>
            </a:r>
            <a:endParaRPr lang="en-US" dirty="0"/>
          </a:p>
        </p:txBody>
      </p:sp>
      <p:sp>
        <p:nvSpPr>
          <p:cNvPr id="3" name="Content Placeholder 2"/>
          <p:cNvSpPr>
            <a:spLocks noGrp="1"/>
          </p:cNvSpPr>
          <p:nvPr>
            <p:ph idx="1"/>
          </p:nvPr>
        </p:nvSpPr>
        <p:spPr/>
        <p:txBody>
          <a:bodyPr>
            <a:normAutofit fontScale="85000" lnSpcReduction="20000"/>
          </a:bodyPr>
          <a:lstStyle/>
          <a:p>
            <a:r>
              <a:rPr lang="en-US" dirty="0"/>
              <a:t>Adding more and more traversal algorithms to the collection gradually blurs its primary responsibility, which is efficient data storage</a:t>
            </a:r>
            <a:r>
              <a:rPr lang="en-US" dirty="0" smtClean="0"/>
              <a:t>.</a:t>
            </a:r>
          </a:p>
          <a:p>
            <a:r>
              <a:rPr lang="en-US" dirty="0" smtClean="0"/>
              <a:t> </a:t>
            </a:r>
            <a:r>
              <a:rPr lang="en-US" dirty="0"/>
              <a:t>Additionally, some algorithms might be tailored for a specific application, so including them into a generic collection class would be weird.</a:t>
            </a:r>
          </a:p>
          <a:p>
            <a:r>
              <a:rPr lang="en-US" dirty="0"/>
              <a:t>On the other hand, the client code that’s supposed to work with various collections may not even care how they store their elements. However, since collections all provide different ways of accessing their elements, you have no option other than to couple your code to the specific collection classes.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Iterator</a:t>
            </a:r>
            <a:r>
              <a:rPr lang="en-US" dirty="0" smtClean="0"/>
              <a:t> Pattern - Solution</a:t>
            </a:r>
            <a:endParaRPr lang="en-US" dirty="0"/>
          </a:p>
        </p:txBody>
      </p:sp>
      <p:sp>
        <p:nvSpPr>
          <p:cNvPr id="3" name="Content Placeholder 2"/>
          <p:cNvSpPr>
            <a:spLocks noGrp="1"/>
          </p:cNvSpPr>
          <p:nvPr>
            <p:ph idx="1"/>
          </p:nvPr>
        </p:nvSpPr>
        <p:spPr/>
        <p:txBody>
          <a:bodyPr>
            <a:normAutofit fontScale="62500" lnSpcReduction="20000"/>
          </a:bodyPr>
          <a:lstStyle/>
          <a:p>
            <a:r>
              <a:rPr lang="en-US" dirty="0"/>
              <a:t>The main idea of the </a:t>
            </a:r>
            <a:r>
              <a:rPr lang="en-US" dirty="0" err="1"/>
              <a:t>Iterator</a:t>
            </a:r>
            <a:r>
              <a:rPr lang="en-US" dirty="0"/>
              <a:t> pattern is to extract the traversal behavior of a collection into a separate object called an </a:t>
            </a:r>
            <a:r>
              <a:rPr lang="en-US" b="1" i="1" dirty="0" err="1"/>
              <a:t>iterator</a:t>
            </a:r>
            <a:r>
              <a:rPr lang="en-US" dirty="0" smtClean="0"/>
              <a:t>.</a:t>
            </a:r>
          </a:p>
          <a:p>
            <a:r>
              <a:rPr lang="en-US" dirty="0"/>
              <a:t>In addition to implementing the algorithm itself, an </a:t>
            </a:r>
            <a:r>
              <a:rPr lang="en-US" dirty="0" err="1"/>
              <a:t>iterator</a:t>
            </a:r>
            <a:r>
              <a:rPr lang="en-US" dirty="0"/>
              <a:t> object encapsulates all of the traversal details, such as the current position and how many elements are left till the end</a:t>
            </a:r>
            <a:r>
              <a:rPr lang="en-US" dirty="0" smtClean="0"/>
              <a:t>.</a:t>
            </a:r>
          </a:p>
          <a:p>
            <a:r>
              <a:rPr lang="en-US" dirty="0" smtClean="0"/>
              <a:t> </a:t>
            </a:r>
            <a:r>
              <a:rPr lang="en-US" dirty="0"/>
              <a:t>Because of this, several </a:t>
            </a:r>
            <a:r>
              <a:rPr lang="en-US" dirty="0" err="1"/>
              <a:t>iterators</a:t>
            </a:r>
            <a:r>
              <a:rPr lang="en-US" dirty="0"/>
              <a:t> can go through the same collection at the same time, independently of each other.</a:t>
            </a:r>
          </a:p>
          <a:p>
            <a:r>
              <a:rPr lang="en-US" dirty="0"/>
              <a:t>Usually, </a:t>
            </a:r>
            <a:r>
              <a:rPr lang="en-US" dirty="0" err="1"/>
              <a:t>iterators</a:t>
            </a:r>
            <a:r>
              <a:rPr lang="en-US" dirty="0"/>
              <a:t> provide one primary method for fetching elements of the collection. The client can keep running this method until it doesn’t return anything, which means that the </a:t>
            </a:r>
            <a:r>
              <a:rPr lang="en-US" dirty="0" err="1"/>
              <a:t>iterator</a:t>
            </a:r>
            <a:r>
              <a:rPr lang="en-US" dirty="0"/>
              <a:t> has traversed all of the elements.</a:t>
            </a:r>
          </a:p>
          <a:p>
            <a:r>
              <a:rPr lang="en-US" dirty="0"/>
              <a:t>All </a:t>
            </a:r>
            <a:r>
              <a:rPr lang="en-US" dirty="0" err="1"/>
              <a:t>iterators</a:t>
            </a:r>
            <a:r>
              <a:rPr lang="en-US" dirty="0"/>
              <a:t> must implement the same interface. This makes the client code compatible with any collection type or any traversal algorithm as long as there’s a proper </a:t>
            </a:r>
            <a:r>
              <a:rPr lang="en-US" dirty="0" err="1"/>
              <a:t>iterator</a:t>
            </a:r>
            <a:r>
              <a:rPr lang="en-US" dirty="0"/>
              <a:t>. </a:t>
            </a:r>
            <a:endParaRPr lang="en-US" dirty="0" smtClean="0"/>
          </a:p>
          <a:p>
            <a:r>
              <a:rPr lang="en-US" dirty="0" smtClean="0"/>
              <a:t>If </a:t>
            </a:r>
            <a:r>
              <a:rPr lang="en-US" dirty="0"/>
              <a:t>you need a special way to traverse a collection, you just create a new </a:t>
            </a:r>
            <a:r>
              <a:rPr lang="en-US" dirty="0" err="1"/>
              <a:t>iterator</a:t>
            </a:r>
            <a:r>
              <a:rPr lang="en-US" dirty="0"/>
              <a:t> class, without having to change the collection or the client.</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Iterator</a:t>
            </a:r>
            <a:r>
              <a:rPr lang="en-US" dirty="0" smtClean="0"/>
              <a:t> Pattern - Solution</a:t>
            </a:r>
            <a:endParaRPr lang="en-US" dirty="0"/>
          </a:p>
        </p:txBody>
      </p:sp>
      <p:pic>
        <p:nvPicPr>
          <p:cNvPr id="2050" name="Picture 2"/>
          <p:cNvPicPr>
            <a:picLocks noGrp="1" noChangeAspect="1" noChangeArrowheads="1"/>
          </p:cNvPicPr>
          <p:nvPr>
            <p:ph idx="1"/>
          </p:nvPr>
        </p:nvPicPr>
        <p:blipFill>
          <a:blip r:embed="rId3"/>
          <a:srcRect/>
          <a:stretch>
            <a:fillRect/>
          </a:stretch>
        </p:blipFill>
        <p:spPr bwMode="auto">
          <a:xfrm>
            <a:off x="1219199" y="1371600"/>
            <a:ext cx="6752615" cy="5105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Iterator</a:t>
            </a:r>
            <a:r>
              <a:rPr lang="en-US" dirty="0" smtClean="0"/>
              <a:t> Pattern – Real World Analogy</a:t>
            </a:r>
            <a:endParaRPr lang="en-US" dirty="0"/>
          </a:p>
        </p:txBody>
      </p:sp>
      <p:sp>
        <p:nvSpPr>
          <p:cNvPr id="3" name="Content Placeholder 2"/>
          <p:cNvSpPr>
            <a:spLocks noGrp="1"/>
          </p:cNvSpPr>
          <p:nvPr>
            <p:ph idx="1"/>
          </p:nvPr>
        </p:nvSpPr>
        <p:spPr/>
        <p:txBody>
          <a:bodyPr>
            <a:normAutofit fontScale="70000" lnSpcReduction="20000"/>
          </a:bodyPr>
          <a:lstStyle/>
          <a:p>
            <a:r>
              <a:rPr lang="en-US" dirty="0"/>
              <a:t>You plan to visit Rome for a few days and visit all of its main sights and attractions. But once there, you could waste a lot of time walking in </a:t>
            </a:r>
            <a:r>
              <a:rPr lang="en-US" dirty="0" smtClean="0"/>
              <a:t>circles.</a:t>
            </a:r>
            <a:endParaRPr lang="en-US" dirty="0"/>
          </a:p>
          <a:p>
            <a:r>
              <a:rPr lang="en-US" dirty="0"/>
              <a:t>On the other hand, you could buy a virtual guide app for your </a:t>
            </a:r>
            <a:r>
              <a:rPr lang="en-US" dirty="0" err="1"/>
              <a:t>smartphone</a:t>
            </a:r>
            <a:r>
              <a:rPr lang="en-US" dirty="0"/>
              <a:t> and use it for navigation. It’s smart and inexpensive, and you could be staying at some interesting places for as long as you want.</a:t>
            </a:r>
          </a:p>
          <a:p>
            <a:r>
              <a:rPr lang="en-US" dirty="0"/>
              <a:t>A third alternative is that you could spend some of the trip’s budget and hire a local guide who knows the city like the back of his hand. </a:t>
            </a:r>
          </a:p>
          <a:p>
            <a:r>
              <a:rPr lang="en-US" dirty="0"/>
              <a:t>All of these options—the random directions born in your head, the </a:t>
            </a:r>
            <a:r>
              <a:rPr lang="en-US" dirty="0" err="1"/>
              <a:t>smartphone</a:t>
            </a:r>
            <a:r>
              <a:rPr lang="en-US" dirty="0"/>
              <a:t> navigator or the human guide—act as </a:t>
            </a:r>
            <a:r>
              <a:rPr lang="en-US" dirty="0" err="1"/>
              <a:t>iterators</a:t>
            </a:r>
            <a:r>
              <a:rPr lang="en-US" dirty="0"/>
              <a:t> over the vast collection of sights and attractions located in Rome.</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1113</TotalTime>
  <Words>1281</Words>
  <Application>Microsoft Office PowerPoint</Application>
  <PresentationFormat>On-screen Show (4:3)</PresentationFormat>
  <Paragraphs>146</Paragraphs>
  <Slides>37</Slides>
  <Notes>35</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Software Engineering</vt:lpstr>
      <vt:lpstr>Behavioral Design Patterns</vt:lpstr>
      <vt:lpstr>Iterator Pattern - Intent</vt:lpstr>
      <vt:lpstr>Iterator Pattern - Problem </vt:lpstr>
      <vt:lpstr>Iterator Pattern - Problem </vt:lpstr>
      <vt:lpstr>Iterator Pattern - Problem </vt:lpstr>
      <vt:lpstr>Iterator Pattern - Solution</vt:lpstr>
      <vt:lpstr>Iterator Pattern - Solution</vt:lpstr>
      <vt:lpstr>Iterator Pattern – Real World Analogy</vt:lpstr>
      <vt:lpstr>Iterator Pattern - Structure</vt:lpstr>
      <vt:lpstr>Iterator Pattern - Pseudocode</vt:lpstr>
      <vt:lpstr>Slide 12</vt:lpstr>
      <vt:lpstr>Iterator Pattern – Psuedocode (1)</vt:lpstr>
      <vt:lpstr>Iterator Pattern – Psuedocode (2)</vt:lpstr>
      <vt:lpstr>Iterator Pattern – Psuedocode (3)</vt:lpstr>
      <vt:lpstr>Iterator Pattern - Pros</vt:lpstr>
      <vt:lpstr>Iterator Pattern - Applicability</vt:lpstr>
      <vt:lpstr>Iterator Pattern - Cons</vt:lpstr>
      <vt:lpstr>Observer Pattern - Intent</vt:lpstr>
      <vt:lpstr>Observer Pattern - Problem</vt:lpstr>
      <vt:lpstr>Observer Pattern - Problem</vt:lpstr>
      <vt:lpstr>Observer Pattern - Solution</vt:lpstr>
      <vt:lpstr>Observer Pattern</vt:lpstr>
      <vt:lpstr>Slide 24</vt:lpstr>
      <vt:lpstr>Observer Pattern - Solution</vt:lpstr>
      <vt:lpstr>Observer Pattern - Solution</vt:lpstr>
      <vt:lpstr>Observer Pattern – Real World Analogy</vt:lpstr>
      <vt:lpstr>Observer Pattern - Structure</vt:lpstr>
      <vt:lpstr>Observer Pattern - Pseudocode</vt:lpstr>
      <vt:lpstr>Observer Pattern - Pseudocode</vt:lpstr>
      <vt:lpstr>Observer Pattern – Pseudocode (1)</vt:lpstr>
      <vt:lpstr>Observer Pattern – Pseudocode (2)</vt:lpstr>
      <vt:lpstr>Observer Pattern – Pseudocode (3)</vt:lpstr>
      <vt:lpstr>Observer Pattern - Applicability</vt:lpstr>
      <vt:lpstr>Observer Pattern - Pros</vt:lpstr>
      <vt:lpstr>Observer Pattern - Cons</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prince computer</dc:creator>
  <cp:lastModifiedBy>prince computer</cp:lastModifiedBy>
  <cp:revision>97</cp:revision>
  <dcterms:created xsi:type="dcterms:W3CDTF">2020-04-25T11:51:36Z</dcterms:created>
  <dcterms:modified xsi:type="dcterms:W3CDTF">2020-04-29T10:56:24Z</dcterms:modified>
</cp:coreProperties>
</file>