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294" r:id="rId3"/>
    <p:sldId id="288" r:id="rId4"/>
    <p:sldId id="257" r:id="rId5"/>
    <p:sldId id="287" r:id="rId6"/>
    <p:sldId id="258" r:id="rId7"/>
    <p:sldId id="289"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5" r:id="rId23"/>
    <p:sldId id="276" r:id="rId24"/>
    <p:sldId id="277" r:id="rId25"/>
    <p:sldId id="278" r:id="rId26"/>
    <p:sldId id="283" r:id="rId27"/>
    <p:sldId id="279" r:id="rId28"/>
    <p:sldId id="280" r:id="rId29"/>
    <p:sldId id="292" r:id="rId30"/>
    <p:sldId id="281" r:id="rId31"/>
    <p:sldId id="293" r:id="rId32"/>
    <p:sldId id="282" r:id="rId33"/>
    <p:sldId id="295" r:id="rId34"/>
    <p:sldId id="290" r:id="rId35"/>
    <p:sldId id="284" r:id="rId36"/>
    <p:sldId id="285" r:id="rId37"/>
    <p:sldId id="286" r:id="rId38"/>
    <p:sldId id="297" r:id="rId39"/>
    <p:sldId id="296" r:id="rId40"/>
    <p:sldId id="300" r:id="rId41"/>
    <p:sldId id="310" r:id="rId42"/>
    <p:sldId id="309" r:id="rId43"/>
    <p:sldId id="307" r:id="rId44"/>
    <p:sldId id="301" r:id="rId45"/>
    <p:sldId id="298" r:id="rId46"/>
    <p:sldId id="29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8" d="100"/>
          <a:sy n="68" d="100"/>
        </p:scale>
        <p:origin x="-1362" y="-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265E3A-CA99-47A3-BA06-F657DC485AA0}"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1B83-C777-4CDB-A3AC-EB27430C2A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65E3A-CA99-47A3-BA06-F657DC485AA0}"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1B83-C777-4CDB-A3AC-EB27430C2A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65E3A-CA99-47A3-BA06-F657DC485AA0}"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1B83-C777-4CDB-A3AC-EB27430C2A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65E3A-CA99-47A3-BA06-F657DC485AA0}"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1B83-C777-4CDB-A3AC-EB27430C2A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265E3A-CA99-47A3-BA06-F657DC485AA0}" type="datetimeFigureOut">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A1B83-C777-4CDB-A3AC-EB27430C2A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265E3A-CA99-47A3-BA06-F657DC485AA0}" type="datetimeFigureOut">
              <a:rPr lang="en-US" smtClean="0"/>
              <a:pPr/>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A1B83-C777-4CDB-A3AC-EB27430C2A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265E3A-CA99-47A3-BA06-F657DC485AA0}" type="datetimeFigureOut">
              <a:rPr lang="en-US" smtClean="0"/>
              <a:pPr/>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7A1B83-C777-4CDB-A3AC-EB27430C2A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265E3A-CA99-47A3-BA06-F657DC485AA0}" type="datetimeFigureOut">
              <a:rPr lang="en-US" smtClean="0"/>
              <a:pPr/>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7A1B83-C777-4CDB-A3AC-EB27430C2A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65E3A-CA99-47A3-BA06-F657DC485AA0}" type="datetimeFigureOut">
              <a:rPr lang="en-US" smtClean="0"/>
              <a:pPr/>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7A1B83-C777-4CDB-A3AC-EB27430C2A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265E3A-CA99-47A3-BA06-F657DC485AA0}" type="datetimeFigureOut">
              <a:rPr lang="en-US" smtClean="0"/>
              <a:pPr/>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A1B83-C777-4CDB-A3AC-EB27430C2A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265E3A-CA99-47A3-BA06-F657DC485AA0}" type="datetimeFigureOut">
              <a:rPr lang="en-US" smtClean="0"/>
              <a:pPr/>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A1B83-C777-4CDB-A3AC-EB27430C2A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65E3A-CA99-47A3-BA06-F657DC485AA0}" type="datetimeFigureOut">
              <a:rPr lang="en-US" smtClean="0"/>
              <a:pPr/>
              <a:t>5/7/2020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A1B83-C777-4CDB-A3AC-EB27430C2A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a:t>
            </a:r>
            <a:endParaRPr lang="en-US" dirty="0"/>
          </a:p>
        </p:txBody>
      </p:sp>
      <p:sp>
        <p:nvSpPr>
          <p:cNvPr id="3" name="Subtitle 2"/>
          <p:cNvSpPr>
            <a:spLocks noGrp="1"/>
          </p:cNvSpPr>
          <p:nvPr>
            <p:ph type="subTitle" idx="1"/>
          </p:nvPr>
        </p:nvSpPr>
        <p:spPr/>
        <p:txBody>
          <a:bodyPr/>
          <a:lstStyle/>
          <a:p>
            <a:pPr algn="r"/>
            <a:r>
              <a:rPr lang="en-US" dirty="0" smtClean="0"/>
              <a:t>Sara </a:t>
            </a:r>
            <a:r>
              <a:rPr lang="en-US" dirty="0" err="1" smtClean="0"/>
              <a:t>Rehmat</a:t>
            </a:r>
            <a:endParaRPr lang="en-US" dirty="0" smtClean="0"/>
          </a:p>
          <a:p>
            <a:pPr algn="r"/>
            <a:r>
              <a:rPr lang="en-US" dirty="0" smtClean="0"/>
              <a:t>MS (CS)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Properties of Software Quality Factors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Some factors can be directly measured (e.g. defects uncovered during testing)</a:t>
            </a:r>
          </a:p>
          <a:p>
            <a:r>
              <a:rPr lang="en-US" dirty="0" smtClean="0"/>
              <a:t>Other factors can be measured only indirectly (e.g., usability or maintainability)</a:t>
            </a:r>
          </a:p>
          <a:p>
            <a:r>
              <a:rPr lang="en-US" dirty="0" smtClean="0"/>
              <a:t>Software quality factors can focus on three important aspects</a:t>
            </a:r>
          </a:p>
          <a:p>
            <a:pPr lvl="1"/>
            <a:r>
              <a:rPr lang="en-US" dirty="0" smtClean="0"/>
              <a:t>Product operation: Its operational characteristics</a:t>
            </a:r>
          </a:p>
          <a:p>
            <a:pPr lvl="1"/>
            <a:r>
              <a:rPr lang="en-US" dirty="0" smtClean="0"/>
              <a:t>Product revision: Its ability to undergo change</a:t>
            </a:r>
          </a:p>
          <a:p>
            <a:pPr lvl="1"/>
            <a:r>
              <a:rPr lang="en-US" dirty="0" smtClean="0"/>
              <a:t>Product transition: Its adaptability to new environments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9126 Software Quality Factors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Functionality</a:t>
            </a:r>
          </a:p>
          <a:p>
            <a:pPr lvl="1"/>
            <a:r>
              <a:rPr lang="en-US" dirty="0" smtClean="0"/>
              <a:t>The degree to which  the software satisfies stated needs</a:t>
            </a:r>
          </a:p>
          <a:p>
            <a:r>
              <a:rPr lang="en-US" b="1" dirty="0" smtClean="0"/>
              <a:t>Reliability</a:t>
            </a:r>
          </a:p>
          <a:p>
            <a:pPr lvl="1"/>
            <a:r>
              <a:rPr lang="en-US" dirty="0" smtClean="0"/>
              <a:t>The amount of time that the software is available for use</a:t>
            </a:r>
          </a:p>
          <a:p>
            <a:r>
              <a:rPr lang="en-US" b="1" dirty="0" smtClean="0"/>
              <a:t>Usability</a:t>
            </a:r>
          </a:p>
          <a:p>
            <a:pPr lvl="1"/>
            <a:r>
              <a:rPr lang="en-US" dirty="0" smtClean="0"/>
              <a:t>The degree to which the software is easy to use</a:t>
            </a:r>
          </a:p>
          <a:p>
            <a:r>
              <a:rPr lang="en-US" b="1" dirty="0" smtClean="0"/>
              <a:t>Efficiency</a:t>
            </a:r>
          </a:p>
          <a:p>
            <a:pPr lvl="1"/>
            <a:r>
              <a:rPr lang="en-US" dirty="0" smtClean="0"/>
              <a:t>The degree to which the software makes optimal use of system resources</a:t>
            </a:r>
          </a:p>
          <a:p>
            <a:r>
              <a:rPr lang="en-US" b="1" dirty="0" smtClean="0"/>
              <a:t>Maintainability</a:t>
            </a:r>
          </a:p>
          <a:p>
            <a:pPr lvl="1"/>
            <a:r>
              <a:rPr lang="en-US" dirty="0" smtClean="0"/>
              <a:t>The ease with which repair and enhancement may be made to the software</a:t>
            </a:r>
          </a:p>
          <a:p>
            <a:r>
              <a:rPr lang="en-US" b="1" dirty="0" smtClean="0"/>
              <a:t>Portability</a:t>
            </a:r>
          </a:p>
          <a:p>
            <a:pPr lvl="1"/>
            <a:r>
              <a:rPr lang="en-US" dirty="0" smtClean="0"/>
              <a:t>The ease with which the software can be transposed from one environment to another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20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2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20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lstStyle/>
          <a:p>
            <a:r>
              <a:rPr lang="en-US" dirty="0" smtClean="0"/>
              <a:t>Framework for Metrics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Measures, Metrics, and Indicators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These three terms are often used interchangeably, but they can have subtle differences</a:t>
            </a:r>
          </a:p>
          <a:p>
            <a:r>
              <a:rPr lang="en-US" b="1" dirty="0" smtClean="0"/>
              <a:t>Measure </a:t>
            </a:r>
          </a:p>
          <a:p>
            <a:pPr lvl="1"/>
            <a:r>
              <a:rPr lang="en-US" dirty="0" smtClean="0"/>
              <a:t>Provides a quantitative indication of the extent, amount, dimension, capacity, or size of some attribute of a product or process</a:t>
            </a:r>
          </a:p>
          <a:p>
            <a:r>
              <a:rPr lang="en-US" b="1" dirty="0" smtClean="0"/>
              <a:t>Measurement</a:t>
            </a:r>
          </a:p>
          <a:p>
            <a:pPr lvl="1"/>
            <a:r>
              <a:rPr lang="en-US" dirty="0" smtClean="0"/>
              <a:t>The act of determining a measure</a:t>
            </a:r>
          </a:p>
          <a:p>
            <a:r>
              <a:rPr lang="en-US" b="1" dirty="0" smtClean="0"/>
              <a:t>Metric</a:t>
            </a:r>
          </a:p>
          <a:p>
            <a:pPr lvl="1"/>
            <a:r>
              <a:rPr lang="en-US" dirty="0" smtClean="0"/>
              <a:t>(IEEE) A quantitative measure of the degree to which a system, component, or process possesses a given attribute.</a:t>
            </a:r>
          </a:p>
          <a:p>
            <a:r>
              <a:rPr lang="en-US" b="1" dirty="0" smtClean="0"/>
              <a:t>Indicator</a:t>
            </a:r>
          </a:p>
          <a:p>
            <a:pPr lvl="1"/>
            <a:r>
              <a:rPr lang="en-US" dirty="0" smtClean="0"/>
              <a:t>A metric or combination of metrics that provides insight into the software  process, a software project, or the product itself</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20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Product Metrics</a:t>
            </a:r>
            <a:endParaRPr lang="en-US" dirty="0"/>
          </a:p>
        </p:txBody>
      </p:sp>
      <p:sp>
        <p:nvSpPr>
          <p:cNvPr id="3" name="Content Placeholder 2"/>
          <p:cNvSpPr>
            <a:spLocks noGrp="1"/>
          </p:cNvSpPr>
          <p:nvPr>
            <p:ph idx="1"/>
          </p:nvPr>
        </p:nvSpPr>
        <p:spPr/>
        <p:txBody>
          <a:bodyPr>
            <a:normAutofit/>
          </a:bodyPr>
          <a:lstStyle/>
          <a:p>
            <a:r>
              <a:rPr lang="en-US" dirty="0" smtClean="0"/>
              <a:t>Aid in the evaluation of analysis and design models</a:t>
            </a:r>
          </a:p>
          <a:p>
            <a:r>
              <a:rPr lang="en-US" dirty="0" smtClean="0"/>
              <a:t>Provide an indication of the complexity of procedural designs and source code</a:t>
            </a:r>
          </a:p>
          <a:p>
            <a:r>
              <a:rPr lang="en-US" dirty="0" smtClean="0"/>
              <a:t>Facilitate the design of more effective testing techniques</a:t>
            </a:r>
          </a:p>
          <a:p>
            <a:r>
              <a:rPr lang="en-US" dirty="0" smtClean="0"/>
              <a:t>Assess the stability of a fielded software product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Activities of a Measurement </a:t>
            </a:r>
            <a:br>
              <a:rPr lang="en-US" dirty="0" smtClean="0"/>
            </a:br>
            <a:r>
              <a:rPr lang="en-US" dirty="0" smtClean="0"/>
              <a:t>Process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Formulation</a:t>
            </a:r>
          </a:p>
          <a:p>
            <a:pPr lvl="1"/>
            <a:r>
              <a:rPr lang="en-US" dirty="0" smtClean="0"/>
              <a:t>The derivation (i.e., identification) of software measures and metrics appropriate for the representation of the software that is being considered.</a:t>
            </a:r>
          </a:p>
          <a:p>
            <a:r>
              <a:rPr lang="en-US" b="1" dirty="0" smtClean="0"/>
              <a:t> Collection</a:t>
            </a:r>
          </a:p>
          <a:p>
            <a:pPr lvl="1"/>
            <a:r>
              <a:rPr lang="en-US" dirty="0" smtClean="0"/>
              <a:t>The mechanism used to accumulate data required to derive the formulated metrics.</a:t>
            </a:r>
          </a:p>
          <a:p>
            <a:r>
              <a:rPr lang="en-US" b="1" dirty="0" smtClean="0"/>
              <a:t>Analysis</a:t>
            </a:r>
          </a:p>
          <a:p>
            <a:pPr lvl="1"/>
            <a:r>
              <a:rPr lang="en-US" dirty="0" smtClean="0"/>
              <a:t>The computation of metrics and the application of mathematical tools.</a:t>
            </a:r>
          </a:p>
          <a:p>
            <a:r>
              <a:rPr lang="en-US" b="1" dirty="0" smtClean="0"/>
              <a:t>Interpretation</a:t>
            </a:r>
          </a:p>
          <a:p>
            <a:pPr lvl="1"/>
            <a:r>
              <a:rPr lang="en-US" dirty="0"/>
              <a:t> </a:t>
            </a:r>
            <a:r>
              <a:rPr lang="en-US" dirty="0" smtClean="0"/>
              <a:t>The evaluation of metrics in an effort to gain insight into the quality of the representation</a:t>
            </a:r>
          </a:p>
          <a:p>
            <a:r>
              <a:rPr lang="en-US" dirty="0" smtClean="0"/>
              <a:t> </a:t>
            </a:r>
            <a:r>
              <a:rPr lang="en-US" b="1" dirty="0" smtClean="0"/>
              <a:t>Feedback</a:t>
            </a:r>
          </a:p>
          <a:p>
            <a:pPr lvl="1"/>
            <a:r>
              <a:rPr lang="en-US" dirty="0" smtClean="0"/>
              <a:t>Recommendations derived from the interpretation of product metrics and </a:t>
            </a:r>
          </a:p>
          <a:p>
            <a:pPr>
              <a:buNone/>
            </a:pPr>
            <a:r>
              <a:rPr lang="en-US" dirty="0" smtClean="0"/>
              <a:t>       passed on to the software development team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20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2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Characterizing and Validating </a:t>
            </a:r>
            <a:br>
              <a:rPr lang="en-US" dirty="0" smtClean="0"/>
            </a:br>
            <a:r>
              <a:rPr lang="en-US" dirty="0" smtClean="0"/>
              <a:t>Metrics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metric should have desirable mathematical properties.</a:t>
            </a:r>
          </a:p>
          <a:p>
            <a:pPr lvl="1"/>
            <a:r>
              <a:rPr lang="en-US" dirty="0" smtClean="0"/>
              <a:t>It should have a meaningful range (e.g., zero to ten)</a:t>
            </a:r>
          </a:p>
          <a:p>
            <a:pPr lvl="1"/>
            <a:r>
              <a:rPr lang="en-US" dirty="0" smtClean="0"/>
              <a:t> It should not be set on a rational scale if it is composed of components measured  on an ordinal scale</a:t>
            </a:r>
          </a:p>
          <a:p>
            <a:r>
              <a:rPr lang="en-US" dirty="0" smtClean="0"/>
              <a:t>If a metric represents a software characteristic that increases when positive  traits occur or decreases when undesirable traits are encountered, the value of the metric should increase or decrease in the same manner</a:t>
            </a:r>
          </a:p>
          <a:p>
            <a:r>
              <a:rPr lang="en-US" dirty="0" smtClean="0"/>
              <a:t>Each metric should be validated empirically in a wide variety of contexts before being published or used to make decisions.</a:t>
            </a:r>
          </a:p>
          <a:p>
            <a:pPr lvl="1"/>
            <a:r>
              <a:rPr lang="en-US" dirty="0" smtClean="0"/>
              <a:t>It should measure the factor of interest independently of other factors</a:t>
            </a:r>
          </a:p>
          <a:p>
            <a:pPr lvl="1"/>
            <a:r>
              <a:rPr lang="en-US" dirty="0" smtClean="0"/>
              <a:t>It should scale up to large systems</a:t>
            </a:r>
          </a:p>
          <a:p>
            <a:pPr lvl="1"/>
            <a:r>
              <a:rPr lang="en-US" dirty="0" smtClean="0"/>
              <a:t>It should work in a variety of programming languages and system domains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Goal-oriented Software Measurement</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Goal/Question/Metric (GQM) paradigm </a:t>
            </a:r>
            <a:r>
              <a:rPr lang="en-US" dirty="0" smtClean="0"/>
              <a:t>has been developed by </a:t>
            </a:r>
            <a:r>
              <a:rPr lang="en-US" dirty="0" err="1" smtClean="0"/>
              <a:t>Basili</a:t>
            </a:r>
            <a:r>
              <a:rPr lang="en-US" dirty="0" smtClean="0"/>
              <a:t> and Weiss as a technique for identifying meaningful metrics for any part of the software</a:t>
            </a:r>
          </a:p>
          <a:p>
            <a:r>
              <a:rPr lang="en-US" dirty="0" smtClean="0"/>
              <a:t>GQM technique identifies meaningful metrics for any part of the software process.</a:t>
            </a:r>
          </a:p>
          <a:p>
            <a:r>
              <a:rPr lang="en-US" dirty="0" smtClean="0"/>
              <a:t>GQM emphasizes the need to </a:t>
            </a:r>
          </a:p>
          <a:p>
            <a:pPr lvl="1"/>
            <a:r>
              <a:rPr lang="en-US" dirty="0" smtClean="0"/>
              <a:t>Establish an explicit measurement goal that is specific to the process activity or product characteristic that is to be assessed</a:t>
            </a:r>
          </a:p>
          <a:p>
            <a:pPr lvl="1"/>
            <a:r>
              <a:rPr lang="en-US" dirty="0" smtClean="0"/>
              <a:t>Define a set of questions that must be answered in order to achieve the goal</a:t>
            </a:r>
          </a:p>
          <a:p>
            <a:pPr lvl="1"/>
            <a:r>
              <a:rPr lang="en-US" dirty="0" smtClean="0"/>
              <a:t>Identify well-formulated metrics that help to answer these questions</a:t>
            </a:r>
          </a:p>
          <a:p>
            <a:r>
              <a:rPr lang="en-US" dirty="0" smtClean="0"/>
              <a:t>GQM utilizes a </a:t>
            </a:r>
            <a:r>
              <a:rPr lang="en-US" b="1" dirty="0" smtClean="0"/>
              <a:t>goal definition template </a:t>
            </a:r>
            <a:r>
              <a:rPr lang="en-US" dirty="0" smtClean="0"/>
              <a:t>to define each measurement goal.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Goal-oriented Software Measurement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Example use of goal definition template</a:t>
            </a:r>
          </a:p>
          <a:p>
            <a:pPr lvl="1"/>
            <a:r>
              <a:rPr lang="en-US" b="1" dirty="0" smtClean="0"/>
              <a:t>Analyze</a:t>
            </a:r>
            <a:r>
              <a:rPr lang="en-US" dirty="0" smtClean="0"/>
              <a:t> the </a:t>
            </a:r>
            <a:r>
              <a:rPr lang="en-US" dirty="0" err="1" smtClean="0"/>
              <a:t>SafeHome</a:t>
            </a:r>
            <a:r>
              <a:rPr lang="en-US" dirty="0" smtClean="0"/>
              <a:t> software architecture for the </a:t>
            </a:r>
            <a:r>
              <a:rPr lang="en-US" b="1" dirty="0" smtClean="0"/>
              <a:t>purpose </a:t>
            </a:r>
            <a:r>
              <a:rPr lang="en-US" dirty="0" smtClean="0"/>
              <a:t>of evaluating architecture components.  Do this </a:t>
            </a:r>
            <a:r>
              <a:rPr lang="en-US" b="1" dirty="0" smtClean="0"/>
              <a:t>with respect to </a:t>
            </a:r>
            <a:r>
              <a:rPr lang="en-US" dirty="0" smtClean="0"/>
              <a:t>the ability to make </a:t>
            </a:r>
            <a:r>
              <a:rPr lang="en-US" dirty="0" err="1" smtClean="0"/>
              <a:t>SafeHome</a:t>
            </a:r>
            <a:r>
              <a:rPr lang="en-US" dirty="0" smtClean="0"/>
              <a:t> more extensible </a:t>
            </a:r>
            <a:r>
              <a:rPr lang="en-US" b="1" dirty="0" smtClean="0"/>
              <a:t>from the viewpoint of </a:t>
            </a:r>
            <a:r>
              <a:rPr lang="en-US" dirty="0" smtClean="0"/>
              <a:t>the software engineers, who are performing the work in the context of product enhancement over the next three years.</a:t>
            </a:r>
          </a:p>
          <a:p>
            <a:r>
              <a:rPr lang="en-US" dirty="0" smtClean="0"/>
              <a:t>Example questions for this goal definition</a:t>
            </a:r>
          </a:p>
          <a:p>
            <a:pPr lvl="1"/>
            <a:r>
              <a:rPr lang="en-US" dirty="0" smtClean="0"/>
              <a:t>1) Are architectural components characterized in a manner that compartmentalizes function and related data?</a:t>
            </a:r>
          </a:p>
          <a:p>
            <a:pPr lvl="1"/>
            <a:r>
              <a:rPr lang="en-US" dirty="0" smtClean="0"/>
              <a:t>2) Is the complexity of each component within bounds that will facilitate modification and extension?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Attributes of Effective Software Metrics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Simple and computable</a:t>
            </a:r>
          </a:p>
          <a:p>
            <a:pPr lvl="1"/>
            <a:r>
              <a:rPr lang="en-US" dirty="0" smtClean="0"/>
              <a:t>It should be relatively easy to learn how to derive the metric, and its computation should not demand inordinate effort or time</a:t>
            </a:r>
          </a:p>
          <a:p>
            <a:r>
              <a:rPr lang="en-US" dirty="0" smtClean="0"/>
              <a:t>Empirically and intuitively persuasive</a:t>
            </a:r>
          </a:p>
          <a:p>
            <a:pPr lvl="1"/>
            <a:r>
              <a:rPr lang="en-US" dirty="0" smtClean="0"/>
              <a:t>The metric should satisfy the engineer’s intuitive notions about the product  attribute under consideration</a:t>
            </a:r>
          </a:p>
          <a:p>
            <a:r>
              <a:rPr lang="en-US" dirty="0" smtClean="0"/>
              <a:t>Consistent and objective</a:t>
            </a:r>
          </a:p>
          <a:p>
            <a:pPr lvl="1"/>
            <a:r>
              <a:rPr lang="en-US" dirty="0" smtClean="0"/>
              <a:t>The metric should always yield results that are unambiguous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229600" cy="1143000"/>
          </a:xfrm>
        </p:spPr>
        <p:txBody>
          <a:bodyPr/>
          <a:lstStyle/>
          <a:p>
            <a:r>
              <a:rPr lang="en-US" dirty="0" smtClean="0"/>
              <a:t>Product Metrics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Attributes of Effective Software Metrics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Consistent in the use of units and dimensions</a:t>
            </a:r>
          </a:p>
          <a:p>
            <a:pPr lvl="1"/>
            <a:r>
              <a:rPr lang="en-US" dirty="0" smtClean="0"/>
              <a:t>The mathematical computation of the metric should use measures that do not lead to bizarre combinations of units</a:t>
            </a:r>
          </a:p>
          <a:p>
            <a:r>
              <a:rPr lang="en-US" dirty="0" smtClean="0"/>
              <a:t>Programming language independent</a:t>
            </a:r>
          </a:p>
          <a:p>
            <a:pPr lvl="1"/>
            <a:r>
              <a:rPr lang="en-US" dirty="0" smtClean="0"/>
              <a:t>Metrics should be based on the analysis model, the design model, or the structure of the program itself</a:t>
            </a:r>
          </a:p>
          <a:p>
            <a:r>
              <a:rPr lang="en-US" dirty="0" smtClean="0"/>
              <a:t>An effective mechanism for high-quality feedback</a:t>
            </a:r>
          </a:p>
          <a:p>
            <a:pPr lvl="1"/>
            <a:r>
              <a:rPr lang="en-US" dirty="0" smtClean="0"/>
              <a:t>The metric should lead to a higher-quality end product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for the Analysis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Functionality delivered</a:t>
            </a:r>
          </a:p>
          <a:p>
            <a:pPr lvl="1"/>
            <a:r>
              <a:rPr lang="en-US" dirty="0" smtClean="0"/>
              <a:t>Provides an indirect measure of the functionality that is packaged within the software</a:t>
            </a:r>
          </a:p>
          <a:p>
            <a:r>
              <a:rPr lang="en-US" dirty="0" smtClean="0"/>
              <a:t>System size</a:t>
            </a:r>
          </a:p>
          <a:p>
            <a:pPr lvl="1"/>
            <a:r>
              <a:rPr lang="en-US" dirty="0" smtClean="0"/>
              <a:t>Measures the overall size of the system defined in terms of information available as part of the analysis model</a:t>
            </a:r>
          </a:p>
          <a:p>
            <a:r>
              <a:rPr lang="en-US" dirty="0" smtClean="0"/>
              <a:t>Specification quality</a:t>
            </a:r>
          </a:p>
          <a:p>
            <a:pPr lvl="1"/>
            <a:r>
              <a:rPr lang="en-US" dirty="0" smtClean="0"/>
              <a:t>Provides an indication of the specificity and completeness of a requirements specification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Function Points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Introduction to Function Points</a:t>
            </a:r>
          </a:p>
          <a:p>
            <a:pPr lvl="1"/>
            <a:r>
              <a:rPr lang="en-US" dirty="0" smtClean="0"/>
              <a:t>First proposed by Albrecht in 1979; hundreds of books and papers have been written on functions points since then</a:t>
            </a:r>
          </a:p>
          <a:p>
            <a:r>
              <a:rPr lang="en-US" dirty="0" smtClean="0"/>
              <a:t>Can be used effectively as a means for measuring the functionality delivered by a system</a:t>
            </a:r>
          </a:p>
          <a:p>
            <a:r>
              <a:rPr lang="en-US" dirty="0" smtClean="0"/>
              <a:t>Using historical data, function points can be used to</a:t>
            </a:r>
          </a:p>
          <a:p>
            <a:pPr lvl="1"/>
            <a:r>
              <a:rPr lang="en-US" dirty="0" smtClean="0"/>
              <a:t> Estimate the cost or effort required to design, code, and test the software</a:t>
            </a:r>
          </a:p>
          <a:p>
            <a:pPr lvl="1"/>
            <a:r>
              <a:rPr lang="en-US" dirty="0" smtClean="0"/>
              <a:t>Predict the number of errors that will be encountered during testing</a:t>
            </a:r>
          </a:p>
          <a:p>
            <a:pPr lvl="1"/>
            <a:r>
              <a:rPr lang="en-US" dirty="0" smtClean="0"/>
              <a:t>Forecast the number of components and/or the number of projected source code lines in the implemented system</a:t>
            </a:r>
          </a:p>
          <a:p>
            <a:r>
              <a:rPr lang="en-US" dirty="0" smtClean="0"/>
              <a:t>Derived using an empirical relationship based on </a:t>
            </a:r>
          </a:p>
          <a:p>
            <a:pPr lvl="1"/>
            <a:r>
              <a:rPr lang="en-US" dirty="0" smtClean="0"/>
              <a:t>1) Countable (direct) measures of the software’s information domain</a:t>
            </a:r>
          </a:p>
          <a:p>
            <a:pPr lvl="1"/>
            <a:r>
              <a:rPr lang="en-US" dirty="0" smtClean="0"/>
              <a:t>2) Assessments of the software’s complexity</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t>Information Domain</a:t>
            </a:r>
            <a:r>
              <a:rPr lang="en-US" spc="-60" dirty="0" smtClean="0"/>
              <a:t> </a:t>
            </a:r>
            <a:r>
              <a:rPr lang="en-US" spc="-5" dirty="0" smtClean="0"/>
              <a:t>Values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Number of external inputs</a:t>
            </a:r>
          </a:p>
          <a:p>
            <a:pPr lvl="1"/>
            <a:r>
              <a:rPr lang="en-US" dirty="0" smtClean="0"/>
              <a:t>Each external input originates from a user or is transmitted from another application</a:t>
            </a:r>
          </a:p>
          <a:p>
            <a:pPr lvl="1"/>
            <a:r>
              <a:rPr lang="en-US" dirty="0" smtClean="0"/>
              <a:t>They provide distinct application-oriented data or control information</a:t>
            </a:r>
          </a:p>
          <a:p>
            <a:pPr lvl="1"/>
            <a:r>
              <a:rPr lang="en-US" dirty="0" smtClean="0"/>
              <a:t>They are often used to update internal logical files</a:t>
            </a:r>
          </a:p>
          <a:p>
            <a:pPr lvl="1"/>
            <a:r>
              <a:rPr lang="en-US" dirty="0" smtClean="0"/>
              <a:t>They are not inquiries (those are counted under another category)</a:t>
            </a:r>
          </a:p>
          <a:p>
            <a:r>
              <a:rPr lang="en-US" dirty="0" smtClean="0"/>
              <a:t>Number of external outputs</a:t>
            </a:r>
          </a:p>
          <a:p>
            <a:pPr lvl="1"/>
            <a:r>
              <a:rPr lang="en-US" dirty="0" smtClean="0"/>
              <a:t>Each external output is derived within the application and provides information to the user.</a:t>
            </a:r>
          </a:p>
          <a:p>
            <a:pPr lvl="1"/>
            <a:r>
              <a:rPr lang="en-US" dirty="0" smtClean="0"/>
              <a:t>This refers to reports, screens, error messages, etc.</a:t>
            </a:r>
          </a:p>
          <a:p>
            <a:pPr lvl="1"/>
            <a:r>
              <a:rPr lang="en-US" dirty="0" smtClean="0"/>
              <a:t>Individual data items within a report or screen are not counted separately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t>Information Domain</a:t>
            </a:r>
            <a:r>
              <a:rPr lang="en-US" spc="-60" dirty="0" smtClean="0"/>
              <a:t> </a:t>
            </a:r>
            <a:r>
              <a:rPr lang="en-US" spc="-5" dirty="0" smtClean="0"/>
              <a:t>Values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Number of external inquiries</a:t>
            </a:r>
          </a:p>
          <a:p>
            <a:pPr lvl="1"/>
            <a:r>
              <a:rPr lang="en-US" dirty="0" smtClean="0"/>
              <a:t>An external inquiry is defined as an online input that results in the generation of  some immediate software response.</a:t>
            </a:r>
          </a:p>
          <a:p>
            <a:pPr lvl="1"/>
            <a:r>
              <a:rPr lang="en-US" dirty="0" smtClean="0"/>
              <a:t>The response is in the form of an on-line output.</a:t>
            </a:r>
          </a:p>
          <a:p>
            <a:r>
              <a:rPr lang="en-US" dirty="0" smtClean="0"/>
              <a:t>Number of internal logical files</a:t>
            </a:r>
          </a:p>
          <a:p>
            <a:pPr lvl="1"/>
            <a:r>
              <a:rPr lang="en-US" dirty="0" smtClean="0"/>
              <a:t>Each internal logical file is a logical grouping of data that resides within the application’s boundary and is maintained via external inputs</a:t>
            </a:r>
          </a:p>
          <a:p>
            <a:r>
              <a:rPr lang="en-US" dirty="0" smtClean="0"/>
              <a:t> Number of external interface files</a:t>
            </a:r>
          </a:p>
          <a:p>
            <a:pPr lvl="1"/>
            <a:r>
              <a:rPr lang="en-US" dirty="0" smtClean="0"/>
              <a:t>Each external interface file is a logical grouping of data that resides external to the  application but provides data that may be of use to the application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 Computation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Identify/collect the information domain values</a:t>
            </a:r>
          </a:p>
          <a:p>
            <a:r>
              <a:rPr lang="en-US" dirty="0" smtClean="0"/>
              <a:t>Complete the table shown on next slide to get the count total</a:t>
            </a:r>
          </a:p>
          <a:p>
            <a:pPr lvl="1"/>
            <a:r>
              <a:rPr lang="en-US" dirty="0" smtClean="0"/>
              <a:t>Associate a weighting factor (i.e., complexity value) with each count based on criteria established by the software development organization  </a:t>
            </a:r>
          </a:p>
          <a:p>
            <a:r>
              <a:rPr lang="en-US" dirty="0" smtClean="0"/>
              <a:t>Evaluate and sum up the adjustment factors (see the next two slides)</a:t>
            </a:r>
          </a:p>
          <a:p>
            <a:pPr lvl="1"/>
            <a:r>
              <a:rPr lang="en-US" dirty="0" smtClean="0"/>
              <a:t>“</a:t>
            </a:r>
            <a:r>
              <a:rPr lang="en-US" dirty="0" err="1" smtClean="0"/>
              <a:t>F</a:t>
            </a:r>
            <a:r>
              <a:rPr lang="en-US" baseline="-25000" dirty="0" err="1" smtClean="0"/>
              <a:t>i</a:t>
            </a:r>
            <a:r>
              <a:rPr lang="en-US" dirty="0" smtClean="0"/>
              <a:t>” refers to 14 value adjustment factors, with each ranging in value from </a:t>
            </a:r>
          </a:p>
          <a:p>
            <a:pPr lvl="1"/>
            <a:r>
              <a:rPr lang="en-US" dirty="0" smtClean="0"/>
              <a:t>0 (not important) to 5 (absolutely essential)</a:t>
            </a:r>
          </a:p>
          <a:p>
            <a:r>
              <a:rPr lang="en-US" dirty="0" smtClean="0"/>
              <a:t>Compute the number of function points (FP) </a:t>
            </a:r>
          </a:p>
          <a:p>
            <a:pPr algn="ctr">
              <a:buNone/>
            </a:pPr>
            <a:r>
              <a:rPr lang="en-US" dirty="0" smtClean="0"/>
              <a:t>FP = count total * [0.65 + 0.01 * sum(</a:t>
            </a:r>
            <a:r>
              <a:rPr lang="en-US" dirty="0" err="1" smtClean="0"/>
              <a:t>F</a:t>
            </a:r>
            <a:r>
              <a:rPr lang="en-US" baseline="-25000" dirty="0" err="1" smtClean="0"/>
              <a:t>i</a:t>
            </a:r>
            <a:r>
              <a:rPr lang="en-US"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1560696-84C3-42D8-B54C-304F21ECF139}" type="slidenum">
              <a:rPr lang="en-US"/>
              <a:pPr/>
              <a:t>26</a:t>
            </a:fld>
            <a:endParaRPr lang="en-US"/>
          </a:p>
        </p:txBody>
      </p:sp>
      <p:sp>
        <p:nvSpPr>
          <p:cNvPr id="183299" name="Rectangle 3"/>
          <p:cNvSpPr>
            <a:spLocks noGrp="1" noChangeArrowheads="1"/>
          </p:cNvSpPr>
          <p:nvPr>
            <p:ph type="title"/>
          </p:nvPr>
        </p:nvSpPr>
        <p:spPr>
          <a:xfrm>
            <a:off x="1219200" y="1066800"/>
            <a:ext cx="4808538" cy="633413"/>
          </a:xfrm>
        </p:spPr>
        <p:txBody>
          <a:bodyPr>
            <a:normAutofit fontScale="90000"/>
          </a:bodyPr>
          <a:lstStyle/>
          <a:p>
            <a:r>
              <a:rPr lang="en-US"/>
              <a:t>Function Points</a:t>
            </a:r>
          </a:p>
        </p:txBody>
      </p:sp>
      <p:pic>
        <p:nvPicPr>
          <p:cNvPr id="183300" name="Picture 4"/>
          <p:cNvPicPr>
            <a:picLocks noChangeAspect="1" noChangeArrowheads="1"/>
          </p:cNvPicPr>
          <p:nvPr/>
        </p:nvPicPr>
        <p:blipFill>
          <a:blip r:embed="rId2"/>
          <a:srcRect/>
          <a:stretch>
            <a:fillRect/>
          </a:stretch>
        </p:blipFill>
        <p:spPr bwMode="auto">
          <a:xfrm>
            <a:off x="1981200" y="2209800"/>
            <a:ext cx="6223000" cy="2786063"/>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Adjustment Factors</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Does the system require reliable backup and recovery?</a:t>
            </a:r>
          </a:p>
          <a:p>
            <a:pPr marL="514350" indent="-514350">
              <a:buFont typeface="+mj-lt"/>
              <a:buAutoNum type="arabicPeriod"/>
            </a:pPr>
            <a:r>
              <a:rPr lang="en-US" dirty="0" smtClean="0"/>
              <a:t>Are specialized data communications required to transfer information to or from the application?</a:t>
            </a:r>
          </a:p>
          <a:p>
            <a:pPr marL="514350" indent="-514350">
              <a:buFont typeface="+mj-lt"/>
              <a:buAutoNum type="arabicPeriod"/>
            </a:pPr>
            <a:r>
              <a:rPr lang="en-US" dirty="0" smtClean="0"/>
              <a:t>Are there distributed processing functions?</a:t>
            </a:r>
          </a:p>
          <a:p>
            <a:pPr marL="514350" indent="-514350">
              <a:buFont typeface="+mj-lt"/>
              <a:buAutoNum type="arabicPeriod"/>
            </a:pPr>
            <a:r>
              <a:rPr lang="en-US" dirty="0" smtClean="0"/>
              <a:t>Is performance critical?</a:t>
            </a:r>
          </a:p>
          <a:p>
            <a:pPr marL="514350" indent="-514350">
              <a:buFont typeface="+mj-lt"/>
              <a:buAutoNum type="arabicPeriod"/>
            </a:pPr>
            <a:r>
              <a:rPr lang="en-US" dirty="0" smtClean="0"/>
              <a:t>Will the system run in an existing, heavily utilized operational  environment?</a:t>
            </a:r>
          </a:p>
          <a:p>
            <a:pPr marL="514350" indent="-514350">
              <a:buFont typeface="+mj-lt"/>
              <a:buAutoNum type="arabicPeriod"/>
            </a:pPr>
            <a:r>
              <a:rPr lang="en-US" dirty="0" smtClean="0"/>
              <a:t>Does the system require on-line data entry?</a:t>
            </a:r>
          </a:p>
          <a:p>
            <a:pPr marL="514350" indent="-514350">
              <a:buFont typeface="+mj-lt"/>
              <a:buAutoNum type="arabicPeriod"/>
            </a:pPr>
            <a:r>
              <a:rPr lang="en-US" dirty="0" smtClean="0"/>
              <a:t>Does the on-line data entry require the input transaction to be built over multiple screens or operations?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Adjustment Factors</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startAt="8"/>
            </a:pPr>
            <a:r>
              <a:rPr lang="en-US" dirty="0" smtClean="0"/>
              <a:t>Are the internal logical files updated on-line?</a:t>
            </a:r>
          </a:p>
          <a:p>
            <a:pPr marL="514350" indent="-514350">
              <a:buFont typeface="+mj-lt"/>
              <a:buAutoNum type="arabicPeriod" startAt="8"/>
            </a:pPr>
            <a:r>
              <a:rPr lang="en-US" dirty="0" smtClean="0"/>
              <a:t>Are the inputs, outputs, files, or inquiries complex?</a:t>
            </a:r>
          </a:p>
          <a:p>
            <a:pPr marL="514350" indent="-514350">
              <a:buFont typeface="+mj-lt"/>
              <a:buAutoNum type="arabicPeriod" startAt="8"/>
            </a:pPr>
            <a:r>
              <a:rPr lang="en-US" dirty="0" smtClean="0"/>
              <a:t>Is the internal processing complex?</a:t>
            </a:r>
          </a:p>
          <a:p>
            <a:pPr marL="514350" indent="-514350">
              <a:buFont typeface="+mj-lt"/>
              <a:buAutoNum type="arabicPeriod" startAt="8"/>
            </a:pPr>
            <a:r>
              <a:rPr lang="en-US" dirty="0" smtClean="0"/>
              <a:t>Is the code designed to be reusable?</a:t>
            </a:r>
          </a:p>
          <a:p>
            <a:pPr marL="514350" indent="-514350">
              <a:buFont typeface="+mj-lt"/>
              <a:buAutoNum type="arabicPeriod" startAt="8"/>
            </a:pPr>
            <a:r>
              <a:rPr lang="en-US" dirty="0" smtClean="0"/>
              <a:t>Are conversion and installation included in the design?</a:t>
            </a:r>
          </a:p>
          <a:p>
            <a:pPr marL="514350" indent="-514350">
              <a:buFont typeface="+mj-lt"/>
              <a:buAutoNum type="arabicPeriod" startAt="8"/>
            </a:pPr>
            <a:r>
              <a:rPr lang="en-US" dirty="0" smtClean="0"/>
              <a:t>Is the system designed for multiple installations in different organizations?</a:t>
            </a:r>
          </a:p>
          <a:p>
            <a:pPr marL="514350" indent="-514350">
              <a:buFont typeface="+mj-lt"/>
              <a:buAutoNum type="arabicPeriod" startAt="8"/>
            </a:pPr>
            <a:r>
              <a:rPr lang="en-US" dirty="0" smtClean="0"/>
              <a:t>Is the application designed to facilitate change and for ease of use by the user?</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 Example</a:t>
            </a:r>
            <a:endParaRPr lang="en-US" dirty="0"/>
          </a:p>
        </p:txBody>
      </p:sp>
      <p:sp>
        <p:nvSpPr>
          <p:cNvPr id="3" name="Content Placeholder 2"/>
          <p:cNvSpPr>
            <a:spLocks noGrp="1"/>
          </p:cNvSpPr>
          <p:nvPr>
            <p:ph idx="1"/>
          </p:nvPr>
        </p:nvSpPr>
        <p:spPr>
          <a:xfrm>
            <a:off x="457200" y="1600201"/>
            <a:ext cx="8229600" cy="2514600"/>
          </a:xfrm>
        </p:spPr>
        <p:txBody>
          <a:bodyPr>
            <a:normAutofit fontScale="55000" lnSpcReduction="20000"/>
          </a:bodyPr>
          <a:lstStyle/>
          <a:p>
            <a:r>
              <a:rPr lang="en-US" dirty="0" smtClean="0"/>
              <a:t>The Interaction function in </a:t>
            </a:r>
            <a:r>
              <a:rPr lang="en-US" dirty="0" err="1" smtClean="0"/>
              <a:t>SafeHome</a:t>
            </a:r>
            <a:r>
              <a:rPr lang="en-US" dirty="0" smtClean="0"/>
              <a:t> manages user interaction, accepting a user password to activate or deactivate the system, and allows inquiries on the status of security zones and various security sensors. </a:t>
            </a:r>
          </a:p>
          <a:p>
            <a:r>
              <a:rPr lang="en-US" dirty="0" smtClean="0"/>
              <a:t>The function displays a series of prompting messages and sends appropriate control signals to various components of the security system.</a:t>
            </a:r>
          </a:p>
          <a:p>
            <a:r>
              <a:rPr lang="en-US" dirty="0" smtClean="0"/>
              <a:t>Three external inputs (EIs)—password, panic button, and activate/deactivate—are shown in the figure along with two external inquiries (EI)—zone inquiry and sensor inquiry. One ILF (system configuration file) is shown. Two external outputs (Eos) (messages and sensor status) and four EIFs (test sensor, zone setting, activate/deactivate, and alarm alert) are also present. </a:t>
            </a:r>
          </a:p>
        </p:txBody>
      </p:sp>
      <p:pic>
        <p:nvPicPr>
          <p:cNvPr id="1027" name="Picture 3"/>
          <p:cNvPicPr>
            <a:picLocks noChangeAspect="1" noChangeArrowheads="1"/>
          </p:cNvPicPr>
          <p:nvPr/>
        </p:nvPicPr>
        <p:blipFill>
          <a:blip r:embed="rId2"/>
          <a:srcRect/>
          <a:stretch>
            <a:fillRect/>
          </a:stretch>
        </p:blipFill>
        <p:spPr bwMode="auto">
          <a:xfrm>
            <a:off x="2057400" y="4114800"/>
            <a:ext cx="5638800" cy="25088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in daily life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Metrics is a system or standard of measurement.</a:t>
            </a:r>
          </a:p>
          <a:p>
            <a:r>
              <a:rPr lang="en-US" dirty="0" smtClean="0"/>
              <a:t>Metrics in daily life</a:t>
            </a:r>
          </a:p>
          <a:p>
            <a:r>
              <a:rPr lang="en-US" dirty="0" smtClean="0"/>
              <a:t>Living</a:t>
            </a:r>
          </a:p>
          <a:p>
            <a:pPr lvl="1"/>
            <a:r>
              <a:rPr lang="en-US" dirty="0" smtClean="0"/>
              <a:t> Cost of utilities for the month</a:t>
            </a:r>
          </a:p>
          <a:p>
            <a:pPr lvl="1"/>
            <a:r>
              <a:rPr lang="en-US" dirty="0" smtClean="0"/>
              <a:t> Cost of groceries for the month</a:t>
            </a:r>
          </a:p>
          <a:p>
            <a:pPr lvl="1"/>
            <a:r>
              <a:rPr lang="en-US" dirty="0" smtClean="0"/>
              <a:t>Amount of monthly rent per month</a:t>
            </a:r>
          </a:p>
          <a:p>
            <a:r>
              <a:rPr lang="en-US" dirty="0" smtClean="0"/>
              <a:t> College experience</a:t>
            </a:r>
          </a:p>
          <a:p>
            <a:pPr lvl="1"/>
            <a:r>
              <a:rPr lang="en-US" dirty="0" smtClean="0"/>
              <a:t>Grades received in class last semester</a:t>
            </a:r>
          </a:p>
          <a:p>
            <a:pPr lvl="1"/>
            <a:r>
              <a:rPr lang="en-US" dirty="0" smtClean="0"/>
              <a:t>Number of classes taken each semester</a:t>
            </a:r>
          </a:p>
          <a:p>
            <a:pPr lvl="1"/>
            <a:r>
              <a:rPr lang="en-US" dirty="0" smtClean="0"/>
              <a:t>Amount of time spent in class this week</a:t>
            </a:r>
          </a:p>
          <a:p>
            <a:pPr lvl="1"/>
            <a:r>
              <a:rPr lang="en-US" dirty="0" smtClean="0"/>
              <a:t>Amount of time spent on studying and homework this week</a:t>
            </a:r>
          </a:p>
          <a:p>
            <a:pPr lvl="1"/>
            <a:r>
              <a:rPr lang="en-US" dirty="0" smtClean="0"/>
              <a:t>Number of hours of sleep last night</a:t>
            </a:r>
          </a:p>
          <a:p>
            <a:r>
              <a:rPr lang="en-US" dirty="0" smtClean="0"/>
              <a:t>Travel</a:t>
            </a:r>
          </a:p>
          <a:p>
            <a:pPr lvl="1"/>
            <a:r>
              <a:rPr lang="en-US" dirty="0" smtClean="0"/>
              <a:t>Time to drive from home to the airport</a:t>
            </a:r>
          </a:p>
          <a:p>
            <a:pPr lvl="1"/>
            <a:r>
              <a:rPr lang="en-US" dirty="0" smtClean="0"/>
              <a:t>Amount of miles traveled today</a:t>
            </a:r>
          </a:p>
          <a:p>
            <a:pPr lvl="1"/>
            <a:r>
              <a:rPr lang="en-US" dirty="0" smtClean="0"/>
              <a:t>Cost of meals and lodging for yesterday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20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20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20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2000"/>
                                        <p:tgtEl>
                                          <p:spTgt spid="3">
                                            <p:txEl>
                                              <p:pRg st="12" end="12"/>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2000"/>
                                        <p:tgtEl>
                                          <p:spTgt spid="3">
                                            <p:txEl>
                                              <p:pRg st="13" end="13"/>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2000"/>
                                        <p:tgtEl>
                                          <p:spTgt spid="3">
                                            <p:txEl>
                                              <p:pRg st="14" end="14"/>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2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 Example</a:t>
            </a:r>
            <a:endParaRPr lang="en-US" dirty="0"/>
          </a:p>
        </p:txBody>
      </p:sp>
      <p:sp>
        <p:nvSpPr>
          <p:cNvPr id="3" name="Content Placeholder 2"/>
          <p:cNvSpPr>
            <a:spLocks noGrp="1"/>
          </p:cNvSpPr>
          <p:nvPr>
            <p:ph idx="1"/>
          </p:nvPr>
        </p:nvSpPr>
        <p:spPr>
          <a:xfrm>
            <a:off x="457200" y="1600201"/>
            <a:ext cx="8229600" cy="2133600"/>
          </a:xfrm>
        </p:spPr>
        <p:txBody>
          <a:bodyPr/>
          <a:lstStyle/>
          <a:p>
            <a:r>
              <a:rPr lang="en-US" dirty="0" smtClean="0"/>
              <a:t>FP = count total * [0.65 + 0.01 * sum(</a:t>
            </a:r>
            <a:r>
              <a:rPr lang="en-US" dirty="0" err="1" smtClean="0"/>
              <a:t>Fi</a:t>
            </a:r>
            <a:r>
              <a:rPr lang="en-US" dirty="0" smtClean="0"/>
              <a:t>)]</a:t>
            </a:r>
          </a:p>
          <a:p>
            <a:r>
              <a:rPr lang="en-US" dirty="0" smtClean="0"/>
              <a:t>FP = 50 * [0.65 + (0.01 * 46)]</a:t>
            </a:r>
          </a:p>
          <a:p>
            <a:r>
              <a:rPr lang="en-US" dirty="0" smtClean="0"/>
              <a:t>FP = 55.5 (rounded up to 56)</a:t>
            </a:r>
            <a:endParaRPr lang="en-US" dirty="0"/>
          </a:p>
        </p:txBody>
      </p:sp>
      <p:pic>
        <p:nvPicPr>
          <p:cNvPr id="1027" name="Picture 3"/>
          <p:cNvPicPr>
            <a:picLocks noChangeAspect="1" noChangeArrowheads="1"/>
          </p:cNvPicPr>
          <p:nvPr/>
        </p:nvPicPr>
        <p:blipFill>
          <a:blip r:embed="rId2"/>
          <a:srcRect/>
          <a:stretch>
            <a:fillRect/>
          </a:stretch>
        </p:blipFill>
        <p:spPr bwMode="auto">
          <a:xfrm>
            <a:off x="381000" y="3886200"/>
            <a:ext cx="8553450" cy="25949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 Example</a:t>
            </a:r>
            <a:endParaRPr lang="en-US" dirty="0"/>
          </a:p>
        </p:txBody>
      </p:sp>
      <p:sp>
        <p:nvSpPr>
          <p:cNvPr id="3" name="Content Placeholder 2"/>
          <p:cNvSpPr>
            <a:spLocks noGrp="1"/>
          </p:cNvSpPr>
          <p:nvPr>
            <p:ph idx="1"/>
          </p:nvPr>
        </p:nvSpPr>
        <p:spPr/>
        <p:txBody>
          <a:bodyPr/>
          <a:lstStyle/>
          <a:p>
            <a:r>
              <a:rPr lang="en-US" dirty="0" smtClean="0"/>
              <a:t>The count total shown in last Figure  must be adjusted . </a:t>
            </a:r>
          </a:p>
          <a:p>
            <a:r>
              <a:rPr lang="en-US" dirty="0" smtClean="0"/>
              <a:t>For the purposes of this example, we assume that </a:t>
            </a:r>
            <a:r>
              <a:rPr lang="en-US" dirty="0" err="1" smtClean="0"/>
              <a:t>SumOf</a:t>
            </a:r>
            <a:r>
              <a:rPr lang="en-US" dirty="0" smtClean="0"/>
              <a:t>(</a:t>
            </a:r>
            <a:r>
              <a:rPr lang="en-US" dirty="0" err="1" smtClean="0"/>
              <a:t>F</a:t>
            </a:r>
            <a:r>
              <a:rPr lang="en-US" baseline="-25000" dirty="0" err="1" smtClean="0"/>
              <a:t>i</a:t>
            </a:r>
            <a:r>
              <a:rPr lang="en-US" dirty="0" smtClean="0"/>
              <a:t>) is 46 (a moderately complex product). </a:t>
            </a:r>
          </a:p>
          <a:p>
            <a:r>
              <a:rPr lang="en-US" dirty="0" smtClean="0"/>
              <a:t>Therefore, FP = 50  * [0.65 + (0.01 * 46)] = 56</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of the FP Number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Assume that past project data for a software development group indicates that</a:t>
            </a:r>
          </a:p>
          <a:p>
            <a:pPr lvl="1"/>
            <a:r>
              <a:rPr lang="en-US" dirty="0" smtClean="0"/>
              <a:t>One FP translates into 60 lines of object-oriented source code</a:t>
            </a:r>
          </a:p>
          <a:p>
            <a:pPr lvl="1"/>
            <a:r>
              <a:rPr lang="en-US" dirty="0" smtClean="0"/>
              <a:t>12 FPs are produced for each person-month of effort</a:t>
            </a:r>
          </a:p>
          <a:p>
            <a:pPr lvl="1"/>
            <a:r>
              <a:rPr lang="en-US" dirty="0" smtClean="0"/>
              <a:t>An average of three errors per function point are found during analysis and design reviews</a:t>
            </a:r>
          </a:p>
          <a:p>
            <a:pPr lvl="1"/>
            <a:r>
              <a:rPr lang="en-US" dirty="0" smtClean="0"/>
              <a:t>An average of four errors per function point are found during unit and integration testing</a:t>
            </a:r>
          </a:p>
          <a:p>
            <a:r>
              <a:rPr lang="en-US" dirty="0" smtClean="0"/>
              <a:t>This data can help project managers revise their earlier estimates</a:t>
            </a:r>
          </a:p>
          <a:p>
            <a:r>
              <a:rPr lang="en-US" dirty="0" smtClean="0"/>
              <a:t>This data can also help software engineers estimate the overall implementation size of their code and assess the completeness of their review and testing activities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p:spPr>
        <p:txBody>
          <a:bodyPr>
            <a:normAutofit fontScale="90000"/>
          </a:bodyPr>
          <a:lstStyle/>
          <a:p>
            <a:r>
              <a:rPr lang="en-US" dirty="0" smtClean="0"/>
              <a:t>Metrics for the</a:t>
            </a:r>
            <a:br>
              <a:rPr lang="en-US" dirty="0" smtClean="0"/>
            </a:br>
            <a:r>
              <a:rPr lang="en-US" dirty="0" smtClean="0"/>
              <a:t>Design Model</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for the Design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Architectural metrics</a:t>
            </a:r>
          </a:p>
          <a:p>
            <a:pPr lvl="1"/>
            <a:r>
              <a:rPr lang="en-US" dirty="0" smtClean="0"/>
              <a:t>Provide an indication of the quality of the architectural design</a:t>
            </a:r>
          </a:p>
          <a:p>
            <a:r>
              <a:rPr lang="en-US" dirty="0" smtClean="0"/>
              <a:t>Component-level metrics</a:t>
            </a:r>
          </a:p>
          <a:p>
            <a:pPr lvl="1"/>
            <a:r>
              <a:rPr lang="en-US" dirty="0" smtClean="0"/>
              <a:t>Measure the complexity of software components and other characteristics that have a bearing on quality</a:t>
            </a:r>
          </a:p>
          <a:p>
            <a:r>
              <a:rPr lang="en-US" dirty="0" smtClean="0"/>
              <a:t>Interface design metrics</a:t>
            </a:r>
          </a:p>
          <a:p>
            <a:pPr lvl="1"/>
            <a:r>
              <a:rPr lang="en-US" dirty="0" smtClean="0"/>
              <a:t>Focus primarily on usability</a:t>
            </a:r>
          </a:p>
          <a:p>
            <a:r>
              <a:rPr lang="en-US" dirty="0" smtClean="0"/>
              <a:t>Specialized object-oriented design metrics</a:t>
            </a:r>
          </a:p>
          <a:p>
            <a:pPr lvl="1"/>
            <a:r>
              <a:rPr lang="en-US" dirty="0" smtClean="0"/>
              <a:t>Measure characteristics of classes and their communication and collaboration characteristics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Design Metrics</a:t>
            </a:r>
            <a:endParaRPr lang="en-US" dirty="0"/>
          </a:p>
        </p:txBody>
      </p:sp>
      <p:sp>
        <p:nvSpPr>
          <p:cNvPr id="3" name="Content Placeholder 2"/>
          <p:cNvSpPr>
            <a:spLocks noGrp="1"/>
          </p:cNvSpPr>
          <p:nvPr>
            <p:ph idx="1"/>
          </p:nvPr>
        </p:nvSpPr>
        <p:spPr/>
        <p:txBody>
          <a:bodyPr/>
          <a:lstStyle/>
          <a:p>
            <a:r>
              <a:rPr lang="en-US" dirty="0" smtClean="0"/>
              <a:t>These metrics place emphasis on the architectural structure and effectiveness of modules or components within the architecture</a:t>
            </a:r>
          </a:p>
          <a:p>
            <a:r>
              <a:rPr lang="en-US" dirty="0" smtClean="0"/>
              <a:t>They are “black box” in that they do not require any knowledge of the inner workings of a particular software component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Architecture Metrics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Fan out: the number of modules immediately subordinate to the module </a:t>
            </a:r>
            <a:r>
              <a:rPr lang="en-US" dirty="0" err="1" smtClean="0"/>
              <a:t>i</a:t>
            </a:r>
            <a:r>
              <a:rPr lang="en-US" dirty="0" smtClean="0"/>
              <a:t>, that is, the number of modules directly invoked by module </a:t>
            </a:r>
            <a:r>
              <a:rPr lang="en-US" dirty="0" err="1" smtClean="0"/>
              <a:t>i</a:t>
            </a:r>
            <a:r>
              <a:rPr lang="en-US" dirty="0" smtClean="0"/>
              <a:t>.</a:t>
            </a:r>
          </a:p>
          <a:p>
            <a:r>
              <a:rPr lang="en-US" b="1" dirty="0" smtClean="0"/>
              <a:t>Structural complexity</a:t>
            </a:r>
          </a:p>
          <a:p>
            <a:pPr lvl="1"/>
            <a:r>
              <a:rPr lang="en-US" dirty="0" smtClean="0"/>
              <a:t>S (</a:t>
            </a:r>
            <a:r>
              <a:rPr lang="en-US" dirty="0" err="1" smtClean="0"/>
              <a:t>i</a:t>
            </a:r>
            <a:r>
              <a:rPr lang="en-US" dirty="0" smtClean="0"/>
              <a:t>) = f</a:t>
            </a:r>
            <a:r>
              <a:rPr lang="en-US" baseline="30000" dirty="0" smtClean="0"/>
              <a:t>2</a:t>
            </a:r>
            <a:r>
              <a:rPr lang="en-US" baseline="-25000" dirty="0" smtClean="0"/>
              <a:t>out</a:t>
            </a:r>
            <a:r>
              <a:rPr lang="en-US" dirty="0" smtClean="0"/>
              <a:t>(</a:t>
            </a:r>
            <a:r>
              <a:rPr lang="en-US" dirty="0" err="1" smtClean="0"/>
              <a:t>i</a:t>
            </a:r>
            <a:r>
              <a:rPr lang="en-US" dirty="0" smtClean="0"/>
              <a:t>), where </a:t>
            </a:r>
            <a:r>
              <a:rPr lang="en-US" dirty="0" err="1" smtClean="0"/>
              <a:t>f</a:t>
            </a:r>
            <a:r>
              <a:rPr lang="en-US" baseline="-25000" dirty="0" err="1" smtClean="0"/>
              <a:t>out</a:t>
            </a:r>
            <a:r>
              <a:rPr lang="en-US" dirty="0" smtClean="0"/>
              <a:t>(</a:t>
            </a:r>
            <a:r>
              <a:rPr lang="en-US" dirty="0" err="1" smtClean="0"/>
              <a:t>i</a:t>
            </a:r>
            <a:r>
              <a:rPr lang="en-US" dirty="0" smtClean="0"/>
              <a:t>) is the “fan out” of module </a:t>
            </a:r>
            <a:r>
              <a:rPr lang="en-US" dirty="0" err="1" smtClean="0"/>
              <a:t>i</a:t>
            </a:r>
            <a:endParaRPr lang="en-US" dirty="0" smtClean="0"/>
          </a:p>
          <a:p>
            <a:r>
              <a:rPr lang="en-US" b="1" dirty="0" smtClean="0"/>
              <a:t>Data complexity</a:t>
            </a:r>
          </a:p>
          <a:p>
            <a:pPr lvl="1"/>
            <a:r>
              <a:rPr lang="en-US" dirty="0" smtClean="0"/>
              <a:t>D(</a:t>
            </a:r>
            <a:r>
              <a:rPr lang="en-US" dirty="0" err="1" smtClean="0"/>
              <a:t>i</a:t>
            </a:r>
            <a:r>
              <a:rPr lang="en-US" dirty="0" smtClean="0"/>
              <a:t>) = v(</a:t>
            </a:r>
            <a:r>
              <a:rPr lang="en-US" dirty="0" err="1" smtClean="0"/>
              <a:t>i</a:t>
            </a:r>
            <a:r>
              <a:rPr lang="en-US" dirty="0" smtClean="0"/>
              <a:t>)/[</a:t>
            </a:r>
            <a:r>
              <a:rPr lang="en-US" dirty="0" err="1" smtClean="0"/>
              <a:t>f</a:t>
            </a:r>
            <a:r>
              <a:rPr lang="en-US" baseline="-25000" dirty="0" err="1" smtClean="0"/>
              <a:t>out</a:t>
            </a:r>
            <a:r>
              <a:rPr lang="en-US" dirty="0" smtClean="0"/>
              <a:t>(</a:t>
            </a:r>
            <a:r>
              <a:rPr lang="en-US" dirty="0" err="1" smtClean="0"/>
              <a:t>i</a:t>
            </a:r>
            <a:r>
              <a:rPr lang="en-US" dirty="0" smtClean="0"/>
              <a:t>) + 1], where v(</a:t>
            </a:r>
            <a:r>
              <a:rPr lang="en-US" dirty="0" err="1" smtClean="0"/>
              <a:t>i</a:t>
            </a:r>
            <a:r>
              <a:rPr lang="en-US" dirty="0" smtClean="0"/>
              <a:t>) is the number of input and output variables that are passed to and from module </a:t>
            </a:r>
            <a:r>
              <a:rPr lang="en-US" dirty="0" err="1" smtClean="0"/>
              <a:t>i</a:t>
            </a:r>
            <a:endParaRPr lang="en-US" dirty="0" smtClean="0"/>
          </a:p>
          <a:p>
            <a:r>
              <a:rPr lang="en-US" b="1" dirty="0" smtClean="0"/>
              <a:t>System complexity</a:t>
            </a:r>
          </a:p>
          <a:p>
            <a:pPr lvl="1"/>
            <a:r>
              <a:rPr lang="en-US" dirty="0" smtClean="0"/>
              <a:t>C(</a:t>
            </a:r>
            <a:r>
              <a:rPr lang="en-US" dirty="0" err="1" smtClean="0"/>
              <a:t>i</a:t>
            </a:r>
            <a:r>
              <a:rPr lang="en-US" dirty="0" smtClean="0"/>
              <a:t>) = S(</a:t>
            </a:r>
            <a:r>
              <a:rPr lang="en-US" dirty="0" err="1" smtClean="0"/>
              <a:t>i</a:t>
            </a:r>
            <a:r>
              <a:rPr lang="en-US" dirty="0" smtClean="0"/>
              <a:t>) + D(</a:t>
            </a:r>
            <a:r>
              <a:rPr lang="en-US" dirty="0" err="1" smtClean="0"/>
              <a:t>i</a:t>
            </a:r>
            <a:r>
              <a:rPr lang="en-US" dirty="0" smtClean="0"/>
              <a:t>)</a:t>
            </a:r>
          </a:p>
          <a:p>
            <a:r>
              <a:rPr lang="en-US" dirty="0" smtClean="0"/>
              <a:t>As each of these complexity values increases, the overall architectural complexity of the system also increases</a:t>
            </a:r>
          </a:p>
          <a:p>
            <a:r>
              <a:rPr lang="en-US" dirty="0" smtClean="0"/>
              <a:t>This leads to greater likelihood that the integration and testing effort will also increase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20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Architecture Metrics</a:t>
            </a:r>
            <a:endParaRPr lang="en-US" dirty="0"/>
          </a:p>
        </p:txBody>
      </p:sp>
      <p:sp>
        <p:nvSpPr>
          <p:cNvPr id="3" name="Content Placeholder 2"/>
          <p:cNvSpPr>
            <a:spLocks noGrp="1"/>
          </p:cNvSpPr>
          <p:nvPr>
            <p:ph idx="1"/>
          </p:nvPr>
        </p:nvSpPr>
        <p:spPr/>
        <p:txBody>
          <a:bodyPr>
            <a:normAutofit fontScale="92500"/>
          </a:bodyPr>
          <a:lstStyle/>
          <a:p>
            <a:r>
              <a:rPr lang="en-US" dirty="0" smtClean="0"/>
              <a:t> Shape complexity</a:t>
            </a:r>
          </a:p>
          <a:p>
            <a:pPr lvl="1"/>
            <a:r>
              <a:rPr lang="en-US" dirty="0" smtClean="0"/>
              <a:t>size = n + a, where n is the number of nodes and a is the number of  arcs</a:t>
            </a:r>
          </a:p>
          <a:p>
            <a:pPr lvl="1"/>
            <a:r>
              <a:rPr lang="en-US" dirty="0" smtClean="0"/>
              <a:t>Allows different program software architectures to be compared in a straightforward manner</a:t>
            </a:r>
          </a:p>
          <a:p>
            <a:r>
              <a:rPr lang="en-US" dirty="0" smtClean="0"/>
              <a:t>Connectivity density (i.e., the arc-to-node ratio)</a:t>
            </a:r>
          </a:p>
          <a:p>
            <a:pPr lvl="1"/>
            <a:r>
              <a:rPr lang="en-US" dirty="0" smtClean="0"/>
              <a:t>r = a/n</a:t>
            </a:r>
          </a:p>
          <a:p>
            <a:pPr lvl="1"/>
            <a:r>
              <a:rPr lang="en-US" dirty="0" smtClean="0"/>
              <a:t>May provide a simple indication of the coupling in the software architecture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for Object-Oriented Design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Size</a:t>
            </a:r>
          </a:p>
          <a:p>
            <a:pPr lvl="1"/>
            <a:r>
              <a:rPr lang="en-US" dirty="0" smtClean="0"/>
              <a:t> Population: a static count of all classes and methods</a:t>
            </a:r>
          </a:p>
          <a:p>
            <a:pPr lvl="1"/>
            <a:r>
              <a:rPr lang="en-US" dirty="0" smtClean="0"/>
              <a:t>Volume: a dynamic count of all instantiated objects at a given time</a:t>
            </a:r>
          </a:p>
          <a:p>
            <a:pPr lvl="1"/>
            <a:r>
              <a:rPr lang="en-US" dirty="0" smtClean="0"/>
              <a:t>Length: the depth of an inheritance tree</a:t>
            </a:r>
          </a:p>
          <a:p>
            <a:r>
              <a:rPr lang="en-US" dirty="0" smtClean="0"/>
              <a:t>Coupling</a:t>
            </a:r>
          </a:p>
          <a:p>
            <a:pPr lvl="1"/>
            <a:r>
              <a:rPr lang="en-US" dirty="0" smtClean="0"/>
              <a:t>The number of collaborations between classes or the number of methods called between objects</a:t>
            </a:r>
          </a:p>
          <a:p>
            <a:r>
              <a:rPr lang="en-US" dirty="0" smtClean="0"/>
              <a:t>Cohesion</a:t>
            </a:r>
          </a:p>
          <a:p>
            <a:pPr lvl="1"/>
            <a:r>
              <a:rPr lang="en-US" dirty="0" smtClean="0"/>
              <a:t>The cohesion of a class is the degree to which its set of properties is part of the problem or design domain</a:t>
            </a:r>
          </a:p>
          <a:p>
            <a:r>
              <a:rPr lang="en-US" dirty="0" smtClean="0"/>
              <a:t>Primitiveness</a:t>
            </a:r>
          </a:p>
          <a:p>
            <a:pPr lvl="1"/>
            <a:r>
              <a:rPr lang="en-US" dirty="0" smtClean="0"/>
              <a:t>The degree to which a method in a class is atomic (i.e., the method cannot be constructed out of a sequence of other methods provided by the class)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Architecture Metrics</a:t>
            </a:r>
            <a:endParaRPr lang="en-US" dirty="0"/>
          </a:p>
        </p:txBody>
      </p:sp>
      <p:pic>
        <p:nvPicPr>
          <p:cNvPr id="1026" name="Picture 2"/>
          <p:cNvPicPr>
            <a:picLocks noChangeAspect="1" noChangeArrowheads="1"/>
          </p:cNvPicPr>
          <p:nvPr/>
        </p:nvPicPr>
        <p:blipFill>
          <a:blip r:embed="rId2"/>
          <a:srcRect/>
          <a:stretch>
            <a:fillRect/>
          </a:stretch>
        </p:blipFill>
        <p:spPr bwMode="auto">
          <a:xfrm>
            <a:off x="1143000" y="2514600"/>
            <a:ext cx="6063802" cy="26908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Software Metrics?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Help software engineers to better understand the attributes of models and assess the quality of the software</a:t>
            </a:r>
          </a:p>
          <a:p>
            <a:r>
              <a:rPr lang="en-US" dirty="0" smtClean="0"/>
              <a:t>Help software engineers to gain insight into the design and construction of the software</a:t>
            </a:r>
          </a:p>
          <a:p>
            <a:r>
              <a:rPr lang="en-US" dirty="0" smtClean="0"/>
              <a:t>Focus on specific attributes of software engineering work products resulting from analysis, design, coding, and testing</a:t>
            </a:r>
          </a:p>
          <a:p>
            <a:r>
              <a:rPr lang="en-US" dirty="0" smtClean="0"/>
              <a:t>Provide a systematic way to assess quality based on a set of clearly defined rules</a:t>
            </a:r>
          </a:p>
          <a:p>
            <a:r>
              <a:rPr lang="en-US" dirty="0" smtClean="0"/>
              <a:t>Provide an “on-the-spot” rather than “after-the-fact” insight into the software development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Class-oriented Metrics</a:t>
            </a:r>
            <a:endParaRPr lang="en-US" dirty="0"/>
          </a:p>
        </p:txBody>
      </p:sp>
      <p:sp>
        <p:nvSpPr>
          <p:cNvPr id="3" name="Content Placeholder 2"/>
          <p:cNvSpPr>
            <a:spLocks noGrp="1"/>
          </p:cNvSpPr>
          <p:nvPr>
            <p:ph idx="1"/>
          </p:nvPr>
        </p:nvSpPr>
        <p:spPr>
          <a:xfrm>
            <a:off x="457200" y="1600201"/>
            <a:ext cx="8229600" cy="2667000"/>
          </a:xfrm>
        </p:spPr>
        <p:txBody>
          <a:bodyPr>
            <a:normAutofit fontScale="70000" lnSpcReduction="20000"/>
          </a:bodyPr>
          <a:lstStyle/>
          <a:p>
            <a:r>
              <a:rPr lang="en-US" b="1" dirty="0" err="1" smtClean="0"/>
              <a:t>Cyclomatic</a:t>
            </a:r>
            <a:r>
              <a:rPr lang="en-US" b="1" dirty="0" smtClean="0"/>
              <a:t> </a:t>
            </a:r>
            <a:r>
              <a:rPr lang="en-US" b="1" dirty="0" smtClean="0"/>
              <a:t>complexity </a:t>
            </a:r>
            <a:r>
              <a:rPr lang="en-US" dirty="0" smtClean="0"/>
              <a:t>is a source code complexity measurement that is being correlated to a number of coding errors. </a:t>
            </a:r>
          </a:p>
          <a:p>
            <a:r>
              <a:rPr lang="en-US" dirty="0" smtClean="0"/>
              <a:t>It is calculated by developing a Control Flow Graph of the code that measures the number of linearly-independent paths through a program module.</a:t>
            </a:r>
          </a:p>
          <a:p>
            <a:r>
              <a:rPr lang="en-US" dirty="0" smtClean="0"/>
              <a:t>Lower the Program's </a:t>
            </a:r>
            <a:r>
              <a:rPr lang="en-US" dirty="0" err="1" smtClean="0"/>
              <a:t>cyclomatic</a:t>
            </a:r>
            <a:r>
              <a:rPr lang="en-US" dirty="0" smtClean="0"/>
              <a:t> complexity, lower the risk to modify and easier to understand. It can be represented using the below formula</a:t>
            </a:r>
            <a:r>
              <a:rPr lang="en-US" dirty="0" smtClean="0"/>
              <a:t>:</a:t>
            </a:r>
          </a:p>
          <a:p>
            <a:endParaRPr lang="en-US" dirty="0" smtClean="0"/>
          </a:p>
          <a:p>
            <a:endParaRPr lang="en-US" dirty="0" smtClean="0"/>
          </a:p>
          <a:p>
            <a:endParaRPr lang="en-US" dirty="0" smtClean="0"/>
          </a:p>
        </p:txBody>
      </p:sp>
      <p:pic>
        <p:nvPicPr>
          <p:cNvPr id="4" name="Picture 3"/>
          <p:cNvPicPr>
            <a:picLocks noChangeAspect="1" noChangeArrowheads="1"/>
          </p:cNvPicPr>
          <p:nvPr/>
        </p:nvPicPr>
        <p:blipFill>
          <a:blip r:embed="rId2"/>
          <a:srcRect/>
          <a:stretch>
            <a:fillRect/>
          </a:stretch>
        </p:blipFill>
        <p:spPr bwMode="auto">
          <a:xfrm>
            <a:off x="1447800" y="4267200"/>
            <a:ext cx="5813196" cy="1524000"/>
          </a:xfrm>
          <a:prstGeom prst="rect">
            <a:avLst/>
          </a:prstGeom>
          <a:noFill/>
          <a:ln w="9525">
            <a:noFill/>
            <a:miter lim="800000"/>
            <a:headEnd/>
            <a:tailEnd/>
          </a:ln>
          <a:effectLst/>
        </p:spPr>
      </p:pic>
      <p:sp>
        <p:nvSpPr>
          <p:cNvPr id="5" name="TextBox 4"/>
          <p:cNvSpPr txBox="1"/>
          <p:nvPr/>
        </p:nvSpPr>
        <p:spPr>
          <a:xfrm>
            <a:off x="685800" y="5867400"/>
            <a:ext cx="7515519" cy="923330"/>
          </a:xfrm>
          <a:prstGeom prst="rect">
            <a:avLst/>
          </a:prstGeom>
          <a:noFill/>
        </p:spPr>
        <p:txBody>
          <a:bodyPr wrap="none" rtlCol="0">
            <a:spAutoFit/>
          </a:bodyPr>
          <a:lstStyle/>
          <a:p>
            <a:r>
              <a:rPr lang="en-US" dirty="0" smtClean="0"/>
              <a:t>Normalized Complexity of each method = (Complexity of method – </a:t>
            </a:r>
            <a:endParaRPr lang="en-US" dirty="0" smtClean="0"/>
          </a:p>
          <a:p>
            <a:r>
              <a:rPr lang="en-US" dirty="0" smtClean="0"/>
              <a:t>Minimum </a:t>
            </a:r>
            <a:r>
              <a:rPr lang="en-US" dirty="0" smtClean="0"/>
              <a:t>Complexity in class)/ (Maximum Complexity– Minimum Complexity)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to determine </a:t>
            </a:r>
            <a:r>
              <a:rPr lang="en-US" dirty="0" err="1" smtClean="0"/>
              <a:t>Cyclomatic</a:t>
            </a:r>
            <a:r>
              <a:rPr lang="en-US" dirty="0" smtClean="0"/>
              <a:t> Complexity</a:t>
            </a:r>
            <a:endParaRPr lang="en-US" dirty="0"/>
          </a:p>
        </p:txBody>
      </p:sp>
      <p:pic>
        <p:nvPicPr>
          <p:cNvPr id="2050" name="Picture 2"/>
          <p:cNvPicPr>
            <a:picLocks noChangeAspect="1" noChangeArrowheads="1"/>
          </p:cNvPicPr>
          <p:nvPr/>
        </p:nvPicPr>
        <p:blipFill>
          <a:blip r:embed="rId2"/>
          <a:srcRect/>
          <a:stretch>
            <a:fillRect/>
          </a:stretch>
        </p:blipFill>
        <p:spPr bwMode="auto">
          <a:xfrm>
            <a:off x="914400" y="2286000"/>
            <a:ext cx="5614507" cy="288607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graph</a:t>
            </a:r>
            <a:endParaRPr lang="en-US" dirty="0"/>
          </a:p>
        </p:txBody>
      </p:sp>
      <p:pic>
        <p:nvPicPr>
          <p:cNvPr id="3074" name="Picture 2"/>
          <p:cNvPicPr>
            <a:picLocks noChangeAspect="1" noChangeArrowheads="1"/>
          </p:cNvPicPr>
          <p:nvPr/>
        </p:nvPicPr>
        <p:blipFill>
          <a:blip r:embed="rId2"/>
          <a:srcRect/>
          <a:stretch>
            <a:fillRect/>
          </a:stretch>
        </p:blipFill>
        <p:spPr bwMode="auto">
          <a:xfrm>
            <a:off x="990600" y="1752600"/>
            <a:ext cx="4152900" cy="4686300"/>
          </a:xfrm>
          <a:prstGeom prst="rect">
            <a:avLst/>
          </a:prstGeom>
          <a:noFill/>
          <a:ln w="9525">
            <a:noFill/>
            <a:miter lim="800000"/>
            <a:headEnd/>
            <a:tailEnd/>
          </a:ln>
          <a:effectLst/>
        </p:spPr>
      </p:pic>
      <p:sp>
        <p:nvSpPr>
          <p:cNvPr id="5" name="TextBox 4"/>
          <p:cNvSpPr txBox="1"/>
          <p:nvPr/>
        </p:nvSpPr>
        <p:spPr>
          <a:xfrm>
            <a:off x="5257800" y="2667000"/>
            <a:ext cx="3604961" cy="1477328"/>
          </a:xfrm>
          <a:prstGeom prst="rect">
            <a:avLst/>
          </a:prstGeom>
          <a:noFill/>
        </p:spPr>
        <p:txBody>
          <a:bodyPr wrap="none" rtlCol="0">
            <a:spAutoFit/>
          </a:bodyPr>
          <a:lstStyle/>
          <a:p>
            <a:r>
              <a:rPr lang="en-US" dirty="0" smtClean="0"/>
              <a:t>No. of nodes </a:t>
            </a:r>
            <a:r>
              <a:rPr lang="en-US" dirty="0" smtClean="0"/>
              <a:t>= 7</a:t>
            </a:r>
            <a:endParaRPr lang="en-US" dirty="0" smtClean="0"/>
          </a:p>
          <a:p>
            <a:r>
              <a:rPr lang="en-US" dirty="0" smtClean="0"/>
              <a:t>No. of edges </a:t>
            </a:r>
            <a:r>
              <a:rPr lang="en-US" dirty="0" smtClean="0"/>
              <a:t>= 8</a:t>
            </a:r>
            <a:endParaRPr lang="en-US" dirty="0" smtClean="0"/>
          </a:p>
          <a:p>
            <a:r>
              <a:rPr lang="en-US" dirty="0" smtClean="0"/>
              <a:t>No. of exit points </a:t>
            </a:r>
            <a:r>
              <a:rPr lang="en-US" dirty="0" smtClean="0"/>
              <a:t>= 1</a:t>
            </a:r>
            <a:endParaRPr lang="en-US" dirty="0" smtClean="0"/>
          </a:p>
          <a:p>
            <a:r>
              <a:rPr lang="en-US" dirty="0" err="1" smtClean="0"/>
              <a:t>Cyclomatic</a:t>
            </a:r>
            <a:r>
              <a:rPr lang="en-US" dirty="0" smtClean="0"/>
              <a:t> Complexity </a:t>
            </a:r>
            <a:r>
              <a:rPr lang="en-US" dirty="0" smtClean="0"/>
              <a:t>= 8 – 7 + 2 *1</a:t>
            </a:r>
          </a:p>
          <a:p>
            <a:r>
              <a:rPr lang="en-US" dirty="0" smtClean="0"/>
              <a:t> </a:t>
            </a:r>
            <a:r>
              <a:rPr lang="en-US" dirty="0" smtClean="0"/>
              <a:t>                                        = 3</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Class-oriented Metrics</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smtClean="0"/>
              <a:t>Weighted </a:t>
            </a:r>
            <a:r>
              <a:rPr lang="en-US" dirty="0" smtClean="0"/>
              <a:t>methods per </a:t>
            </a:r>
            <a:r>
              <a:rPr lang="en-US" dirty="0" smtClean="0"/>
              <a:t>class</a:t>
            </a:r>
            <a:endParaRPr lang="en-US" dirty="0" smtClean="0"/>
          </a:p>
          <a:p>
            <a:pPr lvl="1"/>
            <a:r>
              <a:rPr lang="en-US" dirty="0" smtClean="0"/>
              <a:t>The normalized complexity of the methods in a class</a:t>
            </a:r>
          </a:p>
          <a:p>
            <a:pPr lvl="1"/>
            <a:r>
              <a:rPr lang="en-US" dirty="0" smtClean="0"/>
              <a:t>Indicates the amount of effort to implement and test a class</a:t>
            </a:r>
            <a:r>
              <a:rPr lang="en-US" dirty="0" smtClean="0"/>
              <a:t> </a:t>
            </a:r>
          </a:p>
          <a:p>
            <a:r>
              <a:rPr lang="en-US" dirty="0" smtClean="0"/>
              <a:t>Depth </a:t>
            </a:r>
            <a:r>
              <a:rPr lang="en-US" dirty="0" smtClean="0"/>
              <a:t>of the inheritance tree</a:t>
            </a:r>
          </a:p>
          <a:p>
            <a:pPr lvl="1"/>
            <a:r>
              <a:rPr lang="en-US" dirty="0" smtClean="0"/>
              <a:t>The maximum length from the derived class (the node) to the base class (the root)</a:t>
            </a:r>
          </a:p>
          <a:p>
            <a:pPr lvl="1"/>
            <a:r>
              <a:rPr lang="en-US" dirty="0" smtClean="0"/>
              <a:t>Indicates the potential difficulties when attempting to predict the behavior of a class because of the number of inherited methods</a:t>
            </a:r>
          </a:p>
          <a:p>
            <a:r>
              <a:rPr lang="en-US" dirty="0" smtClean="0"/>
              <a:t>Number of children (i.e., subclasses)</a:t>
            </a:r>
          </a:p>
          <a:p>
            <a:pPr lvl="1"/>
            <a:r>
              <a:rPr lang="en-US" dirty="0" smtClean="0"/>
              <a:t>As the number of children of a class grows</a:t>
            </a:r>
          </a:p>
          <a:p>
            <a:pPr lvl="2"/>
            <a:r>
              <a:rPr lang="en-US" dirty="0" smtClean="0"/>
              <a:t>Reuse increases</a:t>
            </a:r>
          </a:p>
          <a:p>
            <a:pPr lvl="2"/>
            <a:r>
              <a:rPr lang="en-US" dirty="0" smtClean="0"/>
              <a:t>The abstraction represented by the parent class can be diluted by inappropriate children</a:t>
            </a:r>
          </a:p>
          <a:p>
            <a:pPr lvl="2"/>
            <a:r>
              <a:rPr lang="en-US" dirty="0" smtClean="0"/>
              <a:t>The amount of testing required will increase</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Class-oriented Metrics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Coupling between object classes</a:t>
            </a:r>
          </a:p>
          <a:p>
            <a:pPr lvl="1"/>
            <a:r>
              <a:rPr lang="en-US" dirty="0" smtClean="0"/>
              <a:t> Measures the number of collaborations a class has with any other classes</a:t>
            </a:r>
          </a:p>
          <a:p>
            <a:pPr lvl="1"/>
            <a:r>
              <a:rPr lang="en-US" dirty="0" smtClean="0"/>
              <a:t> Higher coupling decreases the reusability of a class</a:t>
            </a:r>
          </a:p>
          <a:p>
            <a:pPr lvl="1"/>
            <a:r>
              <a:rPr lang="en-US" dirty="0" smtClean="0"/>
              <a:t>Higher coupling complicates modifications and testing</a:t>
            </a:r>
          </a:p>
          <a:p>
            <a:pPr lvl="1"/>
            <a:r>
              <a:rPr lang="en-US" dirty="0" smtClean="0"/>
              <a:t>Coupling should be kept as low as possible</a:t>
            </a:r>
          </a:p>
          <a:p>
            <a:r>
              <a:rPr lang="en-US" dirty="0" smtClean="0"/>
              <a:t> Response for a class</a:t>
            </a:r>
          </a:p>
          <a:p>
            <a:pPr lvl="1"/>
            <a:r>
              <a:rPr lang="en-US" dirty="0" smtClean="0"/>
              <a:t>This is the set of methods that can potentially be executed in a class in response to a public method call from outside the class</a:t>
            </a:r>
          </a:p>
          <a:p>
            <a:pPr lvl="1"/>
            <a:r>
              <a:rPr lang="en-US" dirty="0" smtClean="0"/>
              <a:t>As the response value increases, the effort required for testing also increases as does the overall design complexity of the class</a:t>
            </a:r>
          </a:p>
          <a:p>
            <a:r>
              <a:rPr lang="en-US" dirty="0" smtClean="0"/>
              <a:t>Lack of cohesion in methods</a:t>
            </a:r>
          </a:p>
          <a:p>
            <a:pPr lvl="1"/>
            <a:r>
              <a:rPr lang="en-US" dirty="0" smtClean="0"/>
              <a:t>This measures the number of methods that access one or more of the same instance variables (i.e., attributes) of a class</a:t>
            </a:r>
          </a:p>
          <a:p>
            <a:pPr lvl="1"/>
            <a:r>
              <a:rPr lang="en-US" dirty="0" smtClean="0"/>
              <a:t>If no methods access the same attribute, then the measure is zero</a:t>
            </a:r>
          </a:p>
          <a:p>
            <a:r>
              <a:rPr lang="en-US" dirty="0" smtClean="0"/>
              <a:t> As the measure increases, methods become more coupled to one another via attributes, thereby increasing the complexity of the class design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20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20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20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Metrics for Maintenance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for Maintenance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Software maturity index (SMI)</a:t>
            </a:r>
          </a:p>
          <a:p>
            <a:pPr lvl="1"/>
            <a:r>
              <a:rPr lang="en-US" dirty="0" smtClean="0"/>
              <a:t>Provides an indication of the stability of a software product based on changes that occur for each release</a:t>
            </a:r>
          </a:p>
          <a:p>
            <a:pPr lvl="1"/>
            <a:r>
              <a:rPr lang="en-US" dirty="0" smtClean="0"/>
              <a:t>SMI = [MT - (</a:t>
            </a:r>
            <a:r>
              <a:rPr lang="en-US" dirty="0" err="1" smtClean="0"/>
              <a:t>Fa</a:t>
            </a:r>
            <a:r>
              <a:rPr lang="en-US" dirty="0" smtClean="0"/>
              <a:t> + </a:t>
            </a:r>
            <a:r>
              <a:rPr lang="en-US" dirty="0" err="1" smtClean="0"/>
              <a:t>Fc</a:t>
            </a:r>
            <a:r>
              <a:rPr lang="en-US" dirty="0" smtClean="0"/>
              <a:t> + </a:t>
            </a:r>
            <a:r>
              <a:rPr lang="en-US" dirty="0" err="1" smtClean="0"/>
              <a:t>Fd</a:t>
            </a:r>
            <a:r>
              <a:rPr lang="en-US" dirty="0" smtClean="0"/>
              <a:t>)]/MT</a:t>
            </a:r>
          </a:p>
          <a:p>
            <a:pPr lvl="1"/>
            <a:r>
              <a:rPr lang="en-US" dirty="0" smtClean="0"/>
              <a:t>where</a:t>
            </a:r>
          </a:p>
          <a:p>
            <a:pPr lvl="2"/>
            <a:r>
              <a:rPr lang="en-US" dirty="0" smtClean="0"/>
              <a:t>MT = #modules in the current release</a:t>
            </a:r>
          </a:p>
          <a:p>
            <a:pPr lvl="2"/>
            <a:r>
              <a:rPr lang="en-US" dirty="0" err="1" smtClean="0"/>
              <a:t>Fa</a:t>
            </a:r>
            <a:r>
              <a:rPr lang="en-US" dirty="0" smtClean="0"/>
              <a:t> = #modules in the current release that have been added</a:t>
            </a:r>
          </a:p>
          <a:p>
            <a:pPr lvl="2"/>
            <a:r>
              <a:rPr lang="en-US" dirty="0" err="1" smtClean="0"/>
              <a:t>Fc</a:t>
            </a:r>
            <a:r>
              <a:rPr lang="en-US" dirty="0" smtClean="0"/>
              <a:t> = #modules in the current release that have been changed</a:t>
            </a:r>
          </a:p>
          <a:p>
            <a:pPr lvl="2"/>
            <a:r>
              <a:rPr lang="en-US" dirty="0" err="1" smtClean="0"/>
              <a:t>Fd</a:t>
            </a:r>
            <a:r>
              <a:rPr lang="en-US" dirty="0" smtClean="0"/>
              <a:t> = #modules from the preceding release that were deleted in  the current release</a:t>
            </a:r>
          </a:p>
          <a:p>
            <a:pPr lvl="1"/>
            <a:r>
              <a:rPr lang="en-US" dirty="0" smtClean="0"/>
              <a:t>As the SMI (i.e., the fraction) approaches 1.0, the software product begins to stabilize</a:t>
            </a:r>
          </a:p>
          <a:p>
            <a:pPr lvl="1"/>
            <a:r>
              <a:rPr lang="en-US" dirty="0" smtClean="0"/>
              <a:t>The average time to produce a release of a software product can be correlated with the SMI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20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20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Project and Product</a:t>
            </a:r>
            <a:endParaRPr lang="en-US" dirty="0"/>
          </a:p>
        </p:txBody>
      </p:sp>
      <p:sp>
        <p:nvSpPr>
          <p:cNvPr id="3" name="Content Placeholder 2"/>
          <p:cNvSpPr>
            <a:spLocks noGrp="1"/>
          </p:cNvSpPr>
          <p:nvPr>
            <p:ph idx="1"/>
          </p:nvPr>
        </p:nvSpPr>
        <p:spPr/>
        <p:txBody>
          <a:bodyPr/>
          <a:lstStyle/>
          <a:p>
            <a:r>
              <a:rPr lang="en-US" dirty="0" smtClean="0"/>
              <a:t>A software </a:t>
            </a:r>
            <a:r>
              <a:rPr lang="en-US" b="1" dirty="0" smtClean="0"/>
              <a:t>process</a:t>
            </a:r>
            <a:r>
              <a:rPr lang="en-US" dirty="0" smtClean="0"/>
              <a:t> specifies the abstract set of activities that should be performed to go from user needs to final product. The actual act of executing the activities for some specific user needs is a software </a:t>
            </a:r>
            <a:r>
              <a:rPr lang="en-US" b="1" dirty="0" smtClean="0"/>
              <a:t>project</a:t>
            </a:r>
            <a:r>
              <a:rPr lang="en-US" dirty="0" smtClean="0"/>
              <a:t>. And all the outputs that are produced while the activities are being executed are the </a:t>
            </a:r>
            <a:r>
              <a:rPr lang="en-US" b="1" dirty="0" smtClean="0"/>
              <a:t>products</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Metrics</a:t>
            </a:r>
            <a:endParaRPr lang="en-US" dirty="0"/>
          </a:p>
        </p:txBody>
      </p:sp>
      <p:sp>
        <p:nvSpPr>
          <p:cNvPr id="3" name="Content Placeholder 2"/>
          <p:cNvSpPr>
            <a:spLocks noGrp="1"/>
          </p:cNvSpPr>
          <p:nvPr>
            <p:ph idx="1"/>
          </p:nvPr>
        </p:nvSpPr>
        <p:spPr/>
        <p:txBody>
          <a:bodyPr/>
          <a:lstStyle/>
          <a:p>
            <a:r>
              <a:rPr lang="en-US" dirty="0" smtClean="0"/>
              <a:t>Software Quality</a:t>
            </a:r>
          </a:p>
          <a:p>
            <a:r>
              <a:rPr lang="en-US" dirty="0" smtClean="0"/>
              <a:t>A framework for Metrics</a:t>
            </a:r>
          </a:p>
          <a:p>
            <a:r>
              <a:rPr lang="en-US" dirty="0" smtClean="0"/>
              <a:t> Metrics for the analysis model</a:t>
            </a:r>
          </a:p>
          <a:p>
            <a:r>
              <a:rPr lang="en-US" dirty="0" smtClean="0"/>
              <a:t>Metrics for the design model</a:t>
            </a:r>
          </a:p>
          <a:p>
            <a:r>
              <a:rPr lang="en-US" dirty="0" smtClean="0"/>
              <a:t>Metrics for the source code</a:t>
            </a:r>
          </a:p>
          <a:p>
            <a:r>
              <a:rPr lang="en-US" dirty="0" smtClean="0"/>
              <a:t> Metrics for maintenance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229600" cy="1143000"/>
          </a:xfrm>
        </p:spPr>
        <p:txBody>
          <a:bodyPr/>
          <a:lstStyle/>
          <a:p>
            <a:r>
              <a:rPr lang="en-US" dirty="0" smtClean="0"/>
              <a:t>Software Quality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a:t>
            </a:r>
            <a:endParaRPr lang="en-US" dirty="0"/>
          </a:p>
        </p:txBody>
      </p:sp>
      <p:sp>
        <p:nvSpPr>
          <p:cNvPr id="3" name="Content Placeholder 2"/>
          <p:cNvSpPr>
            <a:spLocks noGrp="1"/>
          </p:cNvSpPr>
          <p:nvPr>
            <p:ph idx="1"/>
          </p:nvPr>
        </p:nvSpPr>
        <p:spPr/>
        <p:txBody>
          <a:bodyPr/>
          <a:lstStyle/>
          <a:p>
            <a:r>
              <a:rPr lang="en-US" b="1" dirty="0" smtClean="0"/>
              <a:t>Definition: </a:t>
            </a:r>
          </a:p>
          <a:p>
            <a:r>
              <a:rPr lang="en-US" dirty="0" smtClean="0"/>
              <a:t>“Conformance to </a:t>
            </a:r>
            <a:r>
              <a:rPr lang="en-US" b="1" dirty="0" smtClean="0"/>
              <a:t>explicitly stated functional and performance requirements</a:t>
            </a:r>
            <a:r>
              <a:rPr lang="en-US" dirty="0" smtClean="0"/>
              <a:t>, </a:t>
            </a:r>
            <a:r>
              <a:rPr lang="en-US" b="1" dirty="0" smtClean="0"/>
              <a:t>explicitly documented development standards</a:t>
            </a:r>
            <a:r>
              <a:rPr lang="en-US" dirty="0" smtClean="0"/>
              <a:t>, and </a:t>
            </a:r>
            <a:r>
              <a:rPr lang="en-US" b="1" dirty="0" smtClean="0"/>
              <a:t>implicit characteristics </a:t>
            </a:r>
            <a:r>
              <a:rPr lang="en-US" dirty="0" smtClean="0"/>
              <a:t>that are expected of all professionally developed software.”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Explicit software requirements </a:t>
            </a:r>
            <a:r>
              <a:rPr lang="en-US" dirty="0" smtClean="0"/>
              <a:t>are the foundation from which quality is measured.  Lack of conformance to requirements is lack of quality.</a:t>
            </a:r>
          </a:p>
          <a:p>
            <a:r>
              <a:rPr lang="en-US" b="1" dirty="0" smtClean="0"/>
              <a:t>Specific standards </a:t>
            </a:r>
            <a:r>
              <a:rPr lang="en-US" dirty="0" smtClean="0"/>
              <a:t>define a set of development criteria that guide the manner in which software is engineered. If the criteria are not followed, lack of quality will most surely result</a:t>
            </a:r>
          </a:p>
          <a:p>
            <a:r>
              <a:rPr lang="en-US" dirty="0" smtClean="0"/>
              <a:t>There is a set of </a:t>
            </a:r>
            <a:r>
              <a:rPr lang="en-US" b="1" dirty="0" smtClean="0"/>
              <a:t>implicit requirements </a:t>
            </a:r>
            <a:r>
              <a:rPr lang="en-US" dirty="0" smtClean="0"/>
              <a:t>that often goes unmentioned (e.g., ease of use).  If software conforms to its explicit requirements but fails to meet implicit requirements, software quality is suspect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1385</TotalTime>
  <Words>3115</Words>
  <Application>Microsoft Office PowerPoint</Application>
  <PresentationFormat>On-screen Show (4:3)</PresentationFormat>
  <Paragraphs>306</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Software Engineering</vt:lpstr>
      <vt:lpstr>Product Metrics</vt:lpstr>
      <vt:lpstr>Metrics in daily life</vt:lpstr>
      <vt:lpstr>Why Software Metrics?</vt:lpstr>
      <vt:lpstr>Process, Project and Product</vt:lpstr>
      <vt:lpstr>Product Metrics</vt:lpstr>
      <vt:lpstr>Software Quality</vt:lpstr>
      <vt:lpstr>Software Quality</vt:lpstr>
      <vt:lpstr>Software Quality</vt:lpstr>
      <vt:lpstr>Properties of Software Quality Factors</vt:lpstr>
      <vt:lpstr>ISO 9126 Software Quality Factors</vt:lpstr>
      <vt:lpstr>Framework for Metrics</vt:lpstr>
      <vt:lpstr>Measures, Metrics, and Indicators </vt:lpstr>
      <vt:lpstr>Purpose of Product Metrics</vt:lpstr>
      <vt:lpstr>Activities of a Measurement  Process</vt:lpstr>
      <vt:lpstr>Characterizing and Validating  Metrics</vt:lpstr>
      <vt:lpstr>Goal-oriented Software Measurement</vt:lpstr>
      <vt:lpstr>Goal-oriented Software Measurement</vt:lpstr>
      <vt:lpstr>Attributes of Effective Software Metrics</vt:lpstr>
      <vt:lpstr>Attributes of Effective Software Metrics </vt:lpstr>
      <vt:lpstr>Metrics for the Analysis Model</vt:lpstr>
      <vt:lpstr>1. Function Points</vt:lpstr>
      <vt:lpstr>Information Domain Values</vt:lpstr>
      <vt:lpstr>Information Domain Values</vt:lpstr>
      <vt:lpstr>Function Point Computation</vt:lpstr>
      <vt:lpstr>Function Points</vt:lpstr>
      <vt:lpstr>Value Adjustment Factors</vt:lpstr>
      <vt:lpstr>Value Adjustment Factors</vt:lpstr>
      <vt:lpstr>Function Point Example</vt:lpstr>
      <vt:lpstr>Function Point Example</vt:lpstr>
      <vt:lpstr>Function Point Example</vt:lpstr>
      <vt:lpstr>Interpretation of the FP Number</vt:lpstr>
      <vt:lpstr>Metrics for the Design Model</vt:lpstr>
      <vt:lpstr>Metrics for the Design Model</vt:lpstr>
      <vt:lpstr>Architectural Design Metrics</vt:lpstr>
      <vt:lpstr>Hierarchical Architecture Metrics</vt:lpstr>
      <vt:lpstr>Hierarchical Architecture Metrics</vt:lpstr>
      <vt:lpstr>Metrics for Object-Oriented Design</vt:lpstr>
      <vt:lpstr>Hierarchical Architecture Metrics</vt:lpstr>
      <vt:lpstr>Specific Class-oriented Metrics</vt:lpstr>
      <vt:lpstr>Example to determine Cyclomatic Complexity</vt:lpstr>
      <vt:lpstr>Control flow graph</vt:lpstr>
      <vt:lpstr>Specific Class-oriented Metrics</vt:lpstr>
      <vt:lpstr>Specific Class-oriented Metrics</vt:lpstr>
      <vt:lpstr>Metrics for Maintenance</vt:lpstr>
      <vt:lpstr>Metrics for Maintenance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 computer</dc:creator>
  <cp:lastModifiedBy>prince computer</cp:lastModifiedBy>
  <cp:revision>92</cp:revision>
  <dcterms:created xsi:type="dcterms:W3CDTF">2020-05-02T10:16:33Z</dcterms:created>
  <dcterms:modified xsi:type="dcterms:W3CDTF">2020-05-07T11:22:16Z</dcterms:modified>
</cp:coreProperties>
</file>