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handoutMasterIdLst>
    <p:handoutMasterId r:id="rId42"/>
  </p:handoutMasterIdLst>
  <p:sldIdLst>
    <p:sldId id="256" r:id="rId2"/>
    <p:sldId id="271" r:id="rId3"/>
    <p:sldId id="272" r:id="rId4"/>
    <p:sldId id="273" r:id="rId5"/>
    <p:sldId id="257" r:id="rId6"/>
    <p:sldId id="277" r:id="rId7"/>
    <p:sldId id="259" r:id="rId8"/>
    <p:sldId id="278" r:id="rId9"/>
    <p:sldId id="274" r:id="rId10"/>
    <p:sldId id="258" r:id="rId11"/>
    <p:sldId id="261" r:id="rId12"/>
    <p:sldId id="275" r:id="rId13"/>
    <p:sldId id="276" r:id="rId14"/>
    <p:sldId id="310" r:id="rId15"/>
    <p:sldId id="281" r:id="rId16"/>
    <p:sldId id="282" r:id="rId17"/>
    <p:sldId id="285" r:id="rId18"/>
    <p:sldId id="284" r:id="rId19"/>
    <p:sldId id="260" r:id="rId20"/>
    <p:sldId id="286" r:id="rId21"/>
    <p:sldId id="283" r:id="rId22"/>
    <p:sldId id="262" r:id="rId23"/>
    <p:sldId id="308" r:id="rId24"/>
    <p:sldId id="309" r:id="rId25"/>
    <p:sldId id="288" r:id="rId26"/>
    <p:sldId id="289" r:id="rId27"/>
    <p:sldId id="290" r:id="rId28"/>
    <p:sldId id="291" r:id="rId29"/>
    <p:sldId id="264" r:id="rId30"/>
    <p:sldId id="263" r:id="rId31"/>
    <p:sldId id="295" r:id="rId32"/>
    <p:sldId id="265" r:id="rId33"/>
    <p:sldId id="294" r:id="rId34"/>
    <p:sldId id="297" r:id="rId35"/>
    <p:sldId id="299" r:id="rId36"/>
    <p:sldId id="298" r:id="rId37"/>
    <p:sldId id="267" r:id="rId38"/>
    <p:sldId id="300" r:id="rId39"/>
    <p:sldId id="30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3F46A-CB7B-994B-9E92-2B882EC973B0}" type="datetimeFigureOut">
              <a:rPr lang="en-US" smtClean="0"/>
              <a:pPr/>
              <a:t>5/18/2020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BFCE79-5C1A-D04F-AB4F-EBAB411A931D}"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85C9F-6257-1D44-A466-AA695D730ADC}" type="datetimeFigureOut">
              <a:rPr lang="en-US" smtClean="0"/>
              <a:pPr/>
              <a:t>5/18/2020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45294-65F0-1C43-8615-5C554797DD0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FBBFE85-006A-554F-ADAB-F8E16AA1CD89}"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71EAD7CA-4FEA-A143-8DC9-4CCA887FC633}"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E903CD9-C4F5-BA4C-8029-52127F0E09F7}"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82DA2C28-9273-5C4A-AA74-CD06DB1117EC}"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9855F221-B0E3-8A46-9E71-AE7FED861E4A}"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BD0CF95-A485-424B-AE80-1996F7E10ECC}" type="datetime1">
              <a:rPr lang="en-US" smtClean="0"/>
              <a:pPr/>
              <a:t>5/18/2020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4346A99-DF8A-1844-B3FA-088AE2187B34}" type="datetime1">
              <a:rPr lang="en-US" smtClean="0"/>
              <a:pPr/>
              <a:t>5/18/2020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9"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5C2130A-59DA-C04C-A08C-E2BA8292AA42}" type="datetime1">
              <a:rPr lang="en-US" smtClean="0"/>
              <a:pPr/>
              <a:t>5/18/2020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5"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AFC88AB-067E-F643-9D3E-A2B13A31019C}" type="datetime1">
              <a:rPr lang="en-US" smtClean="0"/>
              <a:pPr/>
              <a:t>5/18/2020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4"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9EC1EB78-0638-9A4A-8053-7ECED8514A56}" type="datetime1">
              <a:rPr lang="en-US" smtClean="0"/>
              <a:pPr/>
              <a:t>5/18/2020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DEA83D-7DA7-FE4D-A3E1-A849B457D00C}" type="datetime1">
              <a:rPr lang="en-US" smtClean="0"/>
              <a:pPr/>
              <a:t>5/18/2020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16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BD7280A7-6D58-AD44-A637-45870A3BA306}" type="datetime1">
              <a:rPr lang="en-US" smtClean="0"/>
              <a:pPr/>
              <a:t>5/18/2020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16 Software reuse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CF8044-83D2-2543-8CEA-7F647DE98A9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16 – Software Reuse</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reuse landscape</a:t>
            </a:r>
          </a:p>
        </p:txBody>
      </p:sp>
      <p:pic>
        <p:nvPicPr>
          <p:cNvPr id="4" name="Content Placeholder 3" descr="16.3 ReuseLandscap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287" b="-4287"/>
              <a:stretch>
                <a:fillRect/>
              </a:stretch>
            </p:blipFill>
          </mc:Choice>
          <mc:Fallback>
            <p:blipFill>
              <a:blip r:embed="rId3"/>
              <a:srcRect t="-4287" b="-4287"/>
              <a:stretch>
                <a:fillRect/>
              </a:stretch>
            </p:blipFill>
          </mc:Fallback>
        </mc:AlternateContent>
        <p:spPr>
          <a:xfrm>
            <a:off x="1223729" y="1840480"/>
            <a:ext cx="6704694" cy="3687323"/>
          </a:xfrm>
        </p:spPr>
      </p:pic>
      <p:sp>
        <p:nvSpPr>
          <p:cNvPr id="5" name="Slide Number Placeholder 4"/>
          <p:cNvSpPr>
            <a:spLocks noGrp="1"/>
          </p:cNvSpPr>
          <p:nvPr>
            <p:ph type="sldNum" sz="quarter" idx="12"/>
          </p:nvPr>
        </p:nvSpPr>
        <p:spPr/>
        <p:txBody>
          <a:bodyPr/>
          <a:lstStyle/>
          <a:p>
            <a:fld id="{34CF8044-83D2-2543-8CEA-7F647DE98A9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
        <p:nvSpPr>
          <p:cNvPr id="7" name="Rectangle 6"/>
          <p:cNvSpPr/>
          <p:nvPr/>
        </p:nvSpPr>
        <p:spPr>
          <a:xfrm>
            <a:off x="2945537" y="2837094"/>
            <a:ext cx="2121327" cy="90516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11167" y="2796564"/>
            <a:ext cx="2279697"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1931" y="2823584"/>
            <a:ext cx="1283606"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p>
        </p:txBody>
      </p:sp>
      <p:graphicFrame>
        <p:nvGraphicFramePr>
          <p:cNvPr id="6" name="Content Placeholder 5"/>
          <p:cNvGraphicFramePr>
            <a:graphicFrameLocks noGrp="1"/>
          </p:cNvGraphicFramePr>
          <p:nvPr>
            <p:ph idx="1"/>
          </p:nvPr>
        </p:nvGraphicFramePr>
        <p:xfrm>
          <a:off x="457200" y="1904907"/>
          <a:ext cx="8229600" cy="416877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smtClean="0">
                          <a:solidFill>
                            <a:srgbClr val="000000"/>
                          </a:solidFill>
                          <a:latin typeface="Arial"/>
                          <a:ea typeface="Times New Roman"/>
                          <a:cs typeface="Arial"/>
                        </a:rPr>
                        <a:t>Architectural </a:t>
                      </a:r>
                      <a:r>
                        <a:rPr lang="en-GB" sz="1600" dirty="0">
                          <a:solidFill>
                            <a:srgbClr val="000000"/>
                          </a:solidFill>
                          <a:latin typeface="Arial"/>
                          <a:ea typeface="Times New Roman"/>
                          <a:cs typeface="Arial"/>
                        </a:rPr>
                        <a:t>patterns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Standard software architectures that support common types of application systems are used as the basis of applications. Described in Chapters 6, 13, and 20.</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Design patterns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Generic abstractions that occur across applications are represented as design patterns showing abstract and concrete objects and interactions. Described in Chapter 7.</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Component-based development</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Systems are developed by integrating components (collections of objects) that conform to component-model standards. Described in Chapter 17.</a:t>
                      </a:r>
                    </a:p>
                  </a:txBody>
                  <a:tcPr marL="73025" marR="73025" marT="0" marB="73025"/>
                </a:tc>
              </a:tr>
              <a:tr h="370840">
                <a:tc>
                  <a:txBody>
                    <a:bodyPr/>
                    <a:lstStyle/>
                    <a:p>
                      <a:pPr algn="l">
                        <a:spcAft>
                          <a:spcPts val="0"/>
                        </a:spcAft>
                      </a:pPr>
                      <a:r>
                        <a:rPr lang="en-GB" sz="1600" dirty="0">
                          <a:solidFill>
                            <a:srgbClr val="000000"/>
                          </a:solidFill>
                          <a:latin typeface="Arial"/>
                          <a:ea typeface="Times New Roman"/>
                          <a:cs typeface="Arial"/>
                        </a:rPr>
                        <a:t>Application frameworks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Collections of abstract and concrete classes are adapted and extended to create application systems.</a:t>
                      </a:r>
                    </a:p>
                  </a:txBody>
                  <a:tcPr marL="73025" marR="73025" marT="0" marB="73025"/>
                </a:tc>
              </a:tr>
              <a:tr h="370840">
                <a:tc>
                  <a:txBody>
                    <a:bodyPr/>
                    <a:lstStyle/>
                    <a:p>
                      <a:pPr algn="l">
                        <a:spcAft>
                          <a:spcPts val="0"/>
                        </a:spcAft>
                      </a:pPr>
                      <a:r>
                        <a:rPr lang="en-GB" sz="1600" dirty="0">
                          <a:solidFill>
                            <a:srgbClr val="000000"/>
                          </a:solidFill>
                          <a:latin typeface="Arial"/>
                          <a:ea typeface="Times New Roman"/>
                          <a:cs typeface="Arial"/>
                        </a:rPr>
                        <a:t>Legacy system wrapping</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Legacy systems (see Chapter 9) are ‘wrapped’ by defining a set of interfaces and providing access to these legacy systems through these interfaces.</a:t>
                      </a:r>
                    </a:p>
                  </a:txBody>
                  <a:tcPr marL="73025" marR="73025" marT="0" marB="73025"/>
                </a:tc>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p>
        </p:txBody>
      </p:sp>
      <p:graphicFrame>
        <p:nvGraphicFramePr>
          <p:cNvPr id="6" name="Content Placeholder 5"/>
          <p:cNvGraphicFramePr>
            <a:graphicFrameLocks noGrp="1"/>
          </p:cNvGraphicFramePr>
          <p:nvPr>
            <p:ph idx="1"/>
          </p:nvPr>
        </p:nvGraphicFramePr>
        <p:xfrm>
          <a:off x="457200" y="1896889"/>
          <a:ext cx="8229600" cy="319341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Service-oriented systems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Systems are developed by linking shared services, which may be externally provided. Described in Chapter 19.</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Software product lines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An application type is generalized around a common architecture so that it can be adapted for different customers.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COTS product reuse</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Systems are developed by configuring and integrating existing application systems. </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ERP systems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Large-scale systems that encapsulate generic business functionality and rules are configured for an organization.</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Configurable vertical applications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Generic systems are designed so that they can be configured to the needs of specific system customers.</a:t>
                      </a:r>
                    </a:p>
                  </a:txBody>
                  <a:tcPr marL="73025" marR="73025" marT="0" marB="73025"/>
                </a:tc>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18"/>
            <a:ext cx="8229600" cy="1143000"/>
          </a:xfrm>
        </p:spPr>
        <p:txBody>
          <a:bodyPr/>
          <a:lstStyle/>
          <a:p>
            <a:r>
              <a:rPr lang="en-US" dirty="0" smtClean="0"/>
              <a:t>Approaches </a:t>
            </a:r>
            <a:r>
              <a:rPr lang="en-US" dirty="0"/>
              <a:t>that support software reuse</a:t>
            </a:r>
          </a:p>
        </p:txBody>
      </p:sp>
      <p:graphicFrame>
        <p:nvGraphicFramePr>
          <p:cNvPr id="6" name="Content Placeholder 5"/>
          <p:cNvGraphicFramePr>
            <a:graphicFrameLocks noGrp="1"/>
          </p:cNvGraphicFramePr>
          <p:nvPr>
            <p:ph idx="1"/>
          </p:nvPr>
        </p:nvGraphicFramePr>
        <p:xfrm>
          <a:off x="457200" y="2080535"/>
          <a:ext cx="8229600" cy="3364230"/>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Program libraries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Class and function libraries that implement commonly used abstractions are available for reuse.</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Model-driven engineering</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is represented as domain models and implementation independent models and code is generated from these models. Described in Chapter 5.</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Program generators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A generator system embeds knowledge of a type of application and is used to generate systems in that domain from a user-supplied system model.</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Aspect-oriented software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Shared components are woven into an application at different places when the program is compiled. Described in Chapter 21</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Reuse planning factors</a:t>
            </a:r>
          </a:p>
        </p:txBody>
      </p:sp>
      <p:sp>
        <p:nvSpPr>
          <p:cNvPr id="142339" name="Rectangle 3"/>
          <p:cNvSpPr>
            <a:spLocks noGrp="1" noChangeArrowheads="1"/>
          </p:cNvSpPr>
          <p:nvPr>
            <p:ph type="body" idx="1"/>
          </p:nvPr>
        </p:nvSpPr>
        <p:spPr/>
        <p:txBody>
          <a:bodyPr lIns="91797" tIns="45898" rIns="91797" bIns="45898"/>
          <a:lstStyle/>
          <a:p>
            <a:r>
              <a:rPr lang="en-US"/>
              <a:t>The development schedule for the software.</a:t>
            </a:r>
          </a:p>
          <a:p>
            <a:r>
              <a:rPr lang="en-US"/>
              <a:t>The expected software lifetime.</a:t>
            </a:r>
          </a:p>
          <a:p>
            <a:r>
              <a:rPr lang="en-US"/>
              <a:t>The background, skills and experience of the development team.</a:t>
            </a:r>
          </a:p>
          <a:p>
            <a:r>
              <a:rPr lang="en-US"/>
              <a:t>The criticality of the software and its non-functional requirements.</a:t>
            </a:r>
          </a:p>
          <a:p>
            <a:r>
              <a:rPr lang="en-US"/>
              <a:t>The application domain.</a:t>
            </a:r>
          </a:p>
          <a:p>
            <a:r>
              <a:rPr lang="en-US"/>
              <a:t>The execution platform for the software.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frameworks</a:t>
            </a:r>
          </a:p>
        </p:txBody>
      </p:sp>
      <p:sp>
        <p:nvSpPr>
          <p:cNvPr id="103427" name="Rectangle 3"/>
          <p:cNvSpPr>
            <a:spLocks noGrp="1" noChangeArrowheads="1"/>
          </p:cNvSpPr>
          <p:nvPr>
            <p:ph type="body" idx="1"/>
          </p:nvPr>
        </p:nvSpPr>
        <p:spPr/>
        <p:txBody>
          <a:bodyPr lIns="91797" tIns="45898" rIns="91797" bIns="45898"/>
          <a:lstStyle/>
          <a:p>
            <a:r>
              <a:rPr lang="en-GB" dirty="0" smtClean="0"/>
              <a:t>Frameworks are moderately large entities that can be reused. They are somewhere between system and component reuse.</a:t>
            </a:r>
          </a:p>
          <a:p>
            <a:r>
              <a:rPr lang="en-GB" dirty="0" smtClean="0"/>
              <a:t>Frameworks </a:t>
            </a:r>
            <a:r>
              <a:rPr lang="en-GB" dirty="0"/>
              <a:t>are a sub-system design made up of a collection of abstract and concrete classes and the interfaces between them.</a:t>
            </a:r>
          </a:p>
          <a:p>
            <a:r>
              <a:rPr lang="en-GB" dirty="0"/>
              <a:t>The sub-system is implemented by adding components to fill in parts of the design and by instantiating the abstract classes in the framework</a:t>
            </a:r>
            <a:r>
              <a:rPr lang="en-GB" dirty="0" smtClean="0"/>
              <a:t>.</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Framework classes</a:t>
            </a:r>
          </a:p>
        </p:txBody>
      </p:sp>
      <p:sp>
        <p:nvSpPr>
          <p:cNvPr id="104451" name="Rectangle 3"/>
          <p:cNvSpPr>
            <a:spLocks noGrp="1" noChangeArrowheads="1"/>
          </p:cNvSpPr>
          <p:nvPr>
            <p:ph type="body" idx="1"/>
          </p:nvPr>
        </p:nvSpPr>
        <p:spPr/>
        <p:txBody>
          <a:bodyPr lIns="91797" tIns="45898" rIns="91797" bIns="45898"/>
          <a:lstStyle/>
          <a:p>
            <a:pPr>
              <a:lnSpc>
                <a:spcPct val="90000"/>
              </a:lnSpc>
            </a:pPr>
            <a:r>
              <a:rPr lang="en-GB"/>
              <a:t>System infrastructure frameworks</a:t>
            </a:r>
          </a:p>
          <a:p>
            <a:pPr lvl="1">
              <a:lnSpc>
                <a:spcPct val="90000"/>
              </a:lnSpc>
            </a:pPr>
            <a:r>
              <a:rPr lang="en-GB"/>
              <a:t>Support the development of system infrastructures such as communications, user interfaces and compilers.</a:t>
            </a:r>
          </a:p>
          <a:p>
            <a:pPr>
              <a:lnSpc>
                <a:spcPct val="90000"/>
              </a:lnSpc>
            </a:pPr>
            <a:r>
              <a:rPr lang="en-GB"/>
              <a:t>Middleware integration frameworks</a:t>
            </a:r>
          </a:p>
          <a:p>
            <a:pPr lvl="1">
              <a:lnSpc>
                <a:spcPct val="90000"/>
              </a:lnSpc>
            </a:pPr>
            <a:r>
              <a:rPr lang="en-GB"/>
              <a:t>Standards and classes that support component communication and information exchange.</a:t>
            </a:r>
          </a:p>
          <a:p>
            <a:pPr>
              <a:lnSpc>
                <a:spcPct val="90000"/>
              </a:lnSpc>
            </a:pPr>
            <a:r>
              <a:rPr lang="en-GB"/>
              <a:t>Enterprise application frameworks</a:t>
            </a:r>
          </a:p>
          <a:p>
            <a:pPr lvl="1">
              <a:lnSpc>
                <a:spcPct val="90000"/>
              </a:lnSpc>
            </a:pPr>
            <a:r>
              <a:rPr lang="en-GB"/>
              <a:t>Support the development of specific types of application such as telecommunications or financial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frameworks</a:t>
            </a:r>
            <a:endParaRPr lang="en-US" dirty="0"/>
          </a:p>
        </p:txBody>
      </p:sp>
      <p:sp>
        <p:nvSpPr>
          <p:cNvPr id="3" name="Content Placeholder 2"/>
          <p:cNvSpPr>
            <a:spLocks noGrp="1"/>
          </p:cNvSpPr>
          <p:nvPr>
            <p:ph idx="1"/>
          </p:nvPr>
        </p:nvSpPr>
        <p:spPr/>
        <p:txBody>
          <a:bodyPr/>
          <a:lstStyle/>
          <a:p>
            <a:r>
              <a:rPr lang="en-US" dirty="0" smtClean="0"/>
              <a:t>Support the construction of dynamic websites as a front-end for web applications.</a:t>
            </a:r>
          </a:p>
          <a:p>
            <a:r>
              <a:rPr lang="en-US" dirty="0" err="1" smtClean="0"/>
              <a:t>WAFs</a:t>
            </a:r>
            <a:r>
              <a:rPr lang="en-US" dirty="0" smtClean="0"/>
              <a:t> are now available for all of the commonly used web programming languages e.g. Java, Python, Ruby, etc.</a:t>
            </a:r>
          </a:p>
          <a:p>
            <a:r>
              <a:rPr lang="en-US" dirty="0" smtClean="0"/>
              <a:t>Interaction model is based on the Model-View-Controller composite pattern.</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t>Model-view controller</a:t>
            </a:r>
          </a:p>
        </p:txBody>
      </p:sp>
      <p:sp>
        <p:nvSpPr>
          <p:cNvPr id="125955" name="Rectangle 3"/>
          <p:cNvSpPr>
            <a:spLocks noGrp="1" noChangeArrowheads="1"/>
          </p:cNvSpPr>
          <p:nvPr>
            <p:ph type="body" idx="1"/>
          </p:nvPr>
        </p:nvSpPr>
        <p:spPr/>
        <p:txBody>
          <a:bodyPr lIns="91797" tIns="45898" rIns="91797" bIns="45898"/>
          <a:lstStyle/>
          <a:p>
            <a:r>
              <a:rPr lang="en-GB" dirty="0"/>
              <a:t>System infrastructure framework for GUI design.</a:t>
            </a:r>
          </a:p>
          <a:p>
            <a:r>
              <a:rPr lang="en-GB" dirty="0"/>
              <a:t>Allows for multiple presentations of an object and separate interactions with these presentations.</a:t>
            </a:r>
          </a:p>
          <a:p>
            <a:r>
              <a:rPr lang="en-GB" dirty="0"/>
              <a:t>MVC framework involves the instantiation of a number of patterns (as discussed</a:t>
            </a:r>
            <a:r>
              <a:rPr lang="en-GB" dirty="0" smtClean="0"/>
              <a:t> in Chapter 7)</a:t>
            </a:r>
            <a:r>
              <a:rPr lang="en-GB"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Model-View-Controller pattern</a:t>
            </a:r>
          </a:p>
        </p:txBody>
      </p:sp>
      <p:pic>
        <p:nvPicPr>
          <p:cNvPr id="4" name="Content Placeholder 3" descr="16.5 MVC-patter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228" b="-16228"/>
              <a:stretch>
                <a:fillRect/>
              </a:stretch>
            </p:blipFill>
          </mc:Choice>
          <mc:Fallback>
            <p:blipFill>
              <a:blip r:embed="rId3"/>
              <a:srcRect t="-16228" b="-16228"/>
              <a:stretch>
                <a:fillRect/>
              </a:stretch>
            </p:blipFill>
          </mc:Fallback>
        </mc:AlternateContent>
        <p:spPr>
          <a:xfrm>
            <a:off x="979526" y="1886248"/>
            <a:ext cx="7280690" cy="4004099"/>
          </a:xfrm>
        </p:spPr>
      </p:pic>
      <p:sp>
        <p:nvSpPr>
          <p:cNvPr id="5" name="Slide Number Placeholder 4"/>
          <p:cNvSpPr>
            <a:spLocks noGrp="1"/>
          </p:cNvSpPr>
          <p:nvPr>
            <p:ph type="sldNum" sz="quarter" idx="12"/>
          </p:nvPr>
        </p:nvSpPr>
        <p:spPr/>
        <p:txBody>
          <a:bodyPr/>
          <a:lstStyle/>
          <a:p>
            <a:fld id="{34CF8044-83D2-2543-8CEA-7F647DE98A9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The reuse landscape </a:t>
            </a:r>
          </a:p>
          <a:p>
            <a:r>
              <a:rPr lang="en-GB" dirty="0" smtClean="0"/>
              <a:t>Application frameworks</a:t>
            </a:r>
          </a:p>
          <a:p>
            <a:r>
              <a:rPr lang="en-GB" dirty="0" smtClean="0"/>
              <a:t>Software product lines </a:t>
            </a:r>
          </a:p>
          <a:p>
            <a:r>
              <a:rPr lang="en-GB" dirty="0" smtClean="0"/>
              <a:t>COTS product reuse</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WAF features</a:t>
            </a:r>
            <a:endParaRPr lang="en-US" dirty="0"/>
          </a:p>
        </p:txBody>
      </p:sp>
      <p:sp>
        <p:nvSpPr>
          <p:cNvPr id="3" name="Content Placeholder 2"/>
          <p:cNvSpPr>
            <a:spLocks noGrp="1"/>
          </p:cNvSpPr>
          <p:nvPr>
            <p:ph idx="1"/>
          </p:nvPr>
        </p:nvSpPr>
        <p:spPr>
          <a:xfrm>
            <a:off x="457200" y="1532650"/>
            <a:ext cx="8229600" cy="4525963"/>
          </a:xfrm>
        </p:spPr>
        <p:txBody>
          <a:bodyPr/>
          <a:lstStyle/>
          <a:p>
            <a:r>
              <a:rPr lang="en-GB" sz="1800" i="1" dirty="0" smtClean="0"/>
              <a:t>Security</a:t>
            </a:r>
          </a:p>
          <a:p>
            <a:pPr lvl="1"/>
            <a:r>
              <a:rPr lang="en-GB" sz="1600" dirty="0" err="1" smtClean="0"/>
              <a:t>WAFs</a:t>
            </a:r>
            <a:r>
              <a:rPr lang="en-GB" sz="1600" dirty="0" smtClean="0"/>
              <a:t>may include classes to help implement user authentication (login) and access.</a:t>
            </a:r>
          </a:p>
          <a:p>
            <a:r>
              <a:rPr lang="en-GB" sz="1800" i="1" dirty="0" smtClean="0"/>
              <a:t>Dynamic web pages</a:t>
            </a:r>
          </a:p>
          <a:p>
            <a:pPr lvl="1"/>
            <a:r>
              <a:rPr lang="en-GB" sz="1600" dirty="0" smtClean="0"/>
              <a:t>Classes are provided to help you define web page templates and to populate these dynamically from the system database.</a:t>
            </a:r>
          </a:p>
          <a:p>
            <a:r>
              <a:rPr lang="en-GB" sz="1800" i="1" dirty="0" smtClean="0"/>
              <a:t>Database support</a:t>
            </a:r>
          </a:p>
          <a:p>
            <a:pPr lvl="1"/>
            <a:r>
              <a:rPr lang="en-GB" sz="1600" dirty="0" smtClean="0"/>
              <a:t>The framework may provide classes that provide an abstract interface to different databases.</a:t>
            </a:r>
          </a:p>
          <a:p>
            <a:r>
              <a:rPr lang="en-GB" sz="1800" i="1" dirty="0" smtClean="0"/>
              <a:t>Session management</a:t>
            </a:r>
          </a:p>
          <a:p>
            <a:pPr lvl="1"/>
            <a:r>
              <a:rPr lang="en-GB" sz="1600" dirty="0" smtClean="0"/>
              <a:t>Classes to create and manage sessions (a number of interactions with the system by a user) are usually part of a WAF.</a:t>
            </a:r>
          </a:p>
          <a:p>
            <a:r>
              <a:rPr lang="en-GB" sz="1800" i="1" dirty="0" smtClean="0"/>
              <a:t>User interaction</a:t>
            </a:r>
          </a:p>
          <a:p>
            <a:pPr lvl="1"/>
            <a:r>
              <a:rPr lang="en-GB" sz="1600" dirty="0" smtClean="0"/>
              <a:t>Most web frameworks now provide AJAX support (</a:t>
            </a:r>
            <a:r>
              <a:rPr lang="en-GB" sz="1600" dirty="0" err="1" smtClean="0"/>
              <a:t>Holdener</a:t>
            </a:r>
            <a:r>
              <a:rPr lang="en-GB" sz="1600" dirty="0" smtClean="0"/>
              <a:t>, 2008), which allows more interactive web pages to be created.</a:t>
            </a:r>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Extending frameworks</a:t>
            </a:r>
          </a:p>
        </p:txBody>
      </p:sp>
      <p:sp>
        <p:nvSpPr>
          <p:cNvPr id="124931" name="Rectangle 3"/>
          <p:cNvSpPr>
            <a:spLocks noGrp="1" noChangeArrowheads="1"/>
          </p:cNvSpPr>
          <p:nvPr>
            <p:ph type="body" idx="1"/>
          </p:nvPr>
        </p:nvSpPr>
        <p:spPr/>
        <p:txBody>
          <a:bodyPr lIns="91797" tIns="45898" rIns="91797" bIns="45898"/>
          <a:lstStyle/>
          <a:p>
            <a:r>
              <a:rPr lang="en-GB" sz="2300" dirty="0"/>
              <a:t>Frameworks are generic and are extended to create a more specific application or sub-system</a:t>
            </a:r>
            <a:r>
              <a:rPr lang="en-GB" sz="2300" dirty="0" smtClean="0"/>
              <a:t>. They provide a skeleton architecture for the system.</a:t>
            </a:r>
          </a:p>
          <a:p>
            <a:r>
              <a:rPr lang="en-GB" sz="2300" dirty="0"/>
              <a:t>Extending the framework involves</a:t>
            </a:r>
          </a:p>
          <a:p>
            <a:pPr lvl="1"/>
            <a:r>
              <a:rPr lang="en-GB" sz="2100" dirty="0"/>
              <a:t>Adding concrete classes that inherit operations from abstract classes in the framework;</a:t>
            </a:r>
          </a:p>
          <a:p>
            <a:pPr lvl="1"/>
            <a:r>
              <a:rPr lang="en-GB" sz="2100" dirty="0"/>
              <a:t>Adding methods that are called in response to events that are recognised by the framework.</a:t>
            </a:r>
          </a:p>
          <a:p>
            <a:r>
              <a:rPr lang="en-GB" sz="2300" dirty="0"/>
              <a:t>Problem with frameworks is their complexity which means that it takes a long time to use them effectively.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a:t>
            </a:r>
            <a:r>
              <a:rPr lang="en-US" dirty="0"/>
              <a:t>of control in frameworks</a:t>
            </a:r>
          </a:p>
        </p:txBody>
      </p:sp>
      <p:pic>
        <p:nvPicPr>
          <p:cNvPr id="4" name="Content Placeholder 3" descr="16.6 Framework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481" b="-15481"/>
              <a:stretch>
                <a:fillRect/>
              </a:stretch>
            </p:blipFill>
          </mc:Choice>
          <mc:Fallback>
            <p:blipFill>
              <a:blip r:embed="rId3"/>
              <a:srcRect t="-15481" b="-15481"/>
              <a:stretch>
                <a:fillRect/>
              </a:stretch>
            </p:blipFill>
          </mc:Fallback>
        </mc:AlternateContent>
        <p:spPr>
          <a:xfrm>
            <a:off x="-1037411" y="1600200"/>
            <a:ext cx="8229600" cy="4525963"/>
          </a:xfrm>
        </p:spPr>
      </p:pic>
      <p:sp>
        <p:nvSpPr>
          <p:cNvPr id="5" name="Slide Number Placeholder 4"/>
          <p:cNvSpPr>
            <a:spLocks noGrp="1"/>
          </p:cNvSpPr>
          <p:nvPr>
            <p:ph type="sldNum" sz="quarter" idx="12"/>
          </p:nvPr>
        </p:nvSpPr>
        <p:spPr/>
        <p:txBody>
          <a:bodyPr/>
          <a:lstStyle/>
          <a:p>
            <a:fld id="{34CF8044-83D2-2543-8CEA-7F647DE98A9A}"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spcAft>
                <a:spcPts val="0"/>
              </a:spcAft>
            </a:pPr>
            <a:r>
              <a:rPr lang="en-GB" sz="2000" dirty="0" smtClean="0"/>
              <a:t>Most new business software systems are now developed by reusing knowledge and code from previously implemented systems.</a:t>
            </a:r>
          </a:p>
          <a:p>
            <a:pPr>
              <a:spcAft>
                <a:spcPts val="0"/>
              </a:spcAft>
            </a:pPr>
            <a:r>
              <a:rPr lang="en-GB" sz="2000" dirty="0" smtClean="0"/>
              <a:t>There are many different ways to reuse software. These range from the reuse of classes and methods in libraries to the reuse of complete application systems.</a:t>
            </a:r>
          </a:p>
          <a:p>
            <a:pPr>
              <a:spcAft>
                <a:spcPts val="0"/>
              </a:spcAft>
            </a:pPr>
            <a:r>
              <a:rPr lang="en-GB" sz="2000" dirty="0" smtClean="0"/>
              <a:t>The advantages of software reuse are lower costs, faster software development and lower risks. System dependability is increased. Specialists can be used more effectively by concentrating their expertise on the design of reusable components.</a:t>
            </a:r>
          </a:p>
          <a:p>
            <a:pPr>
              <a:spcAft>
                <a:spcPts val="0"/>
              </a:spcAft>
            </a:pPr>
            <a:r>
              <a:rPr lang="en-GB" sz="2000" dirty="0" smtClean="0"/>
              <a:t>Application frameworks are collections of concrete and abstract objects that are designed for reuse through specialization and the addition of new objects. They usually incorporate good design practice through design patterns.</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16 – Software Reuse</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smtClean="0"/>
              <a:t>Software product lines</a:t>
            </a:r>
            <a:endParaRPr lang="en-GB"/>
          </a:p>
        </p:txBody>
      </p:sp>
      <p:sp>
        <p:nvSpPr>
          <p:cNvPr id="98307" name="Rectangle 3"/>
          <p:cNvSpPr>
            <a:spLocks noGrp="1" noChangeArrowheads="1"/>
          </p:cNvSpPr>
          <p:nvPr>
            <p:ph type="body" idx="1"/>
          </p:nvPr>
        </p:nvSpPr>
        <p:spPr/>
        <p:txBody>
          <a:bodyPr/>
          <a:lstStyle/>
          <a:p>
            <a:r>
              <a:rPr lang="en-GB" dirty="0" smtClean="0"/>
              <a:t>Software product lines or application families are applications with generic functionality that can be adapted and configured for use in a specific context.</a:t>
            </a:r>
          </a:p>
          <a:p>
            <a:r>
              <a:rPr lang="en-GB" dirty="0" smtClean="0"/>
              <a:t>A software product line is a set of applications with a common architecture and shared components, with each application specialized to reflect different requirements. </a:t>
            </a:r>
          </a:p>
          <a:p>
            <a:r>
              <a:rPr lang="en-GB" dirty="0" smtClean="0"/>
              <a:t>Adaptation may involve:</a:t>
            </a:r>
          </a:p>
          <a:p>
            <a:pPr lvl="1"/>
            <a:r>
              <a:rPr lang="en-GB" dirty="0" smtClean="0"/>
              <a:t>Component and system configuration;</a:t>
            </a:r>
          </a:p>
          <a:p>
            <a:pPr lvl="1"/>
            <a:r>
              <a:rPr lang="en-GB" dirty="0" smtClean="0"/>
              <a:t>Adding new components to the system;</a:t>
            </a:r>
          </a:p>
          <a:p>
            <a:pPr lvl="1"/>
            <a:r>
              <a:rPr lang="en-GB" dirty="0" smtClean="0"/>
              <a:t>Selecting from a library of existing components;</a:t>
            </a:r>
          </a:p>
          <a:p>
            <a:pPr lvl="1"/>
            <a:r>
              <a:rPr lang="en-GB" dirty="0" smtClean="0"/>
              <a:t>Modifying components to meet new requirements.</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 and product lines</a:t>
            </a:r>
            <a:endParaRPr lang="en-US" dirty="0"/>
          </a:p>
        </p:txBody>
      </p:sp>
      <p:sp>
        <p:nvSpPr>
          <p:cNvPr id="3" name="Content Placeholder 2"/>
          <p:cNvSpPr>
            <a:spLocks noGrp="1"/>
          </p:cNvSpPr>
          <p:nvPr>
            <p:ph idx="1"/>
          </p:nvPr>
        </p:nvSpPr>
        <p:spPr/>
        <p:txBody>
          <a:bodyPr/>
          <a:lstStyle/>
          <a:p>
            <a:r>
              <a:rPr lang="en-US" dirty="0" smtClean="0"/>
              <a:t>Application frameworks rely on object-oriented features such as polymorphism to implement extensions. Product lines need not be object-oriented (e.g. embedded software for a mobile phone)</a:t>
            </a:r>
          </a:p>
          <a:p>
            <a:r>
              <a:rPr lang="en-US" dirty="0" smtClean="0"/>
              <a:t>Application frameworks focus on providing technical rather than domain-specific support. Product lines embed domain and platform information.</a:t>
            </a:r>
          </a:p>
          <a:p>
            <a:r>
              <a:rPr lang="en-US" dirty="0" smtClean="0"/>
              <a:t>Product lines often control applications for equipment.</a:t>
            </a:r>
          </a:p>
          <a:p>
            <a:r>
              <a:rPr lang="en-US" dirty="0" smtClean="0"/>
              <a:t>Software product lines are made up of a family of applications, usually owned by the same organization.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Product line specialisation</a:t>
            </a:r>
            <a:endParaRPr lang="en-GB" dirty="0"/>
          </a:p>
        </p:txBody>
      </p:sp>
      <p:sp>
        <p:nvSpPr>
          <p:cNvPr id="111619" name="Rectangle 3"/>
          <p:cNvSpPr>
            <a:spLocks noGrp="1" noChangeArrowheads="1"/>
          </p:cNvSpPr>
          <p:nvPr>
            <p:ph type="body" idx="1"/>
          </p:nvPr>
        </p:nvSpPr>
        <p:spPr/>
        <p:txBody>
          <a:bodyPr lIns="91797" tIns="45898" rIns="91797" bIns="45898"/>
          <a:lstStyle/>
          <a:p>
            <a:pPr>
              <a:lnSpc>
                <a:spcPct val="90000"/>
              </a:lnSpc>
            </a:pPr>
            <a:r>
              <a:rPr lang="en-GB" sz="2300" dirty="0"/>
              <a:t>Platform </a:t>
            </a:r>
            <a:r>
              <a:rPr lang="en-GB" sz="2300" dirty="0" smtClean="0"/>
              <a:t>specialization</a:t>
            </a:r>
            <a:endParaRPr lang="en-GB" sz="2300" dirty="0"/>
          </a:p>
          <a:p>
            <a:pPr lvl="1">
              <a:lnSpc>
                <a:spcPct val="90000"/>
              </a:lnSpc>
            </a:pPr>
            <a:r>
              <a:rPr lang="en-GB" sz="2100" dirty="0"/>
              <a:t>Different versions of the application are developed for different platforms.</a:t>
            </a:r>
          </a:p>
          <a:p>
            <a:pPr>
              <a:lnSpc>
                <a:spcPct val="90000"/>
              </a:lnSpc>
            </a:pPr>
            <a:r>
              <a:rPr lang="en-GB" sz="2300" dirty="0"/>
              <a:t>Environment </a:t>
            </a:r>
            <a:r>
              <a:rPr lang="en-GB" sz="2300" dirty="0" smtClean="0"/>
              <a:t>specialization</a:t>
            </a:r>
            <a:endParaRPr lang="en-GB" sz="2300" dirty="0"/>
          </a:p>
          <a:p>
            <a:pPr lvl="1">
              <a:lnSpc>
                <a:spcPct val="90000"/>
              </a:lnSpc>
            </a:pPr>
            <a:r>
              <a:rPr lang="en-GB" sz="2100" dirty="0"/>
              <a:t>Different versions of the application are created to handle different operating environments e.g. different types of communication equipment.</a:t>
            </a:r>
          </a:p>
          <a:p>
            <a:pPr>
              <a:lnSpc>
                <a:spcPct val="90000"/>
              </a:lnSpc>
            </a:pPr>
            <a:r>
              <a:rPr lang="en-GB" sz="2300" dirty="0"/>
              <a:t>Functional </a:t>
            </a:r>
            <a:r>
              <a:rPr lang="en-GB" sz="2300" dirty="0" smtClean="0"/>
              <a:t>specialization</a:t>
            </a:r>
            <a:endParaRPr lang="en-GB" sz="2300" dirty="0"/>
          </a:p>
          <a:p>
            <a:pPr lvl="1">
              <a:lnSpc>
                <a:spcPct val="90000"/>
              </a:lnSpc>
            </a:pPr>
            <a:r>
              <a:rPr lang="en-GB" sz="2100" dirty="0"/>
              <a:t>Different versions of the application are created for customers with different requirements.</a:t>
            </a:r>
          </a:p>
          <a:p>
            <a:pPr>
              <a:lnSpc>
                <a:spcPct val="90000"/>
              </a:lnSpc>
            </a:pPr>
            <a:r>
              <a:rPr lang="en-GB" sz="2300" dirty="0"/>
              <a:t>Process </a:t>
            </a:r>
            <a:r>
              <a:rPr lang="en-GB" sz="2300" dirty="0" smtClean="0"/>
              <a:t>specialization</a:t>
            </a:r>
            <a:endParaRPr lang="en-GB" sz="2300" dirty="0"/>
          </a:p>
          <a:p>
            <a:pPr lvl="1">
              <a:lnSpc>
                <a:spcPct val="90000"/>
              </a:lnSpc>
            </a:pPr>
            <a:r>
              <a:rPr lang="en-GB" sz="2100" dirty="0"/>
              <a:t>Different versions of the application are created to support different business processes.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Product line architectures</a:t>
            </a:r>
          </a:p>
        </p:txBody>
      </p:sp>
      <p:sp>
        <p:nvSpPr>
          <p:cNvPr id="129027" name="Rectangle 3"/>
          <p:cNvSpPr>
            <a:spLocks noGrp="1" noChangeArrowheads="1"/>
          </p:cNvSpPr>
          <p:nvPr>
            <p:ph type="body" idx="1"/>
          </p:nvPr>
        </p:nvSpPr>
        <p:spPr/>
        <p:txBody>
          <a:bodyPr lIns="91797" tIns="45898" rIns="91797" bIns="45898"/>
          <a:lstStyle/>
          <a:p>
            <a:r>
              <a:rPr lang="en-GB"/>
              <a:t>Architectures must be structured in such a way to separate different sub-systems and to allow them to be modified.</a:t>
            </a:r>
          </a:p>
          <a:p>
            <a:r>
              <a:rPr lang="en-GB"/>
              <a:t>The architecture should also separate entities and their descriptions and the higher levels in the system access entities through descriptions rather than directly.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dirty="0"/>
              <a:t>architecture of a resource allocation system</a:t>
            </a:r>
          </a:p>
        </p:txBody>
      </p:sp>
      <p:pic>
        <p:nvPicPr>
          <p:cNvPr id="6" name="Content Placeholder 5" descr="16.7 ResourceAll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9653" r="-39653"/>
              <a:stretch>
                <a:fillRect/>
              </a:stretch>
            </p:blipFill>
          </mc:Choice>
          <mc:Fallback>
            <p:blipFill>
              <a:blip r:embed="rId3"/>
              <a:srcRect l="-39653" r="-39653"/>
              <a:stretch>
                <a:fillRect/>
              </a:stretch>
            </p:blipFill>
          </mc:Fallback>
        </mc:AlternateContent>
        <p:spPr>
          <a:xfrm>
            <a:off x="880507" y="1748946"/>
            <a:ext cx="7222349" cy="3972014"/>
          </a:xfrm>
        </p:spPr>
      </p:pic>
      <p:sp>
        <p:nvSpPr>
          <p:cNvPr id="4" name="Slide Number Placeholder 3"/>
          <p:cNvSpPr>
            <a:spLocks noGrp="1"/>
          </p:cNvSpPr>
          <p:nvPr>
            <p:ph type="sldNum" sz="quarter" idx="12"/>
          </p:nvPr>
        </p:nvSpPr>
        <p:spPr/>
        <p:txBody>
          <a:bodyPr/>
          <a:lstStyle/>
          <a:p>
            <a:fld id="{34CF8044-83D2-2543-8CEA-7F647DE98A9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Software reuse</a:t>
            </a:r>
          </a:p>
        </p:txBody>
      </p:sp>
      <p:sp>
        <p:nvSpPr>
          <p:cNvPr id="97283" name="Rectangle 3"/>
          <p:cNvSpPr>
            <a:spLocks noGrp="1" noChangeArrowheads="1"/>
          </p:cNvSpPr>
          <p:nvPr>
            <p:ph type="body" idx="1"/>
          </p:nvPr>
        </p:nvSpPr>
        <p:spPr/>
        <p:txBody>
          <a:bodyPr lIns="91797" tIns="45898" rIns="91797" bIns="45898"/>
          <a:lstStyle/>
          <a:p>
            <a:r>
              <a:rPr lang="en-GB" dirty="0"/>
              <a:t>In most engineering disciplines, systems are designed by composing existing components that have been used in other systems.</a:t>
            </a:r>
          </a:p>
          <a:p>
            <a:r>
              <a:rPr lang="en-GB" dirty="0"/>
              <a:t>Software engineering has been more focused on original development but it is now recognised that to achieve better software, more quickly and at lower cost, we need</a:t>
            </a:r>
            <a:r>
              <a:rPr lang="en-GB" dirty="0" smtClean="0"/>
              <a:t> a </a:t>
            </a:r>
            <a:r>
              <a:rPr lang="en-GB" dirty="0"/>
              <a:t>design process that is based on systematic software reuse</a:t>
            </a:r>
            <a:r>
              <a:rPr lang="en-GB" dirty="0" smtClean="0"/>
              <a:t>.</a:t>
            </a:r>
          </a:p>
          <a:p>
            <a:r>
              <a:rPr lang="en-GB" dirty="0" smtClean="0"/>
              <a:t>There has been a  major switch to reuse-based development over the past 10 years.</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product line architecture of a vehicle </a:t>
            </a:r>
            <a:r>
              <a:rPr lang="en-US" dirty="0" err="1" smtClean="0"/>
              <a:t>dIspatcher</a:t>
            </a:r>
            <a:endParaRPr lang="en-US" dirty="0"/>
          </a:p>
        </p:txBody>
      </p:sp>
      <p:pic>
        <p:nvPicPr>
          <p:cNvPr id="4" name="Content Placeholder 3" descr="16.8 Despatch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2783" r="-12783"/>
              <a:stretch>
                <a:fillRect/>
              </a:stretch>
            </p:blipFill>
          </mc:Choice>
          <mc:Fallback>
            <p:blipFill>
              <a:blip r:embed="rId3"/>
              <a:srcRect l="-12783" r="-12783"/>
              <a:stretch>
                <a:fillRect/>
              </a:stretch>
            </p:blipFill>
          </mc:Fallback>
        </mc:AlternateContent>
        <p:spPr>
          <a:xfrm>
            <a:off x="1269492" y="1909133"/>
            <a:ext cx="6452998" cy="3548900"/>
          </a:xfrm>
        </p:spPr>
      </p:pic>
      <p:sp>
        <p:nvSpPr>
          <p:cNvPr id="5" name="Slide Number Placeholder 4"/>
          <p:cNvSpPr>
            <a:spLocks noGrp="1"/>
          </p:cNvSpPr>
          <p:nvPr>
            <p:ph type="sldNum" sz="quarter" idx="12"/>
          </p:nvPr>
        </p:nvSpPr>
        <p:spPr/>
        <p:txBody>
          <a:bodyPr/>
          <a:lstStyle/>
          <a:p>
            <a:fld id="{34CF8044-83D2-2543-8CEA-7F647DE98A9A}"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Vehicle </a:t>
            </a:r>
            <a:r>
              <a:rPr lang="en-GB" dirty="0" smtClean="0"/>
              <a:t>dispatching</a:t>
            </a:r>
            <a:endParaRPr lang="en-GB" dirty="0"/>
          </a:p>
        </p:txBody>
      </p:sp>
      <p:sp>
        <p:nvSpPr>
          <p:cNvPr id="126979" name="Rectangle 3"/>
          <p:cNvSpPr>
            <a:spLocks noGrp="1" noChangeArrowheads="1"/>
          </p:cNvSpPr>
          <p:nvPr>
            <p:ph type="body" idx="1"/>
          </p:nvPr>
        </p:nvSpPr>
        <p:spPr/>
        <p:txBody>
          <a:bodyPr lIns="91797" tIns="45898" rIns="91797" bIns="45898"/>
          <a:lstStyle/>
          <a:p>
            <a:r>
              <a:rPr lang="en-GB" sz="2100" dirty="0"/>
              <a:t>A specialised resource management system where the aim is to allocate resources (vehicles) to handle incidents.</a:t>
            </a:r>
          </a:p>
          <a:p>
            <a:r>
              <a:rPr lang="en-GB" sz="2100" dirty="0"/>
              <a:t>Adaptations include:</a:t>
            </a:r>
          </a:p>
          <a:p>
            <a:pPr lvl="1"/>
            <a:r>
              <a:rPr lang="en-GB" sz="1900" dirty="0"/>
              <a:t>At the UI level, there are components for operator display and communications;</a:t>
            </a:r>
          </a:p>
          <a:p>
            <a:pPr lvl="1"/>
            <a:r>
              <a:rPr lang="en-GB" sz="1900" dirty="0"/>
              <a:t>At the I/O management level, there are components that handle authentication, reporting and route planning;</a:t>
            </a:r>
          </a:p>
          <a:p>
            <a:pPr lvl="1"/>
            <a:r>
              <a:rPr lang="en-GB" sz="1900" dirty="0"/>
              <a:t>At the resource management level, there are components for vehicle location and despatch, managing vehicle status and incident logging;</a:t>
            </a:r>
          </a:p>
          <a:p>
            <a:pPr lvl="1"/>
            <a:r>
              <a:rPr lang="en-GB" sz="1900" dirty="0"/>
              <a:t>The database includes equipment, vehicle and map databases.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instance development</a:t>
            </a:r>
          </a:p>
        </p:txBody>
      </p:sp>
      <p:pic>
        <p:nvPicPr>
          <p:cNvPr id="4" name="Content Placeholder 3" descr="16.9 ProductInstance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69717" b="-69717"/>
              <a:stretch>
                <a:fillRect/>
              </a:stretch>
            </p:blipFill>
          </mc:Choice>
          <mc:Fallback>
            <p:blipFill>
              <a:blip r:embed="rId3"/>
              <a:srcRect t="-69717" b="-69717"/>
              <a:stretch>
                <a:fillRect/>
              </a:stretch>
            </p:blipFill>
          </mc:Fallback>
        </mc:AlternateContent>
        <p:spPr>
          <a:xfrm>
            <a:off x="1200847" y="1600200"/>
            <a:ext cx="6739016" cy="3706199"/>
          </a:xfrm>
        </p:spPr>
      </p:pic>
      <p:sp>
        <p:nvSpPr>
          <p:cNvPr id="5" name="Slide Number Placeholder 4"/>
          <p:cNvSpPr>
            <a:spLocks noGrp="1"/>
          </p:cNvSpPr>
          <p:nvPr>
            <p:ph type="sldNum" sz="quarter" idx="12"/>
          </p:nvPr>
        </p:nvSpPr>
        <p:spPr/>
        <p:txBody>
          <a:bodyPr/>
          <a:lstStyle/>
          <a:p>
            <a:fld id="{34CF8044-83D2-2543-8CEA-7F647DE98A9A}"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t>Product instance development</a:t>
            </a:r>
          </a:p>
        </p:txBody>
      </p:sp>
      <p:sp>
        <p:nvSpPr>
          <p:cNvPr id="130051" name="Rectangle 3"/>
          <p:cNvSpPr>
            <a:spLocks noGrp="1" noChangeArrowheads="1"/>
          </p:cNvSpPr>
          <p:nvPr>
            <p:ph type="body" idx="1"/>
          </p:nvPr>
        </p:nvSpPr>
        <p:spPr/>
        <p:txBody>
          <a:bodyPr lIns="91797" tIns="45898" rIns="91797" bIns="45898"/>
          <a:lstStyle/>
          <a:p>
            <a:pPr>
              <a:lnSpc>
                <a:spcPct val="90000"/>
              </a:lnSpc>
            </a:pPr>
            <a:r>
              <a:rPr lang="en-GB" sz="2300" dirty="0"/>
              <a:t>Elicit stakeholder requirements</a:t>
            </a:r>
          </a:p>
          <a:p>
            <a:pPr lvl="1">
              <a:lnSpc>
                <a:spcPct val="90000"/>
              </a:lnSpc>
            </a:pPr>
            <a:r>
              <a:rPr lang="en-GB" sz="2100" dirty="0"/>
              <a:t>Use existing family member as a prototype</a:t>
            </a:r>
          </a:p>
          <a:p>
            <a:pPr>
              <a:lnSpc>
                <a:spcPct val="90000"/>
              </a:lnSpc>
            </a:pPr>
            <a:r>
              <a:rPr lang="en-GB" sz="2300" dirty="0"/>
              <a:t>Choose closest-fit family member</a:t>
            </a:r>
          </a:p>
          <a:p>
            <a:pPr lvl="1">
              <a:lnSpc>
                <a:spcPct val="90000"/>
              </a:lnSpc>
            </a:pPr>
            <a:r>
              <a:rPr lang="en-GB" sz="2100" dirty="0"/>
              <a:t>Find the family member that best meets the requirements</a:t>
            </a:r>
          </a:p>
          <a:p>
            <a:pPr>
              <a:lnSpc>
                <a:spcPct val="90000"/>
              </a:lnSpc>
            </a:pPr>
            <a:r>
              <a:rPr lang="en-GB" sz="2300" dirty="0"/>
              <a:t>Re-negotiate requirements</a:t>
            </a:r>
          </a:p>
          <a:p>
            <a:pPr lvl="1">
              <a:lnSpc>
                <a:spcPct val="90000"/>
              </a:lnSpc>
            </a:pPr>
            <a:r>
              <a:rPr lang="en-GB" sz="2100" dirty="0"/>
              <a:t>Adapt requirements as necessary to capabilities of the software</a:t>
            </a:r>
          </a:p>
          <a:p>
            <a:pPr>
              <a:lnSpc>
                <a:spcPct val="90000"/>
              </a:lnSpc>
            </a:pPr>
            <a:r>
              <a:rPr lang="en-GB" sz="2300" dirty="0"/>
              <a:t>Adapt existing system</a:t>
            </a:r>
          </a:p>
          <a:p>
            <a:pPr lvl="1">
              <a:lnSpc>
                <a:spcPct val="90000"/>
              </a:lnSpc>
            </a:pPr>
            <a:r>
              <a:rPr lang="en-GB" sz="2100" dirty="0"/>
              <a:t>Develop new modules and make changes for family member</a:t>
            </a:r>
          </a:p>
          <a:p>
            <a:pPr>
              <a:lnSpc>
                <a:spcPct val="90000"/>
              </a:lnSpc>
            </a:pPr>
            <a:r>
              <a:rPr lang="en-GB" sz="2300" dirty="0"/>
              <a:t>Deliver new family member</a:t>
            </a:r>
          </a:p>
          <a:p>
            <a:pPr lvl="1">
              <a:lnSpc>
                <a:spcPct val="90000"/>
              </a:lnSpc>
            </a:pPr>
            <a:r>
              <a:rPr lang="en-GB" sz="2100" dirty="0"/>
              <a:t>Document key features for further member development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 product reuse</a:t>
            </a:r>
            <a:endParaRPr lang="en-US" dirty="0"/>
          </a:p>
        </p:txBody>
      </p:sp>
      <p:sp>
        <p:nvSpPr>
          <p:cNvPr id="3" name="Content Placeholder 2"/>
          <p:cNvSpPr>
            <a:spLocks noGrp="1"/>
          </p:cNvSpPr>
          <p:nvPr>
            <p:ph idx="1"/>
          </p:nvPr>
        </p:nvSpPr>
        <p:spPr/>
        <p:txBody>
          <a:bodyPr/>
          <a:lstStyle/>
          <a:p>
            <a:r>
              <a:rPr lang="en-GB" dirty="0" smtClean="0"/>
              <a:t>A commercial-off-the-shelf (COTS) product is a software system that can be adapted for different customers without changing the source code of the system.</a:t>
            </a:r>
          </a:p>
          <a:p>
            <a:r>
              <a:rPr lang="en-GB" dirty="0" smtClean="0"/>
              <a:t>COTS systems have generic features and so can be used/reused in different environments.</a:t>
            </a:r>
          </a:p>
          <a:p>
            <a:r>
              <a:rPr lang="en-GB" dirty="0" smtClean="0"/>
              <a:t>COTS products are adapted by using built-in configuration mechanisms that allow the functionality of the system to be tailored to specific customer needs.</a:t>
            </a:r>
          </a:p>
          <a:p>
            <a:pPr lvl="1"/>
            <a:r>
              <a:rPr lang="en-GB" dirty="0" smtClean="0"/>
              <a:t>For example, in a hospital patient record system, separate input forms and output reports might be defined for different types of patient.  </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COTS reuse</a:t>
            </a:r>
            <a:endParaRPr lang="en-US" dirty="0"/>
          </a:p>
        </p:txBody>
      </p:sp>
      <p:sp>
        <p:nvSpPr>
          <p:cNvPr id="3" name="Content Placeholder 2"/>
          <p:cNvSpPr>
            <a:spLocks noGrp="1"/>
          </p:cNvSpPr>
          <p:nvPr>
            <p:ph idx="1"/>
          </p:nvPr>
        </p:nvSpPr>
        <p:spPr/>
        <p:txBody>
          <a:bodyPr/>
          <a:lstStyle/>
          <a:p>
            <a:r>
              <a:rPr lang="en-GB" sz="2000" dirty="0" smtClean="0"/>
              <a:t>As with other types of reuse, more rapid deployment of a reliable system may be possible.</a:t>
            </a:r>
          </a:p>
          <a:p>
            <a:r>
              <a:rPr lang="en-GB" sz="2000" dirty="0" smtClean="0"/>
              <a:t>It is possible to see what functionality is provided by the applications and so it is easier to judge whether or not they are likely to be suitable.</a:t>
            </a:r>
          </a:p>
          <a:p>
            <a:r>
              <a:rPr lang="en-GB" sz="2000" dirty="0" smtClean="0"/>
              <a:t>Some development risks are avoided by using existing software. However, this approach has its own risks, as I discuss below.</a:t>
            </a:r>
          </a:p>
          <a:p>
            <a:r>
              <a:rPr lang="en-GB" sz="2000" dirty="0" smtClean="0"/>
              <a:t>Businesses can focus on their core activity without having to devote a lot of resources to IT systems development.</a:t>
            </a:r>
          </a:p>
          <a:p>
            <a:r>
              <a:rPr lang="en-GB" sz="2000" dirty="0" smtClean="0"/>
              <a:t>As operating platforms evolve, technology updates may be simplified as these are the responsibility of the COTS product vendor rather than the customer.</a:t>
            </a:r>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COTS reuse</a:t>
            </a:r>
            <a:endParaRPr lang="en-US" dirty="0"/>
          </a:p>
        </p:txBody>
      </p:sp>
      <p:sp>
        <p:nvSpPr>
          <p:cNvPr id="3" name="Content Placeholder 2"/>
          <p:cNvSpPr>
            <a:spLocks noGrp="1"/>
          </p:cNvSpPr>
          <p:nvPr>
            <p:ph idx="1"/>
          </p:nvPr>
        </p:nvSpPr>
        <p:spPr/>
        <p:txBody>
          <a:bodyPr/>
          <a:lstStyle/>
          <a:p>
            <a:r>
              <a:rPr lang="en-GB" sz="2200" dirty="0" smtClean="0"/>
              <a:t>Requirements usually have to be adapted to reflect the functionality and mode of operation of the COTS product.</a:t>
            </a:r>
          </a:p>
          <a:p>
            <a:r>
              <a:rPr lang="en-GB" sz="2200" dirty="0" smtClean="0"/>
              <a:t>The COTS product may be based on assumptions that are practically impossible to change.</a:t>
            </a:r>
          </a:p>
          <a:p>
            <a:r>
              <a:rPr lang="en-GB" sz="2200" dirty="0" smtClean="0"/>
              <a:t>Choosing the right COTS system for an enterprise can be a difficult process, especially as many COTS products are not well documented.</a:t>
            </a:r>
          </a:p>
          <a:p>
            <a:r>
              <a:rPr lang="en-GB" sz="2200" dirty="0" smtClean="0"/>
              <a:t>There may be a lack of local expertise to support systems development.</a:t>
            </a:r>
          </a:p>
          <a:p>
            <a:r>
              <a:rPr lang="en-GB" sz="2200" dirty="0" smtClean="0"/>
              <a:t>The COTS product vendor controls system support and evolution. </a:t>
            </a:r>
            <a:endParaRPr lang="en-US" sz="2200"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a:t>
            </a:r>
            <a:r>
              <a:rPr lang="en-US" dirty="0"/>
              <a:t>-solution and COTS-integrated systems</a:t>
            </a:r>
          </a:p>
        </p:txBody>
      </p:sp>
      <p:graphicFrame>
        <p:nvGraphicFramePr>
          <p:cNvPr id="4" name="Content Placeholder 3"/>
          <p:cNvGraphicFramePr>
            <a:graphicFrameLocks noGrp="1"/>
          </p:cNvGraphicFramePr>
          <p:nvPr>
            <p:ph idx="1"/>
          </p:nvPr>
        </p:nvGraphicFramePr>
        <p:xfrm>
          <a:off x="457200" y="2248680"/>
          <a:ext cx="8229600" cy="30530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COTS</a:t>
                      </a:r>
                      <a:r>
                        <a:rPr lang="en-GB" sz="1600" b="1" dirty="0">
                          <a:solidFill>
                            <a:srgbClr val="000000"/>
                          </a:solidFill>
                          <a:latin typeface="Arial"/>
                          <a:ea typeface="Times New Roman"/>
                          <a:cs typeface="Arial"/>
                        </a:rPr>
                        <a:t>-solution systems</a:t>
                      </a:r>
                    </a:p>
                  </a:txBody>
                  <a:tcPr marL="68580" marR="68580" marT="0" marB="0"/>
                </a:tc>
                <a:tc>
                  <a:txBody>
                    <a:bodyPr/>
                    <a:lstStyle/>
                    <a:p>
                      <a:pPr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COTS-integrated </a:t>
                      </a:r>
                      <a:r>
                        <a:rPr lang="en-GB" sz="1600" b="1" dirty="0" smtClean="0">
                          <a:solidFill>
                            <a:srgbClr val="000000"/>
                          </a:solidFill>
                          <a:latin typeface="Arial"/>
                          <a:ea typeface="Times New Roman"/>
                          <a:cs typeface="Arial"/>
                        </a:rPr>
                        <a:t>systems</a:t>
                      </a:r>
                      <a:endParaRPr lang="en-GB" sz="1600" b="1" dirty="0">
                        <a:solidFill>
                          <a:srgbClr val="000000"/>
                        </a:solidFill>
                        <a:latin typeface="Arial"/>
                        <a:ea typeface="Times New Roman"/>
                        <a:cs typeface="Arial"/>
                      </a:endParaRPr>
                    </a:p>
                  </a:txBody>
                  <a:tcPr marL="68580" marR="68580" marT="0" marB="0"/>
                </a:tc>
              </a:tr>
              <a:tr h="370840">
                <a:tc>
                  <a:txBody>
                    <a:bodyPr/>
                    <a:lstStyle/>
                    <a:p>
                      <a:pPr algn="l">
                        <a:spcBef>
                          <a:spcPts val="300"/>
                        </a:spcBef>
                        <a:spcAft>
                          <a:spcPts val="600"/>
                        </a:spcAft>
                        <a:tabLst>
                          <a:tab pos="342900" algn="l"/>
                          <a:tab pos="685800" algn="l"/>
                          <a:tab pos="1028700" algn="l"/>
                        </a:tabLst>
                      </a:pPr>
                      <a:r>
                        <a:rPr lang="en-GB" sz="1600" dirty="0" smtClean="0">
                          <a:solidFill>
                            <a:srgbClr val="000000"/>
                          </a:solidFill>
                          <a:latin typeface="Arial"/>
                          <a:ea typeface="Times New Roman"/>
                          <a:cs typeface="Arial"/>
                        </a:rPr>
                        <a:t>Single </a:t>
                      </a:r>
                      <a:r>
                        <a:rPr lang="en-GB" sz="1600" dirty="0">
                          <a:solidFill>
                            <a:srgbClr val="000000"/>
                          </a:solidFill>
                          <a:latin typeface="Arial"/>
                          <a:ea typeface="Times New Roman"/>
                          <a:cs typeface="Arial"/>
                        </a:rPr>
                        <a:t>product that provides the functionality required by a customer</a:t>
                      </a:r>
                    </a:p>
                  </a:txBody>
                  <a:tcPr marL="68580" marR="68580" marT="0" marB="0"/>
                </a:tc>
                <a:tc>
                  <a:txBody>
                    <a:bodyPr/>
                    <a:lstStyle/>
                    <a:p>
                      <a:pPr algn="l">
                        <a:spcBef>
                          <a:spcPts val="300"/>
                        </a:spcBef>
                        <a:spcAft>
                          <a:spcPts val="600"/>
                        </a:spcAft>
                        <a:tabLst>
                          <a:tab pos="342900" algn="l"/>
                          <a:tab pos="685800" algn="l"/>
                          <a:tab pos="1028700" algn="l"/>
                        </a:tabLst>
                      </a:pPr>
                      <a:r>
                        <a:rPr lang="en-GB" sz="1600">
                          <a:solidFill>
                            <a:srgbClr val="000000"/>
                          </a:solidFill>
                          <a:latin typeface="Arial"/>
                          <a:ea typeface="Times New Roman"/>
                          <a:cs typeface="Arial"/>
                        </a:rPr>
                        <a:t>Several heterogeneous system products are integrated to provide  customized functionality</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Based around a generic solution and standardized processes</a:t>
                      </a:r>
                    </a:p>
                  </a:txBody>
                  <a:tcPr marL="68580" marR="68580" marT="0" marB="0"/>
                </a:tc>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Flexible solutions may be developed for customer processes</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configuration</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integration</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is responsible for maintenance</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is responsible for maintenance</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provides the platform for the system</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provides the platform for the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 solution systems</a:t>
            </a:r>
            <a:endParaRPr lang="en-US" dirty="0"/>
          </a:p>
        </p:txBody>
      </p:sp>
      <p:sp>
        <p:nvSpPr>
          <p:cNvPr id="3" name="Content Placeholder 2"/>
          <p:cNvSpPr>
            <a:spLocks noGrp="1"/>
          </p:cNvSpPr>
          <p:nvPr>
            <p:ph idx="1"/>
          </p:nvPr>
        </p:nvSpPr>
        <p:spPr/>
        <p:txBody>
          <a:bodyPr/>
          <a:lstStyle/>
          <a:p>
            <a:r>
              <a:rPr lang="en-GB" dirty="0" smtClean="0"/>
              <a:t>COTS-solution systems are generic application systems that may be designed to support a particular business type, business activity or, sometimes, a complete business enterprise.</a:t>
            </a:r>
          </a:p>
          <a:p>
            <a:pPr lvl="1"/>
            <a:r>
              <a:rPr lang="en-GB" dirty="0" smtClean="0"/>
              <a:t>For example, a COTS-solution system may be produced for dentists that handles appointments, dental records, patient recall, etc.</a:t>
            </a:r>
          </a:p>
          <a:p>
            <a:r>
              <a:rPr lang="en-GB" dirty="0" smtClean="0"/>
              <a:t>Domain-specific COTS-solution systems, such as systems to support a business function (e.g. document management) provide functionality that is likely to be required by a range of potential users.</a:t>
            </a:r>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spcAft>
                <a:spcPts val="0"/>
              </a:spcAft>
            </a:pPr>
            <a:r>
              <a:rPr lang="en-GB" sz="1800" dirty="0" smtClean="0"/>
              <a:t>Software product lines are related applications that are developed from a common base. This generic system is adapted to meet specific requirements for functionality, target platform or operational configuration.</a:t>
            </a:r>
          </a:p>
          <a:p>
            <a:pPr>
              <a:spcAft>
                <a:spcPts val="0"/>
              </a:spcAft>
            </a:pPr>
            <a:r>
              <a:rPr lang="en-GB" sz="1800" dirty="0" smtClean="0"/>
              <a:t>COTS product reuse is concerned with the reuse of large-scale, off-the-shelf systems. These provide a lot of functionality and their reuse can radically reduce costs and development time.  Systems may be developed by configuring a single, generic COTS product or by integrating two or more COTS products</a:t>
            </a:r>
            <a:r>
              <a:rPr lang="en-GB" sz="1800" dirty="0" smtClean="0"/>
              <a:t>.</a:t>
            </a:r>
            <a:endParaRPr lang="en-GB" sz="1800" dirty="0" smtClean="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262912"/>
            <a:ext cx="8036071" cy="1109007"/>
          </a:xfrm>
          <a:noFill/>
          <a:ln/>
        </p:spPr>
        <p:txBody>
          <a:bodyPr lIns="90840" tIns="44623" rIns="90840" bIns="44623"/>
          <a:lstStyle/>
          <a:p>
            <a:r>
              <a:rPr lang="en-GB"/>
              <a:t>Reuse-based software engineering</a:t>
            </a:r>
          </a:p>
        </p:txBody>
      </p:sp>
      <p:sp>
        <p:nvSpPr>
          <p:cNvPr id="8195" name="Rectangle 3"/>
          <p:cNvSpPr>
            <a:spLocks noGrp="1" noChangeArrowheads="1"/>
          </p:cNvSpPr>
          <p:nvPr>
            <p:ph type="body" idx="1"/>
          </p:nvPr>
        </p:nvSpPr>
        <p:spPr>
          <a:xfrm>
            <a:off x="530850" y="1676258"/>
            <a:ext cx="8326205" cy="4130097"/>
          </a:xfrm>
          <a:noFill/>
          <a:ln/>
        </p:spPr>
        <p:txBody>
          <a:bodyPr lIns="90840" tIns="44623" rIns="90840" bIns="44623"/>
          <a:lstStyle/>
          <a:p>
            <a:pPr>
              <a:lnSpc>
                <a:spcPct val="90000"/>
              </a:lnSpc>
            </a:pPr>
            <a:r>
              <a:rPr lang="en-GB" dirty="0"/>
              <a:t>Application system reuse</a:t>
            </a:r>
          </a:p>
          <a:p>
            <a:pPr lvl="1">
              <a:lnSpc>
                <a:spcPct val="90000"/>
              </a:lnSpc>
            </a:pPr>
            <a:r>
              <a:rPr lang="en-GB" dirty="0"/>
              <a:t>The whole of an application system may be reused either by incorporating it without change into other systems (COTS reuse) or by developing application families.</a:t>
            </a:r>
          </a:p>
          <a:p>
            <a:pPr>
              <a:lnSpc>
                <a:spcPct val="90000"/>
              </a:lnSpc>
            </a:pPr>
            <a:r>
              <a:rPr lang="en-GB" dirty="0"/>
              <a:t>Component reuse</a:t>
            </a:r>
          </a:p>
          <a:p>
            <a:pPr lvl="1">
              <a:lnSpc>
                <a:spcPct val="90000"/>
              </a:lnSpc>
            </a:pPr>
            <a:r>
              <a:rPr lang="en-GB" dirty="0"/>
              <a:t>Components of an application from sub-systems to single objects may be reused. Covered in Chapter </a:t>
            </a:r>
            <a:r>
              <a:rPr lang="en-GB" dirty="0" smtClean="0"/>
              <a:t>17.</a:t>
            </a:r>
            <a:endParaRPr lang="en-GB" dirty="0"/>
          </a:p>
          <a:p>
            <a:pPr>
              <a:lnSpc>
                <a:spcPct val="90000"/>
              </a:lnSpc>
            </a:pPr>
            <a:r>
              <a:rPr lang="en-GB" dirty="0"/>
              <a:t>Object and function reuse</a:t>
            </a:r>
          </a:p>
          <a:p>
            <a:pPr lvl="1">
              <a:lnSpc>
                <a:spcPct val="90000"/>
              </a:lnSpc>
            </a:pPr>
            <a:r>
              <a:rPr lang="en-GB" dirty="0"/>
              <a:t>Software components that implement a single well-defined object or function may be reused.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p>
        </p:txBody>
      </p:sp>
      <p:graphicFrame>
        <p:nvGraphicFramePr>
          <p:cNvPr id="4" name="Content Placeholder 3"/>
          <p:cNvGraphicFramePr>
            <a:graphicFrameLocks noGrp="1"/>
          </p:cNvGraphicFramePr>
          <p:nvPr>
            <p:ph idx="1"/>
          </p:nvPr>
        </p:nvGraphicFramePr>
        <p:xfrm>
          <a:off x="457200" y="1768898"/>
          <a:ext cx="7811922" cy="4022725"/>
        </p:xfrm>
        <a:graphic>
          <a:graphicData uri="http://schemas.openxmlformats.org/drawingml/2006/table">
            <a:tbl>
              <a:tblPr firstRow="1" bandRow="1">
                <a:tableStyleId>{5C22544A-7EE6-4342-B048-85BDC9FD1C3A}</a:tableStyleId>
              </a:tblPr>
              <a:tblGrid>
                <a:gridCol w="2657041"/>
                <a:gridCol w="5154881"/>
              </a:tblGrid>
              <a:tr h="370840">
                <a:tc>
                  <a:txBody>
                    <a:bodyPr/>
                    <a:lstStyle/>
                    <a:p>
                      <a:pPr algn="just">
                        <a:spcAft>
                          <a:spcPts val="0"/>
                        </a:spcAft>
                      </a:pPr>
                      <a:r>
                        <a:rPr lang="en-GB" sz="1600" b="1" dirty="0" smtClean="0">
                          <a:solidFill>
                            <a:srgbClr val="000000"/>
                          </a:solidFill>
                          <a:latin typeface="Arial"/>
                          <a:ea typeface="Times New Roman"/>
                          <a:cs typeface="Arial"/>
                        </a:rPr>
                        <a:t>Benefit</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dependability</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Reused software, which has been tried and tested in working systems, should be more dependable than new software. Its design and implementation faults should have been found and fixed. </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Reduced process risk</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Effective use of specialists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Instead of doing the same work over and over again, application specialists can develop reusable software that encapsulates their knowledge.</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p>
        </p:txBody>
      </p:sp>
      <p:graphicFrame>
        <p:nvGraphicFramePr>
          <p:cNvPr id="4" name="Content Placeholder 3"/>
          <p:cNvGraphicFramePr>
            <a:graphicFrameLocks noGrp="1"/>
          </p:cNvGraphicFramePr>
          <p:nvPr>
            <p:ph idx="1"/>
          </p:nvPr>
        </p:nvGraphicFramePr>
        <p:xfrm>
          <a:off x="457200" y="1999476"/>
          <a:ext cx="7974061" cy="3199130"/>
        </p:xfrm>
        <a:graphic>
          <a:graphicData uri="http://schemas.openxmlformats.org/drawingml/2006/table">
            <a:tbl>
              <a:tblPr firstRow="1" bandRow="1">
                <a:tableStyleId>{5C22544A-7EE6-4342-B048-85BDC9FD1C3A}</a:tableStyleId>
              </a:tblPr>
              <a:tblGrid>
                <a:gridCol w="2712188"/>
                <a:gridCol w="5261873"/>
              </a:tblGrid>
              <a:tr h="370840">
                <a:tc>
                  <a:txBody>
                    <a:bodyPr/>
                    <a:lstStyle/>
                    <a:p>
                      <a:pPr algn="just">
                        <a:spcAft>
                          <a:spcPts val="0"/>
                        </a:spcAft>
                      </a:pPr>
                      <a:r>
                        <a:rPr lang="en-GB" sz="1400" b="1" dirty="0" smtClean="0">
                          <a:solidFill>
                            <a:srgbClr val="000000"/>
                          </a:solidFill>
                          <a:latin typeface="Arial"/>
                          <a:ea typeface="Times New Roman"/>
                          <a:cs typeface="Arial"/>
                        </a:rPr>
                        <a:t>Benefit</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Standards compliance</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Accelerated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Bringing a system to market as early as possible is often more important than overall development costs. Reusing software can speed up system production because both development and validation time may be reduced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p>
        </p:txBody>
      </p:sp>
      <p:graphicFrame>
        <p:nvGraphicFramePr>
          <p:cNvPr id="4" name="Content Placeholder 3"/>
          <p:cNvGraphicFramePr>
            <a:graphicFrameLocks noGrp="1"/>
          </p:cNvGraphicFramePr>
          <p:nvPr>
            <p:ph idx="1"/>
          </p:nvPr>
        </p:nvGraphicFramePr>
        <p:xfrm>
          <a:off x="457200" y="1748810"/>
          <a:ext cx="8014596" cy="4510405"/>
        </p:xfrm>
        <a:graphic>
          <a:graphicData uri="http://schemas.openxmlformats.org/drawingml/2006/table">
            <a:tbl>
              <a:tblPr firstRow="1" bandRow="1">
                <a:tableStyleId>{5C22544A-7EE6-4342-B048-85BDC9FD1C3A}</a:tableStyleId>
              </a:tblPr>
              <a:tblGrid>
                <a:gridCol w="2475961"/>
                <a:gridCol w="55386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maintenance costs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If the source code of a reused software system or component is not available then maintenance costs may be higher because the reused elements of the system may become increasingly incompatible with system changes.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Lack of tool support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Not-invented-here syndrome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engineers prefer to rewrite components because they believe they can improve on them. This is partly to do with trust and partly to do with the fact that writing original software is seen as more challenging than reusing other people’s software.</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p>
        </p:txBody>
      </p:sp>
      <p:graphicFrame>
        <p:nvGraphicFramePr>
          <p:cNvPr id="4" name="Content Placeholder 3"/>
          <p:cNvGraphicFramePr>
            <a:graphicFrameLocks noGrp="1"/>
          </p:cNvGraphicFramePr>
          <p:nvPr>
            <p:ph idx="1"/>
          </p:nvPr>
        </p:nvGraphicFramePr>
        <p:xfrm>
          <a:off x="457200" y="1937950"/>
          <a:ext cx="7906503" cy="2974340"/>
        </p:xfrm>
        <a:graphic>
          <a:graphicData uri="http://schemas.openxmlformats.org/drawingml/2006/table">
            <a:tbl>
              <a:tblPr firstRow="1" bandRow="1">
                <a:tableStyleId>{5C22544A-7EE6-4342-B048-85BDC9FD1C3A}</a:tableStyleId>
              </a:tblPr>
              <a:tblGrid>
                <a:gridCol w="2442568"/>
                <a:gridCol w="54639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Creating, maintaining, and using a component library</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Populating a reusable component library and ensuring the software developers can use this library can be expensive. Development processes have to be adapted to ensure that the library is used. </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Finding, understanding, and adapting reusable components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The reuse landscape</a:t>
            </a:r>
          </a:p>
        </p:txBody>
      </p:sp>
      <p:sp>
        <p:nvSpPr>
          <p:cNvPr id="141315" name="Rectangle 3"/>
          <p:cNvSpPr>
            <a:spLocks noGrp="1" noChangeArrowheads="1"/>
          </p:cNvSpPr>
          <p:nvPr>
            <p:ph type="body" idx="1"/>
          </p:nvPr>
        </p:nvSpPr>
        <p:spPr/>
        <p:txBody>
          <a:bodyPr lIns="91797" tIns="45898" rIns="91797" bIns="45898"/>
          <a:lstStyle/>
          <a:p>
            <a:r>
              <a:rPr lang="en-US"/>
              <a:t>Although reuse is often simply thought of as the reuse of system components, there are many different approaches to reuse that may be used.</a:t>
            </a:r>
          </a:p>
          <a:p>
            <a:r>
              <a:rPr lang="en-US"/>
              <a:t>Reuse is possible at a range of levels from simple functions to complete application systems.</a:t>
            </a:r>
          </a:p>
          <a:p>
            <a:r>
              <a:rPr lang="en-US"/>
              <a:t>The reuse landscape covers the range of possible reuse techniques.</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6035</TotalTime>
  <Words>2758</Words>
  <Application>Microsoft Macintosh PowerPoint</Application>
  <PresentationFormat>On-screen Show (4:3)</PresentationFormat>
  <Paragraphs>281</Paragraphs>
  <Slides>39</Slides>
  <Notes>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SE9</vt:lpstr>
      <vt:lpstr>Chapter 16 – Software Reuse</vt:lpstr>
      <vt:lpstr>Topics covered</vt:lpstr>
      <vt:lpstr>Software reuse</vt:lpstr>
      <vt:lpstr>Reuse-based software engineering</vt:lpstr>
      <vt:lpstr>Benefits of software reuse</vt:lpstr>
      <vt:lpstr>Benefits of software reuse</vt:lpstr>
      <vt:lpstr>Problems with reuse</vt:lpstr>
      <vt:lpstr>Problems with reuse</vt:lpstr>
      <vt:lpstr>The reuse landscape</vt:lpstr>
      <vt:lpstr>The reuse landscape</vt:lpstr>
      <vt:lpstr>Approaches that support software reuse</vt:lpstr>
      <vt:lpstr>Approaches that support software reuse</vt:lpstr>
      <vt:lpstr>Approaches that support software reuse</vt:lpstr>
      <vt:lpstr>Reuse planning factors</vt:lpstr>
      <vt:lpstr>Application frameworks</vt:lpstr>
      <vt:lpstr>Framework classes</vt:lpstr>
      <vt:lpstr>Web application frameworks</vt:lpstr>
      <vt:lpstr>Model-view controller</vt:lpstr>
      <vt:lpstr>The Model-View-Controller pattern</vt:lpstr>
      <vt:lpstr>WAF features</vt:lpstr>
      <vt:lpstr>Extending frameworks</vt:lpstr>
      <vt:lpstr>Inversion of control in frameworks</vt:lpstr>
      <vt:lpstr>Key points</vt:lpstr>
      <vt:lpstr>Chapter 16 – Software Reuse</vt:lpstr>
      <vt:lpstr>Software product lines</vt:lpstr>
      <vt:lpstr>Application frameworks and product lines</vt:lpstr>
      <vt:lpstr>Product line specialisation</vt:lpstr>
      <vt:lpstr>Product line architectures</vt:lpstr>
      <vt:lpstr>Thearchitecture of a resource allocation system</vt:lpstr>
      <vt:lpstr>The product line architecture of a vehicle dIspatcher</vt:lpstr>
      <vt:lpstr>Vehicle dispatching</vt:lpstr>
      <vt:lpstr>Product instance development</vt:lpstr>
      <vt:lpstr>Product instance development</vt:lpstr>
      <vt:lpstr>COTS product reuse</vt:lpstr>
      <vt:lpstr>Benefits of COTS reuse</vt:lpstr>
      <vt:lpstr>Problems of COTS reuse</vt:lpstr>
      <vt:lpstr>COTS-solution and COTS-integrated systems</vt:lpstr>
      <vt:lpstr>COTS solution systems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16</dc:title>
  <dc:creator>Ian Sommerville</dc:creator>
  <cp:lastModifiedBy>prince computer</cp:lastModifiedBy>
  <cp:revision>11</cp:revision>
  <dcterms:created xsi:type="dcterms:W3CDTF">2010-01-21T17:18:58Z</dcterms:created>
  <dcterms:modified xsi:type="dcterms:W3CDTF">2020-05-18T07:07:17Z</dcterms:modified>
</cp:coreProperties>
</file>