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72" r:id="rId3"/>
    <p:sldId id="275" r:id="rId4"/>
    <p:sldId id="276" r:id="rId5"/>
    <p:sldId id="277" r:id="rId6"/>
    <p:sldId id="320" r:id="rId7"/>
    <p:sldId id="278" r:id="rId8"/>
    <p:sldId id="279" r:id="rId9"/>
    <p:sldId id="280" r:id="rId10"/>
    <p:sldId id="321" r:id="rId11"/>
    <p:sldId id="257" r:id="rId12"/>
    <p:sldId id="281" r:id="rId13"/>
    <p:sldId id="284" r:id="rId14"/>
    <p:sldId id="258" r:id="rId15"/>
    <p:sldId id="259" r:id="rId16"/>
    <p:sldId id="288" r:id="rId17"/>
    <p:sldId id="260" r:id="rId18"/>
    <p:sldId id="322" r:id="rId19"/>
    <p:sldId id="290" r:id="rId20"/>
    <p:sldId id="261" r:id="rId21"/>
    <p:sldId id="32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205" autoAdjust="0"/>
  </p:normalViewPr>
  <p:slideViewPr>
    <p:cSldViewPr snapToGrid="0" snapToObjects="1">
      <p:cViewPr varScale="1">
        <p:scale>
          <a:sx n="62" d="100"/>
          <a:sy n="62" d="100"/>
        </p:scale>
        <p:origin x="-15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pPr/>
              <a:t>5/18/2020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pPr/>
              <a:t>5/18/2020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73B8A70-57FB-764B-9353-55135106ACA5}"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D6B151C-69F3-4E4B-BED5-7292118C4F1C}"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36802372-484B-924B-AA46-E9A0B80AA22D}"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77F362-B289-624A-B49C-2D1E048B23BE}"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A54311C-A2DD-2F44-8506-ACDB778D3862}" type="datetime1">
              <a:rPr lang="en-US" smtClean="0"/>
              <a:pPr/>
              <a:t>5/18/2020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84B291E-7268-6E4A-BE8C-467CE8C841AF}"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510F2BF-B05B-9E43-8ACA-196681F0750B}" type="datetime1">
              <a:rPr lang="en-US" smtClean="0"/>
              <a:pPr/>
              <a:t>5/18/2020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FDE3E3F-A9FE-9740-9B4E-F6E78B41F4AC}" type="datetime1">
              <a:rPr lang="en-US" smtClean="0"/>
              <a:pPr/>
              <a:t>5/18/2020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8394ECF-AB4B-4143-98EF-B4CCF057BF23}" type="datetime1">
              <a:rPr lang="en-US" smtClean="0"/>
              <a:pPr/>
              <a:t>5/18/2020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6D53CDA-F584-7043-B9E9-57B4EF77A0E0}"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8B8881B-2A82-724E-BC80-DBB3F18FD858}" type="datetime1">
              <a:rPr lang="en-US" smtClean="0"/>
              <a:pPr/>
              <a:t>5/18/2020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18CAF3-7FBF-514A-98B1-D46C2C7E5B3A}" type="datetime1">
              <a:rPr lang="en-US" smtClean="0"/>
              <a:pPr/>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17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Component-based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p>
        </p:txBody>
      </p:sp>
      <p:graphicFrame>
        <p:nvGraphicFramePr>
          <p:cNvPr id="4" name="Content Placeholder 3"/>
          <p:cNvGraphicFramePr>
            <a:graphicFrameLocks noGrp="1"/>
          </p:cNvGraphicFramePr>
          <p:nvPr>
            <p:ph idx="1"/>
          </p:nvPr>
        </p:nvGraphicFramePr>
        <p:xfrm>
          <a:off x="457200" y="2093871"/>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Bef>
                          <a:spcPts val="600"/>
                        </a:spcBef>
                        <a:spcAft>
                          <a:spcPts val="0"/>
                        </a:spcAft>
                      </a:pPr>
                      <a:r>
                        <a:rPr lang="en-GB" sz="1600" dirty="0" smtClean="0">
                          <a:solidFill>
                            <a:srgbClr val="000000"/>
                          </a:solidFill>
                          <a:latin typeface="Arial"/>
                          <a:ea typeface="Times New Roman"/>
                          <a:cs typeface="Arial"/>
                        </a:rPr>
                        <a:t>Standardized</a:t>
                      </a:r>
                      <a:endParaRPr lang="en-GB" sz="16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60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Composable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For a component to be </a:t>
                      </a:r>
                      <a:r>
                        <a:rPr lang="en-GB" sz="1600" dirty="0" err="1">
                          <a:solidFill>
                            <a:srgbClr val="000000"/>
                          </a:solidFill>
                          <a:latin typeface="Arial"/>
                          <a:ea typeface="Times New Roman"/>
                          <a:cs typeface="Arial"/>
                        </a:rPr>
                        <a:t>composable</a:t>
                      </a:r>
                      <a:r>
                        <a:rPr lang="en-GB" sz="16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p>
        </p:txBody>
      </p:sp>
      <p:graphicFrame>
        <p:nvGraphicFramePr>
          <p:cNvPr id="4" name="Content Placeholder 3"/>
          <p:cNvGraphicFramePr>
            <a:graphicFrameLocks noGrp="1"/>
          </p:cNvGraphicFramePr>
          <p:nvPr>
            <p:ph idx="1"/>
          </p:nvPr>
        </p:nvGraphicFramePr>
        <p:xfrm>
          <a:off x="457200" y="2231174"/>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type="body"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r>
              <a:rPr lang="en-US" dirty="0" smtClean="0"/>
              <a:t>.</a:t>
            </a:r>
          </a:p>
          <a:p>
            <a:r>
              <a:rPr lang="en-GB" dirty="0" smtClean="0"/>
              <a:t>The component interface is expressed in terms of parameterized operations and its internal state is never exposed. </a:t>
            </a:r>
            <a:endParaRPr lang="en-US" dirty="0" smtClean="0"/>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20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20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20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type="body" idx="1"/>
          </p:nvPr>
        </p:nvSpPr>
        <p:spPr/>
        <p:txBody>
          <a:bodyPr/>
          <a:lstStyle/>
          <a:p>
            <a:r>
              <a:rPr lang="en-GB" dirty="0"/>
              <a:t>Provides interface</a:t>
            </a:r>
          </a:p>
          <a:p>
            <a:pPr lvl="1"/>
            <a:r>
              <a:rPr lang="en-GB" dirty="0"/>
              <a:t>Defines the services that are provided by the component to other components</a:t>
            </a:r>
            <a:r>
              <a:rPr lang="en-GB" dirty="0" smtClean="0"/>
              <a:t>.</a:t>
            </a:r>
          </a:p>
          <a:p>
            <a:pPr lvl="1"/>
            <a:r>
              <a:rPr lang="en-GB" dirty="0" smtClean="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r>
              <a:rPr lang="en-GB" dirty="0" smtClean="0"/>
              <a:t>.</a:t>
            </a:r>
          </a:p>
          <a:p>
            <a:pPr lvl="1"/>
            <a:r>
              <a:rPr lang="en-GB" dirty="0" smtClean="0"/>
              <a:t>This does not compromise the independence or </a:t>
            </a:r>
            <a:r>
              <a:rPr lang="en-GB" dirty="0" err="1" smtClean="0"/>
              <a:t>deployability</a:t>
            </a:r>
            <a:r>
              <a:rPr lang="en-GB" dirty="0" smtClean="0"/>
              <a:t> of a component because the ‘requires’ interface does not define how these services should be provided. </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2000"/>
                                        <p:tgtEl>
                                          <p:spTgt spid="71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a:t>interfaces</a:t>
            </a:r>
          </a:p>
        </p:txBody>
      </p:sp>
      <p:pic>
        <p:nvPicPr>
          <p:cNvPr id="4" name="Content Placeholder 3" descr="17.2 CompInterfa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9708" b="-89708"/>
              <a:stretch>
                <a:fillRect/>
              </a:stretch>
            </p:blipFill>
          </mc:Choice>
          <mc:Fallback>
            <p:blipFill>
              <a:blip r:embed="rId3"/>
              <a:srcRect t="-89708" b="-89708"/>
              <a:stretch>
                <a:fillRect/>
              </a:stretch>
            </p:blipFill>
          </mc:Fallback>
        </mc:AlternateContent>
        <p:spPr>
          <a:xfrm>
            <a:off x="983473" y="1600201"/>
            <a:ext cx="7128001" cy="3920126"/>
          </a:xfrm>
        </p:spPr>
      </p:pic>
      <p:sp>
        <p:nvSpPr>
          <p:cNvPr id="5" name="TextBox 4"/>
          <p:cNvSpPr txBox="1"/>
          <p:nvPr/>
        </p:nvSpPr>
        <p:spPr>
          <a:xfrm>
            <a:off x="1224158" y="5194631"/>
            <a:ext cx="5083443" cy="369332"/>
          </a:xfrm>
          <a:prstGeom prst="rect">
            <a:avLst/>
          </a:prstGeom>
          <a:noFill/>
        </p:spPr>
        <p:txBody>
          <a:bodyPr wrap="none" rtlCol="0">
            <a:spAutoFit/>
          </a:bodyPr>
          <a:lstStyle/>
          <a:p>
            <a:r>
              <a:rPr lang="en-US" dirty="0" smtClean="0"/>
              <a:t>Note UML notation. Ball and sockets can fit together.</a:t>
            </a:r>
            <a:endParaRPr lang="en-US" dirty="0"/>
          </a:p>
        </p:txBody>
      </p:sp>
      <p:sp>
        <p:nvSpPr>
          <p:cNvPr id="6" name="Slide Number Placeholder 5"/>
          <p:cNvSpPr>
            <a:spLocks noGrp="1"/>
          </p:cNvSpPr>
          <p:nvPr>
            <p:ph type="sldNum" sz="quarter" idx="12"/>
          </p:nvPr>
        </p:nvSpPr>
        <p:spPr/>
        <p:txBody>
          <a:bodyPr/>
          <a:lstStyle/>
          <a:p>
            <a:fld id="{FA79538F-61EC-B743-9874-46B028F9C0C6}"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dirty="0"/>
              <a:t>model of a data collector component</a:t>
            </a:r>
          </a:p>
        </p:txBody>
      </p:sp>
      <p:pic>
        <p:nvPicPr>
          <p:cNvPr id="4" name="Content Placeholder 3" descr="17.3 DataCollector.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9245" b="-19245"/>
              <a:stretch>
                <a:fillRect/>
              </a:stretch>
            </p:blipFill>
          </mc:Choice>
          <mc:Fallback>
            <p:blipFill>
              <a:blip r:embed="rId3"/>
              <a:srcRect t="-19245" b="-19245"/>
              <a:stretch>
                <a:fillRect/>
              </a:stretch>
            </p:blipFill>
          </mc:Fallback>
        </mc:AlternateContent>
        <p:spPr>
          <a:xfrm>
            <a:off x="1418221" y="1851923"/>
            <a:ext cx="6475880" cy="3561485"/>
          </a:xfrm>
        </p:spPr>
      </p:pic>
      <p:sp>
        <p:nvSpPr>
          <p:cNvPr id="5" name="Slide Number Placeholder 4"/>
          <p:cNvSpPr>
            <a:spLocks noGrp="1"/>
          </p:cNvSpPr>
          <p:nvPr>
            <p:ph type="sldNum" sz="quarter" idx="12"/>
          </p:nvPr>
        </p:nvSpPr>
        <p:spPr/>
        <p:txBody>
          <a:bodyPr/>
          <a:lstStyle/>
          <a:p>
            <a:fld id="{FA79538F-61EC-B743-9874-46B028F9C0C6}"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type="body" idx="1"/>
          </p:nvPr>
        </p:nvSpPr>
        <p:spPr/>
        <p:txBody>
          <a:bodyPr/>
          <a:lstStyle/>
          <a:p>
            <a:r>
              <a:rPr lang="en-US" sz="2400" dirty="0"/>
              <a:t>A component model is a definition of standards for component implementation, documentation and deployment.</a:t>
            </a:r>
          </a:p>
          <a:p>
            <a:r>
              <a:rPr lang="en-US" sz="2400" dirty="0"/>
              <a:t>Examples of component models</a:t>
            </a:r>
          </a:p>
          <a:p>
            <a:pPr lvl="1"/>
            <a:r>
              <a:rPr lang="en-US" sz="2000" dirty="0"/>
              <a:t>EJB model (Enterprise Java Beans)</a:t>
            </a:r>
          </a:p>
          <a:p>
            <a:pPr lvl="1"/>
            <a:r>
              <a:rPr lang="en-US" sz="2000" dirty="0"/>
              <a:t>COM+ model (.NET model)</a:t>
            </a:r>
          </a:p>
          <a:p>
            <a:pPr lvl="1"/>
            <a:r>
              <a:rPr lang="en-US" sz="2000" dirty="0" err="1"/>
              <a:t>Corba</a:t>
            </a:r>
            <a:r>
              <a:rPr lang="en-US" sz="2000" dirty="0"/>
              <a:t> Component Model</a:t>
            </a:r>
          </a:p>
          <a:p>
            <a:r>
              <a:rPr lang="en-US" sz="2400" dirty="0"/>
              <a:t>The component model specifies how interfaces should be defined and the elements that should be included in an interface definition.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20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2000"/>
                                        <p:tgtEl>
                                          <p:spTgt spid="460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fade">
                                      <p:cBhvr>
                                        <p:cTn id="15" dur="2000"/>
                                        <p:tgtEl>
                                          <p:spTgt spid="460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fade">
                                      <p:cBhvr>
                                        <p:cTn id="18" dur="2000"/>
                                        <p:tgtEl>
                                          <p:spTgt spid="460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fade">
                                      <p:cBhvr>
                                        <p:cTn id="21" dur="2000"/>
                                        <p:tgtEl>
                                          <p:spTgt spid="460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fade">
                                      <p:cBhvr>
                                        <p:cTn id="26" dur="20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elements of a component model</a:t>
            </a:r>
          </a:p>
        </p:txBody>
      </p:sp>
      <p:pic>
        <p:nvPicPr>
          <p:cNvPr id="4" name="Content Placeholder 3" descr="17.4 ComponentModelElement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622" b="-2622"/>
              <a:stretch>
                <a:fillRect/>
              </a:stretch>
            </p:blipFill>
          </mc:Choice>
          <mc:Fallback>
            <p:blipFill>
              <a:blip r:embed="rId3"/>
              <a:srcRect t="-2622" b="-2622"/>
              <a:stretch>
                <a:fillRect/>
              </a:stretch>
            </p:blipFill>
          </mc:Fallback>
        </mc:AlternateContent>
        <p:spPr>
          <a:xfrm>
            <a:off x="994913" y="1806156"/>
            <a:ext cx="6544524" cy="3599236"/>
          </a:xfrm>
        </p:spPr>
      </p:pic>
      <p:sp>
        <p:nvSpPr>
          <p:cNvPr id="5" name="Slide Number Placeholder 4"/>
          <p:cNvSpPr>
            <a:spLocks noGrp="1"/>
          </p:cNvSpPr>
          <p:nvPr>
            <p:ph type="sldNum" sz="quarter" idx="12"/>
          </p:nvPr>
        </p:nvSpPr>
        <p:spPr/>
        <p:txBody>
          <a:bodyPr/>
          <a:lstStyle/>
          <a:p>
            <a:fld id="{FA79538F-61EC-B743-9874-46B028F9C0C6}"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component model</a:t>
            </a:r>
            <a:endParaRPr lang="en-US" dirty="0"/>
          </a:p>
        </p:txBody>
      </p:sp>
      <p:sp>
        <p:nvSpPr>
          <p:cNvPr id="3" name="Content Placeholder 2"/>
          <p:cNvSpPr>
            <a:spLocks noGrp="1"/>
          </p:cNvSpPr>
          <p:nvPr>
            <p:ph idx="1"/>
          </p:nvPr>
        </p:nvSpPr>
        <p:spPr/>
        <p:txBody>
          <a:bodyPr/>
          <a:lstStyle/>
          <a:p>
            <a:r>
              <a:rPr lang="en-GB" dirty="0" smtClean="0"/>
              <a:t>Interfaces</a:t>
            </a:r>
          </a:p>
          <a:p>
            <a:pPr lvl="1"/>
            <a:r>
              <a:rPr lang="en-GB" dirty="0" smtClean="0"/>
              <a:t>Components are defined by specifying their interfaces. The component model specifies how the interfaces should be defined and the elements, such as operation names, parameters and exceptions, which should be included in the interface definition.</a:t>
            </a:r>
          </a:p>
          <a:p>
            <a:r>
              <a:rPr lang="en-GB" dirty="0" smtClean="0"/>
              <a:t>Usage</a:t>
            </a:r>
          </a:p>
          <a:p>
            <a:pPr lvl="1"/>
            <a:r>
              <a:rPr lang="en-GB" dirty="0" smtClean="0"/>
              <a:t>In order for components to be distributed and accessed remotely, they need to have a unique name or handle associated with them. This has to be globally unique.</a:t>
            </a:r>
          </a:p>
          <a:p>
            <a:r>
              <a:rPr lang="en-GB" dirty="0" smtClean="0"/>
              <a:t>Deployment</a:t>
            </a:r>
          </a:p>
          <a:p>
            <a:pPr lvl="1"/>
            <a:r>
              <a:rPr lang="en-GB" dirty="0" smtClean="0"/>
              <a:t>The component model includes a specification of how components should be packaged for deployment as independent, executable entities. </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type="body"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endParaRPr lang="en-US" sz="2000" dirty="0" smtClean="0"/>
          </a:p>
          <a:p>
            <a:pPr lvl="1">
              <a:lnSpc>
                <a:spcPct val="90000"/>
              </a:lnSpc>
            </a:pPr>
            <a:r>
              <a:rPr lang="en-US" sz="2000" dirty="0" smtClean="0"/>
              <a:t>Support services </a:t>
            </a:r>
            <a:r>
              <a:rPr lang="en-US" sz="2000" dirty="0"/>
              <a:t>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2000"/>
                                        <p:tgtEl>
                                          <p:spTgt spid="471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fade">
                                      <p:cBhvr>
                                        <p:cTn id="15" dur="2000"/>
                                        <p:tgtEl>
                                          <p:spTgt spid="471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fade">
                                      <p:cBhvr>
                                        <p:cTn id="18" dur="2000"/>
                                        <p:tgtEl>
                                          <p:spTgt spid="471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fade">
                                      <p:cBhvr>
                                        <p:cTn id="23" dur="20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Components and component models </a:t>
            </a:r>
          </a:p>
          <a:p>
            <a:r>
              <a:rPr lang="en-GB" dirty="0" smtClean="0"/>
              <a:t>CBSE processes</a:t>
            </a:r>
          </a:p>
          <a:p>
            <a:r>
              <a:rPr lang="en-GB" dirty="0" smtClean="0"/>
              <a:t>Component composition</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services defined in a component model</a:t>
            </a:r>
          </a:p>
        </p:txBody>
      </p:sp>
      <p:pic>
        <p:nvPicPr>
          <p:cNvPr id="4" name="Content Placeholder 3" descr="17.5 ModelServi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318" r="-4318"/>
              <a:stretch>
                <a:fillRect/>
              </a:stretch>
            </p:blipFill>
          </mc:Choice>
          <mc:Fallback>
            <p:blipFill>
              <a:blip r:embed="rId3"/>
              <a:srcRect l="-4318" r="-4318"/>
              <a:stretch>
                <a:fillRect/>
              </a:stretch>
            </p:blipFill>
          </mc:Fallback>
        </mc:AlternateContent>
        <p:spPr>
          <a:xfrm>
            <a:off x="1040677" y="1886249"/>
            <a:ext cx="6590287" cy="3624404"/>
          </a:xfrm>
        </p:spPr>
      </p:pic>
      <p:sp>
        <p:nvSpPr>
          <p:cNvPr id="5" name="Slide Number Placeholder 4"/>
          <p:cNvSpPr>
            <a:spLocks noGrp="1"/>
          </p:cNvSpPr>
          <p:nvPr>
            <p:ph type="sldNum" sz="quarter" idx="12"/>
          </p:nvPr>
        </p:nvSpPr>
        <p:spPr/>
        <p:txBody>
          <a:bodyPr/>
          <a:lstStyle/>
          <a:p>
            <a:fld id="{FA79538F-61EC-B743-9874-46B028F9C0C6}"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processes</a:t>
            </a:r>
            <a:endParaRPr lang="en-US" dirty="0"/>
          </a:p>
        </p:txBody>
      </p:sp>
      <p:sp>
        <p:nvSpPr>
          <p:cNvPr id="3" name="Content Placeholder 2"/>
          <p:cNvSpPr>
            <a:spLocks noGrp="1"/>
          </p:cNvSpPr>
          <p:nvPr>
            <p:ph idx="1"/>
          </p:nvPr>
        </p:nvSpPr>
        <p:spPr/>
        <p:txBody>
          <a:bodyPr/>
          <a:lstStyle/>
          <a:p>
            <a:r>
              <a:rPr lang="en-GB" dirty="0" smtClean="0"/>
              <a:t>CBSE processes are software processes that support component-based software engineering.</a:t>
            </a:r>
          </a:p>
          <a:p>
            <a:pPr lvl="1"/>
            <a:r>
              <a:rPr lang="en-GB" dirty="0" smtClean="0"/>
              <a:t>They take into account the possibilities of reuse and the different process activities involved in developing and using reusable components.</a:t>
            </a:r>
          </a:p>
          <a:p>
            <a:r>
              <a:rPr lang="en-GB" dirty="0" smtClean="0"/>
              <a:t>Development for reuse</a:t>
            </a:r>
          </a:p>
          <a:p>
            <a:pPr lvl="1"/>
            <a:r>
              <a:rPr lang="en-GB" dirty="0" smtClean="0"/>
              <a:t>This process is concerned with developing components or services that will be reused in other applications. It usually involves generalizing existing components.</a:t>
            </a:r>
          </a:p>
          <a:p>
            <a:r>
              <a:rPr lang="en-GB" dirty="0" smtClean="0"/>
              <a:t>Development with reuse</a:t>
            </a:r>
          </a:p>
          <a:p>
            <a:pPr lvl="1"/>
            <a:r>
              <a:rPr lang="en-GB" dirty="0" smtClean="0"/>
              <a:t>This process is the process of developing new applications using existing components and services.</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type="body" idx="1"/>
          </p:nvPr>
        </p:nvSpPr>
        <p:spPr/>
        <p:txBody>
          <a:bodyPr/>
          <a:lstStyle/>
          <a:p>
            <a:pPr>
              <a:lnSpc>
                <a:spcPct val="90000"/>
              </a:lnSpc>
            </a:pPr>
            <a:r>
              <a:rPr lang="en-GB" dirty="0"/>
              <a:t>Component-based software engineering (CBSE) is an approach to software development that relies on</a:t>
            </a:r>
            <a:r>
              <a:rPr lang="en-GB" dirty="0" smtClean="0"/>
              <a:t>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a:t>
            </a:r>
            <a:r>
              <a:rPr lang="en-GB" dirty="0" smtClean="0"/>
              <a:t>. They can exist as stand-alone entities.</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20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20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type="body" idx="1"/>
          </p:nvPr>
        </p:nvSpPr>
        <p:spPr/>
        <p:txBody>
          <a:bodyPr/>
          <a:lstStyle/>
          <a:p>
            <a:r>
              <a:rPr lang="en-US" dirty="0">
                <a:solidFill>
                  <a:schemeClr val="accent1"/>
                </a:solidFill>
              </a:rPr>
              <a:t>Independent components</a:t>
            </a:r>
            <a:r>
              <a:rPr lang="en-US" dirty="0"/>
              <a:t> specified by their interfaces.</a:t>
            </a:r>
          </a:p>
          <a:p>
            <a:r>
              <a:rPr lang="en-US" dirty="0">
                <a:solidFill>
                  <a:schemeClr val="accent1"/>
                </a:solidFill>
              </a:rPr>
              <a:t>Component standards</a:t>
            </a:r>
            <a:r>
              <a:rPr lang="en-US" dirty="0"/>
              <a:t> to facilitate component integration.</a:t>
            </a:r>
          </a:p>
          <a:p>
            <a:r>
              <a:rPr lang="en-US" dirty="0">
                <a:solidFill>
                  <a:schemeClr val="accent1"/>
                </a:solidFill>
              </a:rPr>
              <a:t>Middleware</a:t>
            </a:r>
            <a:r>
              <a:rPr lang="en-US" dirty="0"/>
              <a:t> that provides support for component inter-operability.</a:t>
            </a:r>
          </a:p>
          <a:p>
            <a:r>
              <a:rPr lang="en-US" dirty="0">
                <a:solidFill>
                  <a:schemeClr val="accent1"/>
                </a:solidFill>
              </a:rPr>
              <a:t>A development process</a:t>
            </a:r>
            <a:r>
              <a:rPr lang="en-US" dirty="0"/>
              <a:t> that is geared to reuse.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20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20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20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20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type="body" idx="1"/>
          </p:nvPr>
        </p:nvSpPr>
        <p:spPr/>
        <p:txBody>
          <a:bodyPr/>
          <a:lstStyle/>
          <a:p>
            <a:pPr>
              <a:lnSpc>
                <a:spcPct val="90000"/>
              </a:lnSpc>
            </a:pPr>
            <a:r>
              <a:rPr lang="en-US" dirty="0"/>
              <a:t>Apart from the benefits of reuse, CBSE is based on sound software engineering design principles:</a:t>
            </a:r>
          </a:p>
          <a:p>
            <a:pPr lvl="1">
              <a:lnSpc>
                <a:spcPct val="90000"/>
              </a:lnSpc>
            </a:pPr>
            <a:r>
              <a:rPr lang="en-US" dirty="0"/>
              <a:t>Components are independent so do not interfere with each other;</a:t>
            </a:r>
          </a:p>
          <a:p>
            <a:pPr lvl="1">
              <a:lnSpc>
                <a:spcPct val="90000"/>
              </a:lnSpc>
            </a:pPr>
            <a:r>
              <a:rPr lang="en-US" dirty="0"/>
              <a:t>Component implementations are hidden;</a:t>
            </a:r>
          </a:p>
          <a:p>
            <a:pPr lvl="1">
              <a:lnSpc>
                <a:spcPct val="90000"/>
              </a:lnSpc>
            </a:pPr>
            <a:r>
              <a:rPr lang="en-US" dirty="0"/>
              <a:t>Communication is through well-defined interfaces;</a:t>
            </a:r>
          </a:p>
          <a:p>
            <a:pPr lvl="1">
              <a:lnSpc>
                <a:spcPct val="90000"/>
              </a:lnSpc>
            </a:pPr>
            <a:r>
              <a:rPr lang="en-US" dirty="0"/>
              <a:t>Component platforms are shared and reduce development costs.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2000"/>
                                        <p:tgtEl>
                                          <p:spTgt spid="419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fade">
                                      <p:cBhvr>
                                        <p:cTn id="10" dur="2000"/>
                                        <p:tgtEl>
                                          <p:spTgt spid="419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Effect transition="in" filter="fade">
                                      <p:cBhvr>
                                        <p:cTn id="13" dur="2000"/>
                                        <p:tgtEl>
                                          <p:spTgt spid="419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987">
                                            <p:txEl>
                                              <p:pRg st="3" end="3"/>
                                            </p:txEl>
                                          </p:spTgt>
                                        </p:tgtEl>
                                        <p:attrNameLst>
                                          <p:attrName>style.visibility</p:attrName>
                                        </p:attrNameLst>
                                      </p:cBhvr>
                                      <p:to>
                                        <p:strVal val="visible"/>
                                      </p:to>
                                    </p:set>
                                    <p:animEffect transition="in" filter="fade">
                                      <p:cBhvr>
                                        <p:cTn id="16" dur="2000"/>
                                        <p:tgtEl>
                                          <p:spTgt spid="4198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animEffect transition="in" filter="fade">
                                      <p:cBhvr>
                                        <p:cTn id="19" dur="20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standards</a:t>
            </a:r>
            <a:endParaRPr lang="en-US" dirty="0"/>
          </a:p>
        </p:txBody>
      </p:sp>
      <p:sp>
        <p:nvSpPr>
          <p:cNvPr id="3" name="Content Placeholder 2"/>
          <p:cNvSpPr>
            <a:spLocks noGrp="1"/>
          </p:cNvSpPr>
          <p:nvPr>
            <p:ph idx="1"/>
          </p:nvPr>
        </p:nvSpPr>
        <p:spPr/>
        <p:txBody>
          <a:bodyPr/>
          <a:lstStyle/>
          <a:p>
            <a:r>
              <a:rPr lang="en-US" dirty="0" smtClean="0"/>
              <a:t>Standards need to be established so that components can communicate with each other and inter-operate.</a:t>
            </a:r>
          </a:p>
          <a:p>
            <a:r>
              <a:rPr lang="en-US" dirty="0" smtClean="0"/>
              <a:t>Unfortunately, several competing component standards were established:</a:t>
            </a:r>
          </a:p>
          <a:p>
            <a:pPr lvl="1"/>
            <a:r>
              <a:rPr lang="en-US" dirty="0" smtClean="0"/>
              <a:t>Sun’s Enterprise Java Beans</a:t>
            </a:r>
          </a:p>
          <a:p>
            <a:pPr lvl="1"/>
            <a:r>
              <a:rPr lang="en-US" dirty="0" smtClean="0"/>
              <a:t>Microsoft’s COM and .NET</a:t>
            </a:r>
          </a:p>
          <a:p>
            <a:pPr lvl="1"/>
            <a:r>
              <a:rPr lang="en-US" dirty="0" smtClean="0"/>
              <a:t>CORBA’s CCM</a:t>
            </a:r>
          </a:p>
          <a:p>
            <a:r>
              <a:rPr lang="en-GB" dirty="0" smtClean="0"/>
              <a:t>In practice, these multiple standards have hindered the uptake of CBSE. It is impossible for components developed using different approaches to work together. </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CBSE problems</a:t>
            </a:r>
          </a:p>
        </p:txBody>
      </p:sp>
      <p:sp>
        <p:nvSpPr>
          <p:cNvPr id="16387" name="Rectangle 3"/>
          <p:cNvSpPr>
            <a:spLocks noGrp="1" noChangeArrowheads="1"/>
          </p:cNvSpPr>
          <p:nvPr>
            <p:ph type="body" idx="1"/>
          </p:nvPr>
        </p:nvSpPr>
        <p:spPr/>
        <p:txBody>
          <a:bodyPr/>
          <a:lstStyle/>
          <a:p>
            <a:r>
              <a:rPr lang="en-GB" sz="2400" dirty="0">
                <a:solidFill>
                  <a:schemeClr val="accent1"/>
                </a:solidFill>
              </a:rPr>
              <a:t>Component trustworthiness</a:t>
            </a:r>
            <a:r>
              <a:rPr lang="en-GB" sz="2400" dirty="0"/>
              <a:t> - how can a component with no available source code be trusted?</a:t>
            </a:r>
          </a:p>
          <a:p>
            <a:r>
              <a:rPr lang="en-GB" sz="2400" dirty="0">
                <a:solidFill>
                  <a:schemeClr val="accent1"/>
                </a:solidFill>
              </a:rPr>
              <a:t>Component certification</a:t>
            </a:r>
            <a:r>
              <a:rPr lang="en-GB" sz="2400" dirty="0"/>
              <a:t> - who will certify the quality of components?</a:t>
            </a:r>
          </a:p>
          <a:p>
            <a:r>
              <a:rPr lang="en-GB" sz="2400" dirty="0">
                <a:solidFill>
                  <a:schemeClr val="accent1"/>
                </a:solidFill>
              </a:rPr>
              <a:t>Emergent property prediction</a:t>
            </a:r>
            <a:r>
              <a:rPr lang="en-GB" sz="2400" dirty="0"/>
              <a:t> - how can the emergent properties of component compositions be predicted?</a:t>
            </a:r>
          </a:p>
          <a:p>
            <a:r>
              <a:rPr lang="en-GB" sz="2400" dirty="0">
                <a:solidFill>
                  <a:schemeClr val="accent1"/>
                </a:solidFill>
              </a:rPr>
              <a:t>Requirements trade-offs</a:t>
            </a:r>
            <a:r>
              <a:rPr lang="en-GB" sz="2400" dirty="0"/>
              <a:t> - how do we do trade-off analysis between the features of one component and another?</a:t>
            </a:r>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20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20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20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type="body" idx="1"/>
          </p:nvPr>
        </p:nvSpPr>
        <p:spPr/>
        <p:txBody>
          <a:bodyPr/>
          <a:lstStyle/>
          <a:p>
            <a:pPr marL="465138" indent="-465138">
              <a:lnSpc>
                <a:spcPct val="90000"/>
              </a:lnSpc>
            </a:pPr>
            <a:r>
              <a:rPr lang="en-GB" dirty="0"/>
              <a:t>Components provide a service without regard to where the component is executing or its programming language</a:t>
            </a:r>
          </a:p>
          <a:p>
            <a:pPr marL="1035050" lvl="1" indent="-455613">
              <a:lnSpc>
                <a:spcPct val="90000"/>
              </a:lnSpc>
            </a:pPr>
            <a:r>
              <a:rPr lang="en-GB" dirty="0"/>
              <a:t>A component is an independent executable entity that can be made up of one or more executable objects;</a:t>
            </a:r>
          </a:p>
          <a:p>
            <a:pPr marL="1035050" lvl="1" indent="-455613">
              <a:lnSpc>
                <a:spcPct val="90000"/>
              </a:lnSpc>
            </a:pPr>
            <a:r>
              <a:rPr lang="en-GB" dirty="0"/>
              <a:t>The component interface is published and all interactions are through the published interface;</a:t>
            </a:r>
          </a:p>
          <a:p>
            <a:pPr marL="465138" indent="-465138">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20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fade">
                                      <p:cBhvr>
                                        <p:cTn id="10" dur="2000"/>
                                        <p:tgtEl>
                                          <p:spTgt spid="51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20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type="body" idx="1"/>
          </p:nvPr>
        </p:nvSpPr>
        <p:spPr/>
        <p:txBody>
          <a:bodyPr/>
          <a:lstStyle/>
          <a:p>
            <a:r>
              <a:rPr lang="en-US" sz="2400" dirty="0" err="1"/>
              <a:t>Councill</a:t>
            </a:r>
            <a:r>
              <a:rPr lang="en-US" sz="2400" dirty="0"/>
              <a:t> and </a:t>
            </a:r>
            <a:r>
              <a:rPr lang="en-US" sz="2400" dirty="0" err="1"/>
              <a:t>Heinmann</a:t>
            </a:r>
            <a:r>
              <a:rPr lang="en-US" sz="2400" dirty="0"/>
              <a:t>:</a:t>
            </a:r>
          </a:p>
          <a:p>
            <a:pPr lvl="1"/>
            <a:r>
              <a:rPr lang="en-GB" sz="2000" i="1" dirty="0">
                <a:solidFill>
                  <a:schemeClr val="tx1"/>
                </a:solidFill>
              </a:rPr>
              <a:t>A software component is a software element that conforms to a component model and can be independently deployed and composed without modification according to a composition standard.</a:t>
            </a:r>
            <a:endParaRPr lang="en-US" sz="2000" i="1" dirty="0"/>
          </a:p>
          <a:p>
            <a:r>
              <a:rPr lang="en-US" sz="2400" dirty="0" err="1"/>
              <a:t>Szyperski</a:t>
            </a:r>
            <a:r>
              <a:rPr lang="en-US" sz="2400" dirty="0"/>
              <a:t>:</a:t>
            </a:r>
          </a:p>
          <a:p>
            <a:pPr lvl="1"/>
            <a:r>
              <a:rPr lang="en-GB" sz="2000" i="1" dirty="0">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dirty="0">
              <a:solidFill>
                <a:schemeClr val="tx1"/>
              </a:solidFill>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2000"/>
                                        <p:tgtEl>
                                          <p:spTgt spid="430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fade">
                                      <p:cBhvr>
                                        <p:cTn id="10" dur="2000"/>
                                        <p:tgtEl>
                                          <p:spTgt spid="43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fade">
                                      <p:cBhvr>
                                        <p:cTn id="15" dur="2000"/>
                                        <p:tgtEl>
                                          <p:spTgt spid="430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fade">
                                      <p:cBhvr>
                                        <p:cTn id="18" dur="20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191</TotalTime>
  <Words>1276</Words>
  <Application>Microsoft Macintosh PowerPoint</Application>
  <PresentationFormat>On-screen Show (4:3)</PresentationFormat>
  <Paragraphs>141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SE9</vt:lpstr>
      <vt:lpstr>Component-based software engineering</vt:lpstr>
      <vt:lpstr>Topics covered</vt:lpstr>
      <vt:lpstr>Component-based development</vt:lpstr>
      <vt:lpstr>CBSE essentials</vt:lpstr>
      <vt:lpstr>CBSE and design principles</vt:lpstr>
      <vt:lpstr>Component standards</vt:lpstr>
      <vt:lpstr>CBSE problems</vt:lpstr>
      <vt:lpstr>Components</vt:lpstr>
      <vt:lpstr>Component definitions</vt:lpstr>
      <vt:lpstr>Component characteristics</vt:lpstr>
      <vt:lpstr>Component characteristics</vt:lpstr>
      <vt:lpstr>Component as a service provider</vt:lpstr>
      <vt:lpstr>Component interfaces</vt:lpstr>
      <vt:lpstr>Component interfaces</vt:lpstr>
      <vt:lpstr>Amodel of a data collector component</vt:lpstr>
      <vt:lpstr>Component models</vt:lpstr>
      <vt:lpstr>Basic elements of a component model</vt:lpstr>
      <vt:lpstr>Elements of a component model</vt:lpstr>
      <vt:lpstr>Middleware support</vt:lpstr>
      <vt:lpstr>Middleware services defined in a component model</vt:lpstr>
      <vt:lpstr>CBSE processes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prince computer</cp:lastModifiedBy>
  <cp:revision>9</cp:revision>
  <dcterms:created xsi:type="dcterms:W3CDTF">2010-01-28T18:33:18Z</dcterms:created>
  <dcterms:modified xsi:type="dcterms:W3CDTF">2020-05-18T03:57:13Z</dcterms:modified>
</cp:coreProperties>
</file>