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7" r:id="rId4"/>
    <p:sldId id="283" r:id="rId5"/>
    <p:sldId id="257" r:id="rId6"/>
    <p:sldId id="294" r:id="rId7"/>
    <p:sldId id="259" r:id="rId8"/>
    <p:sldId id="279" r:id="rId9"/>
    <p:sldId id="285" r:id="rId10"/>
    <p:sldId id="261" r:id="rId11"/>
    <p:sldId id="288" r:id="rId12"/>
    <p:sldId id="263" r:id="rId13"/>
    <p:sldId id="269" r:id="rId14"/>
    <p:sldId id="265" r:id="rId15"/>
    <p:sldId id="266" r:id="rId16"/>
    <p:sldId id="267" r:id="rId17"/>
    <p:sldId id="268" r:id="rId18"/>
    <p:sldId id="28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0" r:id="rId27"/>
    <p:sldId id="291" r:id="rId28"/>
    <p:sldId id="292" r:id="rId29"/>
    <p:sldId id="293" r:id="rId30"/>
    <p:sldId id="277" r:id="rId31"/>
    <p:sldId id="281" r:id="rId32"/>
    <p:sldId id="295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8704-9F61-410E-BC82-E91FE9727FB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863B-2699-4C63-9F22-416637F8D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90E7-5188-4AE0-9AF4-ACE5D5A4B39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F371-03B7-4CEF-AF33-D09913013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gacy_system#NASA_examp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err="1" smtClean="0"/>
              <a:t>Engr</a:t>
            </a:r>
            <a:r>
              <a:rPr lang="en-US" dirty="0" smtClean="0"/>
              <a:t>, 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DE4D05-5008-4477-A80B-07614D99D648}" type="slidenum">
              <a:rPr lang="en-US" altLang="en-US" sz="1000">
                <a:latin typeface="Helvetica" panose="020B0604020202020204" pitchFamily="34" charset="0"/>
              </a:rPr>
              <a:pPr/>
              <a:t>10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990600"/>
            <a:ext cx="5421313" cy="660400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smtClean="0"/>
              <a:t>A Layered Technology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953001" y="5029201"/>
            <a:ext cx="334386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chemeClr val="folHlink"/>
                </a:solidFill>
                <a:latin typeface="Palatino" pitchFamily="-128" charset="0"/>
              </a:rPr>
              <a:t>Software Engineering</a:t>
            </a:r>
            <a:endParaRPr lang="en-US" altLang="en-US" b="1">
              <a:latin typeface="Palatino" pitchFamily="-128" charset="0"/>
            </a:endParaRP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528888" y="3397251"/>
            <a:ext cx="7620000" cy="1285875"/>
          </a:xfrm>
          <a:prstGeom prst="ellipse">
            <a:avLst/>
          </a:prstGeom>
          <a:solidFill>
            <a:srgbClr val="01EA89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986088" y="2968625"/>
            <a:ext cx="6629400" cy="1200150"/>
          </a:xfrm>
          <a:prstGeom prst="ellipse">
            <a:avLst/>
          </a:prstGeom>
          <a:solidFill>
            <a:srgbClr val="BC3700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3519488" y="2511425"/>
            <a:ext cx="5486400" cy="10287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3900488" y="2282825"/>
            <a:ext cx="4724400" cy="685800"/>
          </a:xfrm>
          <a:prstGeom prst="ellipse">
            <a:avLst/>
          </a:prstGeom>
          <a:solidFill>
            <a:srgbClr val="790015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5181601" y="4238626"/>
            <a:ext cx="223298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5283200" y="3638551"/>
            <a:ext cx="199253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638801" y="3038476"/>
            <a:ext cx="125194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5943600" y="2438401"/>
            <a:ext cx="7950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99655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case study is a </a:t>
            </a:r>
            <a:r>
              <a:rPr lang="en-US" dirty="0"/>
              <a:t>particular instance of something used or </a:t>
            </a:r>
            <a:r>
              <a:rPr lang="en-US" dirty="0" smtClean="0"/>
              <a:t>analyzed </a:t>
            </a:r>
            <a:r>
              <a:rPr lang="en-US" dirty="0"/>
              <a:t>in order to illustrate a thesis or principle.</a:t>
            </a:r>
          </a:p>
          <a:p>
            <a:r>
              <a:rPr lang="en-US" dirty="0" smtClean="0"/>
              <a:t>An </a:t>
            </a:r>
            <a:r>
              <a:rPr lang="en-US" dirty="0"/>
              <a:t>embedded insulin pump control system</a:t>
            </a:r>
          </a:p>
          <a:p>
            <a:r>
              <a:rPr lang="en-US" dirty="0" smtClean="0"/>
              <a:t> </a:t>
            </a:r>
            <a:r>
              <a:rPr lang="en-US" dirty="0"/>
              <a:t>A system for mental health care patient management</a:t>
            </a:r>
          </a:p>
          <a:p>
            <a:r>
              <a:rPr lang="en-US" dirty="0" smtClean="0"/>
              <a:t>A </a:t>
            </a:r>
            <a:r>
              <a:rPr lang="en-US" dirty="0"/>
              <a:t>wilderness weather station</a:t>
            </a:r>
          </a:p>
        </p:txBody>
      </p:sp>
    </p:spTree>
    <p:extLst>
      <p:ext uri="{BB962C8B-B14F-4D97-AF65-F5344CB8AC3E}">
        <p14:creationId xmlns:p14="http://schemas.microsoft.com/office/powerpoint/2010/main" val="14887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insulin pump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30" y="1990725"/>
            <a:ext cx="6849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personal insulin pump – Activity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67" y="2222939"/>
            <a:ext cx="8568386" cy="34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Essential high-level </a:t>
            </a:r>
            <a:r>
              <a:rPr lang="en-US" b="1" dirty="0" smtClean="0"/>
              <a:t>requirements of Insulin - Pump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system shall be available to deliver insulin </a:t>
            </a:r>
            <a:r>
              <a:rPr lang="en-US" dirty="0" smtClean="0"/>
              <a:t>when required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shall perform reliably and deliver the </a:t>
            </a:r>
            <a:r>
              <a:rPr lang="en-US" dirty="0" smtClean="0"/>
              <a:t>correct amount </a:t>
            </a:r>
            <a:r>
              <a:rPr lang="en-US" dirty="0"/>
              <a:t>of insulin to counteract the current level of </a:t>
            </a:r>
            <a:r>
              <a:rPr lang="en-US" dirty="0" smtClean="0"/>
              <a:t>blood sugar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therefore be designed </a:t>
            </a:r>
            <a:r>
              <a:rPr lang="en-US" dirty="0" smtClean="0"/>
              <a:t>and implemented </a:t>
            </a:r>
            <a:r>
              <a:rPr lang="en-US" dirty="0"/>
              <a:t>to ensure that the system always </a:t>
            </a:r>
            <a:r>
              <a:rPr lang="en-US" dirty="0" smtClean="0"/>
              <a:t>meets these </a:t>
            </a:r>
            <a:r>
              <a:rPr lang="en-US" dirty="0"/>
              <a:t>requirements.</a:t>
            </a:r>
          </a:p>
        </p:txBody>
      </p:sp>
    </p:spTree>
    <p:extLst>
      <p:ext uri="{BB962C8B-B14F-4D97-AF65-F5344CB8AC3E}">
        <p14:creationId xmlns:p14="http://schemas.microsoft.com/office/powerpoint/2010/main" val="314337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patient information system for mental health care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patient information system to support mental </a:t>
            </a:r>
            <a:r>
              <a:rPr lang="en-US" dirty="0" smtClean="0"/>
              <a:t>health care </a:t>
            </a:r>
            <a:r>
              <a:rPr lang="en-US" dirty="0"/>
              <a:t>is a medical information system that </a:t>
            </a:r>
            <a:r>
              <a:rPr lang="en-US" dirty="0" smtClean="0"/>
              <a:t>maintains information </a:t>
            </a:r>
            <a:r>
              <a:rPr lang="en-US" dirty="0"/>
              <a:t>about patients suffering from mental </a:t>
            </a:r>
            <a:r>
              <a:rPr lang="en-US" dirty="0" smtClean="0"/>
              <a:t>health problems </a:t>
            </a:r>
            <a:r>
              <a:rPr lang="en-US" dirty="0"/>
              <a:t>and the treatments that they have received</a:t>
            </a:r>
          </a:p>
          <a:p>
            <a:r>
              <a:rPr lang="en-US" dirty="0" smtClean="0"/>
              <a:t>Most </a:t>
            </a:r>
            <a:r>
              <a:rPr lang="en-US" dirty="0"/>
              <a:t>mental health patients do not require </a:t>
            </a:r>
            <a:r>
              <a:rPr lang="en-US" dirty="0" smtClean="0"/>
              <a:t>dedicated hospital </a:t>
            </a:r>
            <a:r>
              <a:rPr lang="en-US" dirty="0"/>
              <a:t>treatment but need to attend specialist </a:t>
            </a:r>
            <a:r>
              <a:rPr lang="en-US" dirty="0" smtClean="0"/>
              <a:t>clinics regularly </a:t>
            </a:r>
            <a:r>
              <a:rPr lang="en-US" dirty="0"/>
              <a:t>where they can meet a doctor who has </a:t>
            </a:r>
            <a:r>
              <a:rPr lang="en-US" dirty="0" smtClean="0"/>
              <a:t>detailed knowledge </a:t>
            </a:r>
            <a:r>
              <a:rPr lang="en-US" dirty="0"/>
              <a:t>of their problems</a:t>
            </a:r>
          </a:p>
          <a:p>
            <a:r>
              <a:rPr lang="en-US" dirty="0" smtClean="0"/>
              <a:t>To </a:t>
            </a:r>
            <a:r>
              <a:rPr lang="en-US" dirty="0"/>
              <a:t>make it easier for patients to attend, these clinics </a:t>
            </a:r>
            <a:r>
              <a:rPr lang="en-US" dirty="0" smtClean="0"/>
              <a:t>are not </a:t>
            </a:r>
            <a:r>
              <a:rPr lang="en-US" dirty="0"/>
              <a:t>just run in hospitals. They may also be held in </a:t>
            </a:r>
            <a:r>
              <a:rPr lang="en-US" dirty="0" smtClean="0"/>
              <a:t>local medical </a:t>
            </a:r>
            <a:r>
              <a:rPr lang="en-US" dirty="0"/>
              <a:t>practices or community </a:t>
            </a:r>
            <a:r>
              <a:rPr lang="en-US" dirty="0" err="1"/>
              <a:t>centres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31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MHC-PMS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MHC-PMS (Mental Health </a:t>
            </a:r>
            <a:r>
              <a:rPr lang="en-US" dirty="0" smtClean="0"/>
              <a:t>Care-Patient Management </a:t>
            </a:r>
            <a:r>
              <a:rPr lang="en-US" dirty="0"/>
              <a:t>System) is an information system that </a:t>
            </a:r>
            <a:r>
              <a:rPr lang="en-US" dirty="0" smtClean="0"/>
              <a:t>is intended </a:t>
            </a:r>
            <a:r>
              <a:rPr lang="en-US" dirty="0"/>
              <a:t>for use in </a:t>
            </a:r>
            <a:r>
              <a:rPr lang="en-US" dirty="0" smtClean="0"/>
              <a:t>clinics.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makes use of a centralized database of </a:t>
            </a:r>
            <a:r>
              <a:rPr lang="en-US" dirty="0" smtClean="0"/>
              <a:t>patient information </a:t>
            </a:r>
            <a:r>
              <a:rPr lang="en-US" dirty="0"/>
              <a:t>but has also been designed to run on a PC</a:t>
            </a:r>
            <a:r>
              <a:rPr lang="en-US" dirty="0" smtClean="0"/>
              <a:t>, so </a:t>
            </a:r>
            <a:r>
              <a:rPr lang="en-US" dirty="0"/>
              <a:t>that it may be accessed and used from sites that </a:t>
            </a:r>
            <a:r>
              <a:rPr lang="en-US" dirty="0" smtClean="0"/>
              <a:t>do not </a:t>
            </a:r>
            <a:r>
              <a:rPr lang="en-US" dirty="0"/>
              <a:t>have secure network connectivity</a:t>
            </a:r>
          </a:p>
          <a:p>
            <a:r>
              <a:rPr lang="en-US" dirty="0" smtClean="0"/>
              <a:t>When </a:t>
            </a:r>
            <a:r>
              <a:rPr lang="en-US" dirty="0"/>
              <a:t>the local systems have secure network access</a:t>
            </a:r>
            <a:r>
              <a:rPr lang="en-US" dirty="0" smtClean="0"/>
              <a:t>, they </a:t>
            </a:r>
            <a:r>
              <a:rPr lang="en-US" dirty="0"/>
              <a:t>use patient information in the database but they </a:t>
            </a:r>
            <a:r>
              <a:rPr lang="en-US" dirty="0" smtClean="0"/>
              <a:t>can download </a:t>
            </a:r>
            <a:r>
              <a:rPr lang="en-US" dirty="0"/>
              <a:t>and use local copies of patient records </a:t>
            </a:r>
            <a:r>
              <a:rPr lang="en-US" dirty="0" smtClean="0"/>
              <a:t>when they </a:t>
            </a:r>
            <a:r>
              <a:rPr lang="en-US" dirty="0"/>
              <a:t>are disconnected</a:t>
            </a:r>
          </a:p>
        </p:txBody>
      </p:sp>
    </p:spTree>
    <p:extLst>
      <p:ext uri="{BB962C8B-B14F-4D97-AF65-F5344CB8AC3E}">
        <p14:creationId xmlns:p14="http://schemas.microsoft.com/office/powerpoint/2010/main" val="222285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management information that allows </a:t>
            </a:r>
            <a:r>
              <a:rPr lang="en-US" dirty="0" smtClean="0"/>
              <a:t>health service </a:t>
            </a:r>
            <a:r>
              <a:rPr lang="en-US" dirty="0"/>
              <a:t>managers to assess performance against </a:t>
            </a:r>
            <a:r>
              <a:rPr lang="en-US" dirty="0" smtClean="0"/>
              <a:t>local and </a:t>
            </a:r>
            <a:r>
              <a:rPr lang="en-US" dirty="0"/>
              <a:t>government targets.</a:t>
            </a:r>
          </a:p>
          <a:p>
            <a:r>
              <a:rPr lang="en-US" smtClean="0"/>
              <a:t>To </a:t>
            </a:r>
            <a:r>
              <a:rPr lang="en-US" dirty="0"/>
              <a:t>provide medical staff with timely </a:t>
            </a:r>
            <a:r>
              <a:rPr lang="en-US"/>
              <a:t>information </a:t>
            </a:r>
            <a:r>
              <a:rPr lang="en-US" smtClean="0"/>
              <a:t>to support </a:t>
            </a:r>
            <a:r>
              <a:rPr lang="en-US" dirty="0"/>
              <a:t>the treatment of patients.</a:t>
            </a:r>
          </a:p>
        </p:txBody>
      </p:sp>
    </p:spTree>
    <p:extLst>
      <p:ext uri="{BB962C8B-B14F-4D97-AF65-F5344CB8AC3E}">
        <p14:creationId xmlns:p14="http://schemas.microsoft.com/office/powerpoint/2010/main" val="154735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organization of the MHC-PMS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37" y="2182019"/>
            <a:ext cx="5800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Individual care management</a:t>
            </a:r>
          </a:p>
          <a:p>
            <a:pPr marL="0" indent="0">
              <a:buNone/>
            </a:pPr>
            <a:r>
              <a:rPr lang="en-US" dirty="0" smtClean="0"/>
              <a:t>Clinicians </a:t>
            </a:r>
            <a:r>
              <a:rPr lang="en-US" dirty="0"/>
              <a:t>can create records for patients, edit the information </a:t>
            </a:r>
            <a:r>
              <a:rPr lang="en-US" dirty="0" smtClean="0"/>
              <a:t>in the </a:t>
            </a:r>
            <a:r>
              <a:rPr lang="en-US" dirty="0"/>
              <a:t>system, view patient history, etc. The system supports </a:t>
            </a:r>
            <a:r>
              <a:rPr lang="en-US" dirty="0" smtClean="0"/>
              <a:t>data summaries </a:t>
            </a:r>
            <a:r>
              <a:rPr lang="en-US" dirty="0"/>
              <a:t>so that doctors can quickly learn about the </a:t>
            </a:r>
            <a:r>
              <a:rPr lang="en-US" dirty="0" smtClean="0"/>
              <a:t>key problems </a:t>
            </a:r>
            <a:r>
              <a:rPr lang="en-US" dirty="0"/>
              <a:t>and treatments that have been prescribed.</a:t>
            </a:r>
          </a:p>
          <a:p>
            <a:r>
              <a:rPr lang="en-US" b="1" dirty="0" smtClean="0"/>
              <a:t>Patient </a:t>
            </a:r>
            <a:r>
              <a:rPr lang="en-US" b="1" dirty="0"/>
              <a:t>monitoring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monitors the records of patients that are involved </a:t>
            </a:r>
            <a:r>
              <a:rPr lang="en-US" dirty="0" smtClean="0"/>
              <a:t>in treatment </a:t>
            </a:r>
            <a:r>
              <a:rPr lang="en-US" dirty="0"/>
              <a:t>and issues warnings if possible problems are detected</a:t>
            </a:r>
          </a:p>
          <a:p>
            <a:r>
              <a:rPr lang="en-US" b="1" dirty="0" smtClean="0"/>
              <a:t>Administrative </a:t>
            </a:r>
            <a:r>
              <a:rPr lang="en-US" b="1" dirty="0"/>
              <a:t>reporting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generates monthly management reports showing </a:t>
            </a:r>
            <a:r>
              <a:rPr lang="en-US" dirty="0" smtClean="0"/>
              <a:t>the number </a:t>
            </a:r>
            <a:r>
              <a:rPr lang="en-US" dirty="0"/>
              <a:t>of patients treated at each clinic, the number of </a:t>
            </a:r>
            <a:r>
              <a:rPr lang="en-US" dirty="0" smtClean="0"/>
              <a:t>patients who </a:t>
            </a:r>
            <a:r>
              <a:rPr lang="en-US" dirty="0"/>
              <a:t>have entered and left the care system, number of </a:t>
            </a:r>
            <a:r>
              <a:rPr lang="en-US" dirty="0" smtClean="0"/>
              <a:t>patients sectioned, the drugs prescribed and their costs,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applications</a:t>
            </a:r>
          </a:p>
          <a:p>
            <a:r>
              <a:rPr lang="en-US" dirty="0"/>
              <a:t>Interactive transaction-based applications</a:t>
            </a:r>
          </a:p>
          <a:p>
            <a:r>
              <a:rPr lang="en-US" dirty="0"/>
              <a:t>Embedded control systems</a:t>
            </a:r>
          </a:p>
          <a:p>
            <a:r>
              <a:rPr lang="en-US" dirty="0"/>
              <a:t>Batch processing systems</a:t>
            </a:r>
          </a:p>
          <a:p>
            <a:r>
              <a:rPr lang="en-US" dirty="0"/>
              <a:t>Entertainment systems</a:t>
            </a:r>
          </a:p>
          <a:p>
            <a:r>
              <a:rPr lang="en-US" dirty="0"/>
              <a:t>Systems for modeling and simulation</a:t>
            </a:r>
          </a:p>
          <a:p>
            <a:r>
              <a:rPr lang="en-US" dirty="0" smtClean="0"/>
              <a:t>Data Collection Systems</a:t>
            </a:r>
          </a:p>
          <a:p>
            <a:r>
              <a:rPr lang="en-US" dirty="0" smtClean="0"/>
              <a:t>Systems of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MHC-PMS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Privacy</a:t>
            </a:r>
          </a:p>
          <a:p>
            <a:r>
              <a:rPr lang="en-US" dirty="0" smtClean="0"/>
              <a:t>It </a:t>
            </a:r>
            <a:r>
              <a:rPr lang="en-US" dirty="0"/>
              <a:t>is essential that patient information is confidential and is </a:t>
            </a:r>
            <a:r>
              <a:rPr lang="en-US" dirty="0" smtClean="0"/>
              <a:t>never disclosed </a:t>
            </a:r>
            <a:r>
              <a:rPr lang="en-US" dirty="0"/>
              <a:t>to anyone apart from </a:t>
            </a:r>
            <a:r>
              <a:rPr lang="en-US" dirty="0" err="1"/>
              <a:t>authorised</a:t>
            </a:r>
            <a:r>
              <a:rPr lang="en-US" dirty="0"/>
              <a:t> medical staff and </a:t>
            </a:r>
            <a:r>
              <a:rPr lang="en-US" dirty="0" smtClean="0"/>
              <a:t>the patient </a:t>
            </a:r>
            <a:r>
              <a:rPr lang="en-US" dirty="0"/>
              <a:t>themselves</a:t>
            </a:r>
          </a:p>
          <a:p>
            <a:r>
              <a:rPr lang="en-US" b="1" dirty="0" smtClean="0"/>
              <a:t>Safety</a:t>
            </a:r>
            <a:endParaRPr lang="en-US" b="1" dirty="0"/>
          </a:p>
          <a:p>
            <a:r>
              <a:rPr lang="en-US" dirty="0" smtClean="0"/>
              <a:t>Some </a:t>
            </a:r>
            <a:r>
              <a:rPr lang="en-US" dirty="0"/>
              <a:t>mental illnesses cause patients to become suicidal or </a:t>
            </a:r>
            <a:r>
              <a:rPr lang="en-US" dirty="0" smtClean="0"/>
              <a:t>a danger </a:t>
            </a:r>
            <a:r>
              <a:rPr lang="en-US" dirty="0"/>
              <a:t>to other people. Wherever possible, the system </a:t>
            </a:r>
            <a:r>
              <a:rPr lang="en-US" dirty="0" smtClean="0"/>
              <a:t>should warn </a:t>
            </a:r>
            <a:r>
              <a:rPr lang="en-US" dirty="0"/>
              <a:t>medical staff about potentially suicidal or </a:t>
            </a:r>
            <a:r>
              <a:rPr lang="en-US" dirty="0" smtClean="0"/>
              <a:t>dangerous patients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be available when needed otherwise </a:t>
            </a:r>
            <a:r>
              <a:rPr lang="en-US" dirty="0" smtClean="0"/>
              <a:t>safety may </a:t>
            </a:r>
            <a:r>
              <a:rPr lang="en-US" dirty="0"/>
              <a:t>be compromised and it may be impossible to prescribe </a:t>
            </a:r>
            <a:r>
              <a:rPr lang="en-US" dirty="0" err="1" smtClean="0"/>
              <a:t>thecorrect</a:t>
            </a:r>
            <a:r>
              <a:rPr lang="en-US" dirty="0" smtClean="0"/>
              <a:t> </a:t>
            </a:r>
            <a:r>
              <a:rPr lang="en-US" dirty="0"/>
              <a:t>medication to patients</a:t>
            </a:r>
          </a:p>
        </p:txBody>
      </p:sp>
    </p:spTree>
    <p:extLst>
      <p:ext uri="{BB962C8B-B14F-4D97-AF65-F5344CB8AC3E}">
        <p14:creationId xmlns:p14="http://schemas.microsoft.com/office/powerpoint/2010/main" val="39416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Wilderness Weather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of a country with large areas </a:t>
            </a:r>
            <a:r>
              <a:rPr lang="en-US" dirty="0" smtClean="0"/>
              <a:t>of wilderness </a:t>
            </a:r>
            <a:r>
              <a:rPr lang="en-US" dirty="0"/>
              <a:t>decides to deploy several hundred </a:t>
            </a:r>
            <a:r>
              <a:rPr lang="en-US" dirty="0" smtClean="0"/>
              <a:t>weather stations </a:t>
            </a:r>
            <a:r>
              <a:rPr lang="en-US" dirty="0"/>
              <a:t>in remote </a:t>
            </a:r>
            <a:r>
              <a:rPr lang="en-US" dirty="0" smtClean="0"/>
              <a:t>areas .</a:t>
            </a:r>
          </a:p>
          <a:p>
            <a:r>
              <a:rPr lang="en-US" dirty="0" smtClean="0"/>
              <a:t>Weather </a:t>
            </a:r>
            <a:r>
              <a:rPr lang="en-US" dirty="0"/>
              <a:t>stations collect data from a set of </a:t>
            </a:r>
            <a:r>
              <a:rPr lang="en-US" dirty="0" smtClean="0"/>
              <a:t>instruments that </a:t>
            </a:r>
            <a:r>
              <a:rPr lang="en-US" dirty="0"/>
              <a:t>measure temperature and pressure, sunshine</a:t>
            </a:r>
            <a:r>
              <a:rPr lang="en-US" dirty="0" smtClean="0"/>
              <a:t>, rainfall</a:t>
            </a:r>
            <a:r>
              <a:rPr lang="en-US" dirty="0"/>
              <a:t>, wind speed and wind direction</a:t>
            </a:r>
          </a:p>
          <a:p>
            <a:r>
              <a:rPr lang="en-US" dirty="0" smtClean="0"/>
              <a:t>The </a:t>
            </a:r>
            <a:r>
              <a:rPr lang="en-US" dirty="0"/>
              <a:t>weather station includes a number of instruments </a:t>
            </a:r>
            <a:r>
              <a:rPr lang="en-US" dirty="0" smtClean="0"/>
              <a:t>that measure </a:t>
            </a:r>
            <a:r>
              <a:rPr lang="en-US" dirty="0"/>
              <a:t>weather parameters such as the wind speed </a:t>
            </a:r>
            <a:r>
              <a:rPr lang="en-US" dirty="0" smtClean="0"/>
              <a:t>and direction</a:t>
            </a:r>
            <a:r>
              <a:rPr lang="en-US" dirty="0"/>
              <a:t>, the ground and air temperatures, the </a:t>
            </a:r>
            <a:r>
              <a:rPr lang="en-US" dirty="0" smtClean="0"/>
              <a:t>barometric pressure </a:t>
            </a:r>
            <a:r>
              <a:rPr lang="en-US" dirty="0"/>
              <a:t>and the rainfall over a 24-hour period.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</a:t>
            </a:r>
            <a:r>
              <a:rPr lang="en-US" dirty="0" smtClean="0"/>
              <a:t>these instruments </a:t>
            </a:r>
            <a:r>
              <a:rPr lang="en-US" dirty="0"/>
              <a:t>is controlled by a software system that </a:t>
            </a:r>
            <a:r>
              <a:rPr lang="en-US" dirty="0" smtClean="0"/>
              <a:t>takes parameter </a:t>
            </a:r>
            <a:r>
              <a:rPr lang="en-US" dirty="0"/>
              <a:t>readings periodically and manages the data </a:t>
            </a:r>
            <a:r>
              <a:rPr lang="en-US" dirty="0" smtClean="0"/>
              <a:t>collected from </a:t>
            </a:r>
            <a:r>
              <a:rPr lang="en-US" dirty="0"/>
              <a:t>the instruments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4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weather station’s environment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57" y="1690688"/>
            <a:ext cx="8479151" cy="43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weather station system</a:t>
            </a:r>
          </a:p>
          <a:p>
            <a:r>
              <a:rPr lang="en-US" dirty="0" smtClean="0"/>
              <a:t>This </a:t>
            </a:r>
            <a:r>
              <a:rPr lang="en-US" dirty="0"/>
              <a:t>is responsible for collecting weather data, carrying out </a:t>
            </a:r>
            <a:r>
              <a:rPr lang="en-US" dirty="0" smtClean="0"/>
              <a:t>some initial </a:t>
            </a:r>
            <a:r>
              <a:rPr lang="en-US" dirty="0"/>
              <a:t>data processing and transmitting it to the data </a:t>
            </a:r>
            <a:r>
              <a:rPr lang="en-US" dirty="0" smtClean="0"/>
              <a:t>management system</a:t>
            </a:r>
            <a:r>
              <a:rPr lang="en-US" dirty="0"/>
              <a:t>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data management and archiving system</a:t>
            </a:r>
          </a:p>
          <a:p>
            <a:r>
              <a:rPr lang="en-US" dirty="0" smtClean="0"/>
              <a:t>This </a:t>
            </a:r>
            <a:r>
              <a:rPr lang="en-US" dirty="0"/>
              <a:t>system collects the data from all of the wilderness </a:t>
            </a:r>
            <a:r>
              <a:rPr lang="en-US" dirty="0" smtClean="0"/>
              <a:t>weather stations</a:t>
            </a:r>
            <a:r>
              <a:rPr lang="en-US" dirty="0"/>
              <a:t>, carries out data processing and analysis and archives </a:t>
            </a:r>
            <a:r>
              <a:rPr lang="en-US" dirty="0" smtClean="0"/>
              <a:t>the data</a:t>
            </a:r>
            <a:r>
              <a:rPr lang="en-US" dirty="0"/>
              <a:t>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station maintenance system</a:t>
            </a:r>
          </a:p>
          <a:p>
            <a:r>
              <a:rPr lang="en-US" dirty="0" smtClean="0"/>
              <a:t>This </a:t>
            </a:r>
            <a:r>
              <a:rPr lang="en-US" dirty="0"/>
              <a:t>system can communicate by satellite with all </a:t>
            </a:r>
            <a:r>
              <a:rPr lang="en-US" dirty="0" smtClean="0"/>
              <a:t>wilderness weather </a:t>
            </a:r>
            <a:r>
              <a:rPr lang="en-US" dirty="0"/>
              <a:t>stations to monitor the health of these systems and </a:t>
            </a:r>
            <a:r>
              <a:rPr lang="en-US" dirty="0" smtClean="0"/>
              <a:t>provide reports </a:t>
            </a:r>
            <a:r>
              <a:rPr lang="en-US" dirty="0"/>
              <a:t>of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6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software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instruments, power and </a:t>
            </a:r>
            <a:r>
              <a:rPr lang="en-US" dirty="0" smtClean="0"/>
              <a:t>communication hardware </a:t>
            </a:r>
            <a:r>
              <a:rPr lang="en-US" dirty="0"/>
              <a:t>and report faults to the management system.</a:t>
            </a:r>
          </a:p>
          <a:p>
            <a:r>
              <a:rPr lang="en-US" dirty="0" smtClean="0"/>
              <a:t>Manage </a:t>
            </a:r>
            <a:r>
              <a:rPr lang="en-US" dirty="0"/>
              <a:t>the system power, ensuring that batteries </a:t>
            </a:r>
            <a:r>
              <a:rPr lang="en-US" dirty="0" smtClean="0"/>
              <a:t>are charged </a:t>
            </a:r>
            <a:r>
              <a:rPr lang="en-US" dirty="0"/>
              <a:t>whenever the environmental conditions </a:t>
            </a:r>
            <a:r>
              <a:rPr lang="en-US" dirty="0" smtClean="0"/>
              <a:t>permit but </a:t>
            </a:r>
            <a:r>
              <a:rPr lang="en-US" dirty="0"/>
              <a:t>also that generators are shut down in </a:t>
            </a:r>
            <a:r>
              <a:rPr lang="en-US" dirty="0" smtClean="0"/>
              <a:t>potentially damaging </a:t>
            </a:r>
            <a:r>
              <a:rPr lang="en-US" dirty="0"/>
              <a:t>weather conditions, such as high wind.</a:t>
            </a:r>
          </a:p>
          <a:p>
            <a:r>
              <a:rPr lang="en-US" dirty="0" smtClean="0"/>
              <a:t>Support </a:t>
            </a:r>
            <a:r>
              <a:rPr lang="en-US" dirty="0"/>
              <a:t>dynamic reconfiguration where parts of </a:t>
            </a:r>
            <a:r>
              <a:rPr lang="en-US" dirty="0" smtClean="0"/>
              <a:t>the software </a:t>
            </a:r>
            <a:r>
              <a:rPr lang="en-US" dirty="0"/>
              <a:t>are replaced with new versions and </a:t>
            </a:r>
            <a:r>
              <a:rPr lang="en-US" dirty="0" smtClean="0"/>
              <a:t>where backup </a:t>
            </a:r>
            <a:r>
              <a:rPr lang="en-US" dirty="0"/>
              <a:t>instruments are switched into the system in </a:t>
            </a:r>
            <a:r>
              <a:rPr lang="en-US" dirty="0" smtClean="0"/>
              <a:t>the event </a:t>
            </a:r>
            <a:r>
              <a:rPr lang="en-US" dirty="0"/>
              <a:t>of system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Polya</a:t>
            </a:r>
            <a:r>
              <a:rPr lang="en-US" altLang="en-US" sz="2400" dirty="0"/>
              <a:t> suggests: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en-US" sz="2400" dirty="0"/>
              <a:t>1.	Understand the problem (communication and analysis).</a:t>
            </a:r>
          </a:p>
          <a:p>
            <a:pPr lvl="2">
              <a:buNone/>
            </a:pPr>
            <a:r>
              <a:rPr lang="en-US" altLang="en-US" sz="2400" dirty="0"/>
              <a:t>2.	Plan a solution (modeling and software design).</a:t>
            </a:r>
          </a:p>
          <a:p>
            <a:pPr lvl="2">
              <a:buNone/>
            </a:pPr>
            <a:r>
              <a:rPr lang="en-US" altLang="en-US" sz="2400" dirty="0"/>
              <a:t>3.	Carry out the plan (code generation).</a:t>
            </a:r>
          </a:p>
          <a:p>
            <a:pPr lvl="2">
              <a:buNone/>
            </a:pPr>
            <a:r>
              <a:rPr lang="en-US" altLang="en-US" sz="2400" dirty="0"/>
              <a:t>4.	Examine the result for accuracy (testing and quality assurance).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5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Understand </a:t>
            </a:r>
            <a:r>
              <a:rPr lang="en-US" altLang="en-US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Who has a stake in the solution to the problem?</a:t>
            </a:r>
            <a:r>
              <a:rPr lang="en-US" altLang="en-US" dirty="0">
                <a:latin typeface="Palatino" pitchFamily="-128" charset="0"/>
              </a:rPr>
              <a:t> That is, who are the stakeholders?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What are the unknowns?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What data, functions, and features are required to properly solve the problem?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Can the problem be compartmentalized?</a:t>
            </a:r>
            <a:r>
              <a:rPr lang="en-US" altLang="en-US" dirty="0">
                <a:latin typeface="Palatino" pitchFamily="-128" charset="0"/>
              </a:rPr>
              <a:t> Is it possible to represent smaller problems that may be easier to understand?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Can the problem be represented graphically?</a:t>
            </a:r>
            <a:r>
              <a:rPr lang="en-US" altLang="en-US" dirty="0">
                <a:latin typeface="Palatino" pitchFamily="-128" charset="0"/>
              </a:rPr>
              <a:t> Can an analysis model be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6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Have you seen similar problems before?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Are there patterns that are recognizable in a potential solution? Is there existing software that implements the data, functions, and features that are required? 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Has a similar problem been solved?</a:t>
            </a:r>
            <a:r>
              <a:rPr lang="en-US" altLang="en-US" dirty="0">
                <a:latin typeface="Palatino" pitchFamily="-128" charset="0"/>
              </a:rPr>
              <a:t> If so, are elements of the solution reusable?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Can </a:t>
            </a:r>
            <a:r>
              <a:rPr lang="en-US" altLang="en-US" i="1" dirty="0" err="1">
                <a:solidFill>
                  <a:schemeClr val="folHlink"/>
                </a:solidFill>
                <a:latin typeface="Palatino" pitchFamily="-128" charset="0"/>
              </a:rPr>
              <a:t>subproblems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 be defined?</a:t>
            </a:r>
            <a:r>
              <a:rPr lang="en-US" altLang="en-US" dirty="0">
                <a:latin typeface="Palatino" pitchFamily="-128" charset="0"/>
              </a:rPr>
              <a:t> If so, are solutions readily apparent for the </a:t>
            </a:r>
            <a:r>
              <a:rPr lang="en-US" altLang="en-US" dirty="0" err="1">
                <a:latin typeface="Palatino" pitchFamily="-128" charset="0"/>
              </a:rPr>
              <a:t>subproblems</a:t>
            </a:r>
            <a:r>
              <a:rPr lang="en-US" altLang="en-US" dirty="0">
                <a:latin typeface="Palatino" pitchFamily="-128" charset="0"/>
              </a:rPr>
              <a:t>?</a:t>
            </a: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Can you represent a solution in a manner that leads to effective implementation? </a:t>
            </a:r>
            <a:r>
              <a:rPr lang="en-US" altLang="en-US" dirty="0">
                <a:latin typeface="Palatino" pitchFamily="-128" charset="0"/>
              </a:rPr>
              <a:t>Can a design model be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Carry Out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Does the solution conform to the plan?</a:t>
            </a:r>
            <a:r>
              <a:rPr lang="en-US" altLang="en-US" dirty="0">
                <a:latin typeface="Palatino" pitchFamily="-128" charset="0"/>
              </a:rPr>
              <a:t> Is source code traceable to the design model?</a:t>
            </a:r>
            <a:endParaRPr lang="en-US" altLang="en-US" i="1" dirty="0">
              <a:latin typeface="Palatino" pitchFamily="-128" charset="0"/>
            </a:endParaRP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Is each component part of the solution provably correct?</a:t>
            </a:r>
            <a:r>
              <a:rPr lang="en-US" altLang="en-US" dirty="0">
                <a:latin typeface="Palatino" pitchFamily="-128" charset="0"/>
              </a:rPr>
              <a:t> Has the design and code been reviewed, or better, have correctness proofs been applied to algorithm</a:t>
            </a:r>
            <a:r>
              <a:rPr lang="en-US" altLang="en-US" dirty="0" smtClean="0">
                <a:latin typeface="Palatino" pitchFamily="-128" charset="0"/>
              </a:rPr>
              <a:t>?</a:t>
            </a:r>
          </a:p>
          <a:p>
            <a:endParaRPr lang="en-US" altLang="en-US" dirty="0">
              <a:latin typeface="Palatino" pitchFamily="-12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Is it possible to test each component part of the solution?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Has a reasonable testing strategy been implemented?</a:t>
            </a:r>
            <a:endParaRPr lang="en-US" altLang="en-US" i="1" dirty="0">
              <a:latin typeface="Palatino" pitchFamily="-128" charset="0"/>
            </a:endParaRPr>
          </a:p>
          <a:p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Does the solution produce results that conform to the data, functions, and features that are required?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Has the software been validated against all stakeholder requirements?</a:t>
            </a:r>
            <a:endParaRPr lang="en-US" altLang="en-US" i="1" dirty="0">
              <a:latin typeface="Palatino" pitchFamily="-12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 Software</a:t>
            </a:r>
          </a:p>
          <a:p>
            <a:r>
              <a:rPr lang="en-US" dirty="0" err="1" smtClean="0"/>
              <a:t>WebApps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6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Confidentiality</a:t>
            </a:r>
          </a:p>
          <a:p>
            <a:r>
              <a:rPr lang="en-US" dirty="0" smtClean="0"/>
              <a:t>Engineers </a:t>
            </a:r>
            <a:r>
              <a:rPr lang="en-US" dirty="0"/>
              <a:t>should normally respect the confidentiality of </a:t>
            </a:r>
            <a:r>
              <a:rPr lang="en-US" dirty="0" smtClean="0"/>
              <a:t>their employers </a:t>
            </a:r>
            <a:r>
              <a:rPr lang="en-US" dirty="0"/>
              <a:t>or clients irrespective of whether or not a </a:t>
            </a:r>
            <a:r>
              <a:rPr lang="en-US" dirty="0" smtClean="0"/>
              <a:t>formal confidentiality </a:t>
            </a:r>
            <a:r>
              <a:rPr lang="en-US" dirty="0"/>
              <a:t>agreement has been signed</a:t>
            </a:r>
          </a:p>
          <a:p>
            <a:r>
              <a:rPr lang="en-US" b="1" dirty="0" smtClean="0"/>
              <a:t>Competence</a:t>
            </a:r>
            <a:endParaRPr lang="en-US" b="1" dirty="0"/>
          </a:p>
          <a:p>
            <a:r>
              <a:rPr lang="en-US" dirty="0" smtClean="0"/>
              <a:t>Engineers </a:t>
            </a:r>
            <a:r>
              <a:rPr lang="en-US" dirty="0"/>
              <a:t>should not misrepresent their level of competence</a:t>
            </a:r>
            <a:r>
              <a:rPr lang="en-US" dirty="0" smtClean="0"/>
              <a:t>. They </a:t>
            </a:r>
            <a:r>
              <a:rPr lang="en-US" dirty="0"/>
              <a:t>should not knowingly accept work which is </a:t>
            </a:r>
            <a:r>
              <a:rPr lang="en-US" dirty="0" err="1"/>
              <a:t>outwith</a:t>
            </a:r>
            <a:r>
              <a:rPr lang="en-US" dirty="0"/>
              <a:t> </a:t>
            </a:r>
            <a:r>
              <a:rPr lang="en-US" dirty="0" smtClean="0"/>
              <a:t>their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3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r>
              <a:rPr lang="en-US" dirty="0" smtClean="0"/>
              <a:t>Ethics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Intellectual property rights</a:t>
            </a:r>
          </a:p>
          <a:p>
            <a:r>
              <a:rPr lang="en-US" dirty="0" smtClean="0"/>
              <a:t>Engineers </a:t>
            </a:r>
            <a:r>
              <a:rPr lang="en-US" dirty="0"/>
              <a:t>should be aware of local laws governing the use </a:t>
            </a:r>
            <a:r>
              <a:rPr lang="en-US" dirty="0" smtClean="0"/>
              <a:t>of intellectual </a:t>
            </a:r>
            <a:r>
              <a:rPr lang="en-US" dirty="0"/>
              <a:t>property such as patents, copyright, etc. They </a:t>
            </a:r>
            <a:r>
              <a:rPr lang="en-US" dirty="0" smtClean="0"/>
              <a:t>should be </a:t>
            </a:r>
            <a:r>
              <a:rPr lang="en-US" dirty="0"/>
              <a:t>careful to ensure that the intellectual property of </a:t>
            </a:r>
            <a:r>
              <a:rPr lang="en-US" dirty="0" smtClean="0"/>
              <a:t>employers and </a:t>
            </a:r>
            <a:r>
              <a:rPr lang="en-US" dirty="0"/>
              <a:t>clients is protected.</a:t>
            </a:r>
          </a:p>
          <a:p>
            <a:r>
              <a:rPr lang="en-US" b="1" dirty="0" smtClean="0"/>
              <a:t>Computer </a:t>
            </a:r>
            <a:r>
              <a:rPr lang="en-US" b="1" dirty="0"/>
              <a:t>misuse</a:t>
            </a:r>
          </a:p>
          <a:p>
            <a:r>
              <a:rPr lang="en-US" dirty="0" smtClean="0"/>
              <a:t>Software </a:t>
            </a:r>
            <a:r>
              <a:rPr lang="en-US" dirty="0"/>
              <a:t>engineers should not use their technical skills </a:t>
            </a:r>
            <a:r>
              <a:rPr lang="en-US" dirty="0" smtClean="0"/>
              <a:t>to misuse </a:t>
            </a:r>
            <a:r>
              <a:rPr lang="en-US" dirty="0"/>
              <a:t>other people’s computers. Computer misuse ranges </a:t>
            </a:r>
            <a:r>
              <a:rPr lang="en-US" dirty="0" smtClean="0"/>
              <a:t>from relatively </a:t>
            </a:r>
            <a:r>
              <a:rPr lang="en-US" dirty="0"/>
              <a:t>trivial (game playing on an employer’s machine, say) </a:t>
            </a:r>
            <a:r>
              <a:rPr lang="en-US" dirty="0" smtClean="0"/>
              <a:t>to extremely </a:t>
            </a:r>
            <a:r>
              <a:rPr lang="en-US" dirty="0"/>
              <a:t>serious (dissemination of viruses).</a:t>
            </a:r>
          </a:p>
        </p:txBody>
      </p:sp>
    </p:spTree>
    <p:extLst>
      <p:ext uri="{BB962C8B-B14F-4D97-AF65-F5344CB8AC3E}">
        <p14:creationId xmlns:p14="http://schemas.microsoft.com/office/powerpoint/2010/main" val="216623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Engineering, 9th Ed. Ian </a:t>
            </a:r>
            <a:r>
              <a:rPr lang="en-US" dirty="0" err="1"/>
              <a:t>Sommerville</a:t>
            </a:r>
            <a:r>
              <a:rPr lang="en-US" dirty="0"/>
              <a:t>. Pearson Education</a:t>
            </a:r>
          </a:p>
          <a:p>
            <a:r>
              <a:rPr lang="en-US" dirty="0"/>
              <a:t>Software Engineering: A Practitioner’s Approach, 6th Ed. Roger S. Pressman, McGraw-Hill,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Legacy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GB" altLang="en-US" dirty="0"/>
              <a:t>An old and outdated program that is still used, even though newer and efficient options are available</a:t>
            </a:r>
          </a:p>
          <a:p>
            <a:pPr>
              <a:spcBef>
                <a:spcPts val="200"/>
              </a:spcBef>
            </a:pPr>
            <a:r>
              <a:rPr lang="en-GB" altLang="en-US" dirty="0"/>
              <a:t>Characterized by longevity and business criticality.</a:t>
            </a:r>
          </a:p>
          <a:p>
            <a:pPr>
              <a:spcBef>
                <a:spcPts val="200"/>
              </a:spcBef>
            </a:pPr>
            <a:r>
              <a:rPr lang="en-GB" altLang="en-US" dirty="0"/>
              <a:t>If the legacy software meets the needs of its users and runs reliably, no need to be fixed.</a:t>
            </a:r>
          </a:p>
          <a:p>
            <a:pPr>
              <a:spcBef>
                <a:spcPts val="200"/>
              </a:spcBef>
            </a:pPr>
            <a:r>
              <a:rPr lang="en-GB" altLang="en-US" dirty="0"/>
              <a:t>May have low quality and interoperability issues with other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legacy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06" y="1690688"/>
            <a:ext cx="2778188" cy="4351338"/>
          </a:xfrm>
        </p:spPr>
      </p:pic>
      <p:sp>
        <p:nvSpPr>
          <p:cNvPr id="5" name="TextBox 4"/>
          <p:cNvSpPr txBox="1"/>
          <p:nvPr/>
        </p:nvSpPr>
        <p:spPr>
          <a:xfrm>
            <a:off x="533400" y="2666027"/>
            <a:ext cx="5954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Space Shuttle was low Earth orbital</a:t>
            </a:r>
          </a:p>
          <a:p>
            <a:r>
              <a:rPr lang="en-US" dirty="0" smtClean="0"/>
              <a:t>Spacecraft operated from 1981 to 2011</a:t>
            </a:r>
          </a:p>
          <a:p>
            <a:r>
              <a:rPr lang="en-US" dirty="0" smtClean="0"/>
              <a:t>by NASA.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https://en.wikipedia.org/wiki/Legacy_system#NASA_example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6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is now a platform for running application </a:t>
            </a:r>
            <a:r>
              <a:rPr lang="en-US" dirty="0" smtClean="0"/>
              <a:t>and organizations </a:t>
            </a:r>
            <a:r>
              <a:rPr lang="en-US" dirty="0"/>
              <a:t>are increasingly developing </a:t>
            </a:r>
            <a:r>
              <a:rPr lang="en-US" dirty="0" smtClean="0"/>
              <a:t>web-based systems </a:t>
            </a:r>
            <a:r>
              <a:rPr lang="en-US" dirty="0"/>
              <a:t>rather than local </a:t>
            </a:r>
            <a:r>
              <a:rPr lang="en-US" dirty="0" smtClean="0"/>
              <a:t>systems.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Cloud computing is an approach to the provision </a:t>
            </a:r>
            <a:r>
              <a:rPr lang="en-US" dirty="0" smtClean="0"/>
              <a:t>of computer </a:t>
            </a:r>
            <a:r>
              <a:rPr lang="en-US" dirty="0"/>
              <a:t>services where applications run remotely </a:t>
            </a:r>
            <a:r>
              <a:rPr lang="en-US" dirty="0" smtClean="0"/>
              <a:t>on the </a:t>
            </a:r>
            <a:r>
              <a:rPr lang="en-US" dirty="0"/>
              <a:t>‘cloud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The </a:t>
            </a:r>
            <a:r>
              <a:rPr lang="en-US" dirty="0"/>
              <a:t>practice of using a network of remote servers hosted on the Internet to store, manage, and process data, rather than a local server or a personal computer.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496F7F-117F-4E5F-B899-D9A6AF87FCD2}" type="slidenum">
              <a:rPr lang="en-US" altLang="en-US" sz="1000">
                <a:latin typeface="Helvetica" panose="020B0604020202020204" pitchFamily="34" charset="0"/>
              </a:rPr>
              <a:pPr/>
              <a:t>7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990601"/>
            <a:ext cx="76200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Characteristics of WebApps - I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Network intensiveness.</a:t>
            </a:r>
            <a:r>
              <a:rPr lang="en-US" altLang="en-US" b="1" dirty="0"/>
              <a:t> </a:t>
            </a:r>
            <a:r>
              <a:rPr lang="en-US" altLang="en-US" dirty="0"/>
              <a:t> A </a:t>
            </a:r>
            <a:r>
              <a:rPr lang="en-US" altLang="en-US" dirty="0" err="1"/>
              <a:t>WebApp</a:t>
            </a:r>
            <a:r>
              <a:rPr lang="en-US" altLang="en-US" dirty="0"/>
              <a:t> resides on a network and must serve the needs of a diverse community of clients.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Concurrency.</a:t>
            </a:r>
            <a:r>
              <a:rPr lang="en-US" altLang="en-US" dirty="0"/>
              <a:t>  A large number of users may access the </a:t>
            </a:r>
            <a:r>
              <a:rPr lang="en-US" altLang="en-US" dirty="0" err="1"/>
              <a:t>WebApp</a:t>
            </a:r>
            <a:r>
              <a:rPr lang="en-US" altLang="en-US" dirty="0"/>
              <a:t> at one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Unpredictable load.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dirty="0"/>
              <a:t>The number of users of the </a:t>
            </a:r>
            <a:r>
              <a:rPr lang="en-US" altLang="en-US" dirty="0" err="1"/>
              <a:t>WebApp</a:t>
            </a:r>
            <a:r>
              <a:rPr lang="en-US" altLang="en-US" dirty="0"/>
              <a:t> may vary by orders of magnitude from day to day.</a:t>
            </a:r>
          </a:p>
          <a:p>
            <a:pPr>
              <a:spcBef>
                <a:spcPts val="30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Performance.</a:t>
            </a:r>
            <a:r>
              <a:rPr lang="en-US" altLang="en-US" b="1" dirty="0"/>
              <a:t> </a:t>
            </a:r>
            <a:r>
              <a:rPr lang="en-US" altLang="en-US" dirty="0"/>
              <a:t> If a </a:t>
            </a:r>
            <a:r>
              <a:rPr lang="en-US" altLang="en-US" dirty="0" err="1"/>
              <a:t>WebApp</a:t>
            </a:r>
            <a:r>
              <a:rPr lang="en-US" altLang="en-US" dirty="0"/>
              <a:t> user must wait too long (for access, for server-side processing, for client-side formatting and display), he or she may decide to go elsewhere. </a:t>
            </a:r>
          </a:p>
          <a:p>
            <a:pPr>
              <a:spcBef>
                <a:spcPts val="30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Availability.</a:t>
            </a:r>
            <a:r>
              <a:rPr lang="en-US" altLang="en-US" dirty="0"/>
              <a:t>  Although expectation of 100 percent availability is unreasonable, users of popular </a:t>
            </a:r>
            <a:r>
              <a:rPr lang="en-US" altLang="en-US" dirty="0" err="1"/>
              <a:t>WebApps</a:t>
            </a:r>
            <a:r>
              <a:rPr lang="en-US" altLang="en-US" dirty="0"/>
              <a:t> often demand access on a “24/7/365” basis.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485E4D-27C1-4388-97A2-A515C89379AC}" type="slidenum">
              <a:rPr lang="en-US" altLang="en-US" sz="1000">
                <a:latin typeface="Helvetica" panose="020B0604020202020204" pitchFamily="34" charset="0"/>
              </a:rPr>
              <a:pPr/>
              <a:t>8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990601"/>
            <a:ext cx="75438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Characteristics of </a:t>
            </a:r>
            <a:r>
              <a:rPr lang="en-US" altLang="en-US" dirty="0" err="1" smtClean="0"/>
              <a:t>WebApps</a:t>
            </a:r>
            <a:r>
              <a:rPr lang="en-US" altLang="en-US" dirty="0" smtClean="0"/>
              <a:t> - III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4682"/>
            <a:ext cx="9867900" cy="4191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Data driven. </a:t>
            </a:r>
            <a:r>
              <a:rPr lang="en-US" altLang="en-US" b="1" dirty="0"/>
              <a:t> </a:t>
            </a:r>
            <a:r>
              <a:rPr lang="en-US" altLang="en-US" dirty="0"/>
              <a:t>The primary function of many </a:t>
            </a:r>
            <a:r>
              <a:rPr lang="en-US" altLang="en-US" dirty="0" err="1"/>
              <a:t>WebApps</a:t>
            </a:r>
            <a:r>
              <a:rPr lang="en-US" altLang="en-US" dirty="0"/>
              <a:t> is to use hypermedia to present text, graphics, audio, and video content to the end-user.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Content sensitive. </a:t>
            </a:r>
            <a:r>
              <a:rPr lang="en-US" altLang="en-US" b="1" dirty="0"/>
              <a:t> </a:t>
            </a:r>
            <a:r>
              <a:rPr lang="en-US" altLang="en-US" dirty="0"/>
              <a:t>The quality and aesthetic nature of content remains an important determinant of the quality of a </a:t>
            </a:r>
            <a:r>
              <a:rPr lang="en-US" altLang="en-US" dirty="0" err="1"/>
              <a:t>WebApp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Continuous evolution.</a:t>
            </a:r>
            <a:r>
              <a:rPr lang="en-US" altLang="en-US" dirty="0"/>
              <a:t> Unlike conventional application software that evolves over a series of planned, chronologically-spaced releases, Web applications evolve continuously.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folHlink"/>
                </a:solidFill>
              </a:rPr>
              <a:t>Immediacy.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dirty="0"/>
              <a:t>Although </a:t>
            </a:r>
            <a:r>
              <a:rPr lang="en-US" altLang="en-US" i="1" dirty="0"/>
              <a:t>immediacy</a:t>
            </a:r>
            <a:r>
              <a:rPr lang="en-US" altLang="en-US" dirty="0"/>
              <a:t>—the compelling need to get software to market quickly—is a characteristic of many application domains, </a:t>
            </a:r>
            <a:r>
              <a:rPr lang="en-US" altLang="en-US" dirty="0" err="1"/>
              <a:t>WebApps</a:t>
            </a:r>
            <a:r>
              <a:rPr lang="en-US" altLang="en-US" dirty="0"/>
              <a:t> often exhibit a time to market that can be a matter of a few days or weeks.</a:t>
            </a:r>
          </a:p>
          <a:p>
            <a:r>
              <a:rPr lang="en-US" altLang="en-US" b="1" dirty="0">
                <a:solidFill>
                  <a:schemeClr val="folHlink"/>
                </a:solidFill>
              </a:rPr>
              <a:t>Security.</a:t>
            </a:r>
            <a:r>
              <a:rPr lang="en-US" altLang="en-US" b="1" dirty="0"/>
              <a:t>  </a:t>
            </a:r>
            <a:r>
              <a:rPr lang="en-US" altLang="en-US" dirty="0"/>
              <a:t>Because </a:t>
            </a:r>
            <a:r>
              <a:rPr lang="en-US" altLang="en-US" dirty="0" err="1"/>
              <a:t>WebApps</a:t>
            </a:r>
            <a:r>
              <a:rPr lang="en-US" altLang="en-US" dirty="0"/>
              <a:t> are available via network access, it is difficult, if not impossible, to limit the population of end-users who may access the application.</a:t>
            </a:r>
          </a:p>
          <a:p>
            <a:r>
              <a:rPr lang="en-US" altLang="en-US" b="1" dirty="0">
                <a:solidFill>
                  <a:schemeClr val="folHlink"/>
                </a:solidFill>
              </a:rPr>
              <a:t>Aesthetics.</a:t>
            </a:r>
            <a:r>
              <a:rPr lang="en-US" altLang="en-US" b="1" dirty="0"/>
              <a:t> </a:t>
            </a:r>
            <a:r>
              <a:rPr lang="en-US" altLang="en-US" dirty="0"/>
              <a:t>An undeniable part of the appeal of a </a:t>
            </a:r>
            <a:r>
              <a:rPr lang="en-US" altLang="en-US" dirty="0" err="1"/>
              <a:t>WebApp</a:t>
            </a:r>
            <a:r>
              <a:rPr lang="en-US" altLang="en-US" dirty="0"/>
              <a:t> is its look and feel.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1760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Helvetica</vt:lpstr>
      <vt:lpstr>Palatino</vt:lpstr>
      <vt:lpstr>Office Theme</vt:lpstr>
      <vt:lpstr>Software Engineering Lecture 2</vt:lpstr>
      <vt:lpstr>Types of Software</vt:lpstr>
      <vt:lpstr>Types of Software</vt:lpstr>
      <vt:lpstr>Legacy Software</vt:lpstr>
      <vt:lpstr>Example of legacy software</vt:lpstr>
      <vt:lpstr>WebApps</vt:lpstr>
      <vt:lpstr>Characteristics of WebApps - I</vt:lpstr>
      <vt:lpstr>Characteristics of WebApps - III</vt:lpstr>
      <vt:lpstr>PowerPoint Presentation</vt:lpstr>
      <vt:lpstr>A Layered Technology</vt:lpstr>
      <vt:lpstr>Case Studies</vt:lpstr>
      <vt:lpstr>A personal insulin pump </vt:lpstr>
      <vt:lpstr>A personal insulin pump – Activity Model</vt:lpstr>
      <vt:lpstr>Essential high-level requirements of Insulin - Pump </vt:lpstr>
      <vt:lpstr>A patient information system for mental health care </vt:lpstr>
      <vt:lpstr>MHC-PMS</vt:lpstr>
      <vt:lpstr>MHC-PMS goals</vt:lpstr>
      <vt:lpstr>The organization of the MHC-PMS</vt:lpstr>
      <vt:lpstr>MHC-PMS key features</vt:lpstr>
      <vt:lpstr>MHC-PMS concerns</vt:lpstr>
      <vt:lpstr>Wilderness Weather Station</vt:lpstr>
      <vt:lpstr>The weather station’s environment</vt:lpstr>
      <vt:lpstr>Weather information system</vt:lpstr>
      <vt:lpstr>Additional software functionality</vt:lpstr>
      <vt:lpstr>Software Engineering Principles</vt:lpstr>
      <vt:lpstr>1. Understand the Problem</vt:lpstr>
      <vt:lpstr>Plan the Solution</vt:lpstr>
      <vt:lpstr>Carry Out the Plan</vt:lpstr>
      <vt:lpstr>Examine the Result</vt:lpstr>
      <vt:lpstr>Software Engineering Ethics</vt:lpstr>
      <vt:lpstr>Software Engineering Ethics contd..</vt:lpstr>
      <vt:lpstr>References</vt:lpstr>
      <vt:lpstr>Questions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Lecture 2</dc:title>
  <dc:creator>Sara Rehmat</dc:creator>
  <cp:lastModifiedBy>Sara Rehmat</cp:lastModifiedBy>
  <cp:revision>41</cp:revision>
  <dcterms:created xsi:type="dcterms:W3CDTF">2020-01-22T08:32:38Z</dcterms:created>
  <dcterms:modified xsi:type="dcterms:W3CDTF">2020-01-23T14:29:13Z</dcterms:modified>
</cp:coreProperties>
</file>