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6" r:id="rId3"/>
    <p:sldId id="297" r:id="rId4"/>
    <p:sldId id="298" r:id="rId5"/>
    <p:sldId id="301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20" r:id="rId17"/>
    <p:sldId id="313" r:id="rId18"/>
    <p:sldId id="324" r:id="rId19"/>
    <p:sldId id="325" r:id="rId20"/>
    <p:sldId id="314" r:id="rId21"/>
    <p:sldId id="326" r:id="rId22"/>
    <p:sldId id="321" r:id="rId23"/>
    <p:sldId id="322" r:id="rId24"/>
    <p:sldId id="327" r:id="rId25"/>
    <p:sldId id="315" r:id="rId26"/>
    <p:sldId id="330" r:id="rId27"/>
    <p:sldId id="328" r:id="rId28"/>
    <p:sldId id="329" r:id="rId29"/>
    <p:sldId id="331" r:id="rId30"/>
    <p:sldId id="332" r:id="rId31"/>
    <p:sldId id="316" r:id="rId32"/>
    <p:sldId id="333" r:id="rId33"/>
    <p:sldId id="334" r:id="rId34"/>
    <p:sldId id="335" r:id="rId35"/>
    <p:sldId id="317" r:id="rId36"/>
    <p:sldId id="312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8704-9F61-410E-BC82-E91FE9727FB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863B-2699-4C63-9F22-416637F8D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90E7-5188-4AE0-9AF4-ACE5D5A4B3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Engr</a:t>
            </a:r>
            <a:r>
              <a:rPr lang="en-US" dirty="0"/>
              <a:t>.</a:t>
            </a:r>
            <a:r>
              <a:rPr lang="en-US" dirty="0" smtClean="0"/>
              <a:t> 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Framework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Measurement</a:t>
            </a:r>
            <a:r>
              <a:rPr lang="en-US" dirty="0"/>
              <a:t>—defines and collects process, project, and product </a:t>
            </a:r>
            <a:r>
              <a:rPr lang="en-US" dirty="0" smtClean="0"/>
              <a:t>measures that </a:t>
            </a:r>
            <a:r>
              <a:rPr lang="en-US" dirty="0"/>
              <a:t>assist the team in delivering software that meets stakeholders’ </a:t>
            </a:r>
            <a:r>
              <a:rPr lang="en-US" dirty="0" smtClean="0"/>
              <a:t>needs; can </a:t>
            </a:r>
            <a:r>
              <a:rPr lang="en-US" dirty="0"/>
              <a:t>be used in conjunction with all other framework and umbrella activities.</a:t>
            </a:r>
          </a:p>
          <a:p>
            <a:r>
              <a:rPr lang="en-US" b="1" dirty="0"/>
              <a:t>Software configuration management</a:t>
            </a:r>
            <a:r>
              <a:rPr lang="en-US" dirty="0"/>
              <a:t>—manages the effects of </a:t>
            </a:r>
            <a:r>
              <a:rPr lang="en-US" dirty="0" smtClean="0"/>
              <a:t>change throughout </a:t>
            </a:r>
            <a:r>
              <a:rPr lang="en-US" dirty="0"/>
              <a:t>the software process.</a:t>
            </a:r>
          </a:p>
          <a:p>
            <a:r>
              <a:rPr lang="en-US" b="1" dirty="0"/>
              <a:t>Reusability management</a:t>
            </a:r>
            <a:r>
              <a:rPr lang="en-US" dirty="0"/>
              <a:t>—defines criteria for work product </a:t>
            </a:r>
            <a:r>
              <a:rPr lang="en-US" dirty="0" smtClean="0"/>
              <a:t>reuse (</a:t>
            </a:r>
            <a:r>
              <a:rPr lang="en-US" dirty="0"/>
              <a:t>including software components) and establishes mechanisms to </a:t>
            </a:r>
            <a:r>
              <a:rPr lang="en-US" dirty="0" smtClean="0"/>
              <a:t>achieve reusable </a:t>
            </a:r>
            <a:r>
              <a:rPr lang="en-US" dirty="0"/>
              <a:t>components.</a:t>
            </a:r>
          </a:p>
          <a:p>
            <a:r>
              <a:rPr lang="en-US" b="1" dirty="0"/>
              <a:t>Work product preparation and production</a:t>
            </a:r>
            <a:r>
              <a:rPr lang="en-US" dirty="0"/>
              <a:t>—encompasses the </a:t>
            </a:r>
            <a:r>
              <a:rPr lang="en-US" dirty="0" smtClean="0"/>
              <a:t>activities required </a:t>
            </a:r>
            <a:r>
              <a:rPr lang="en-US" dirty="0"/>
              <a:t>to create work products such as models, documents, logs, forms</a:t>
            </a:r>
            <a:r>
              <a:rPr lang="en-US" dirty="0" smtClean="0"/>
              <a:t>, and </a:t>
            </a:r>
            <a:r>
              <a:rPr lang="en-US" dirty="0"/>
              <a:t>lists.</a:t>
            </a:r>
          </a:p>
        </p:txBody>
      </p:sp>
    </p:spTree>
    <p:extLst>
      <p:ext uri="{BB962C8B-B14F-4D97-AF65-F5344CB8AC3E}">
        <p14:creationId xmlns:p14="http://schemas.microsoft.com/office/powerpoint/2010/main" val="221253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0" y="365125"/>
            <a:ext cx="4406899" cy="68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 Flow describes how </a:t>
            </a:r>
            <a:r>
              <a:rPr lang="en-US" dirty="0"/>
              <a:t>the </a:t>
            </a:r>
            <a:r>
              <a:rPr lang="en-US" dirty="0" smtClean="0"/>
              <a:t>framework activities </a:t>
            </a:r>
            <a:r>
              <a:rPr lang="en-US" dirty="0"/>
              <a:t>and the actions and tasks that occur within each </a:t>
            </a:r>
            <a:r>
              <a:rPr lang="en-US" dirty="0" smtClean="0"/>
              <a:t>framework activity </a:t>
            </a:r>
            <a:r>
              <a:rPr lang="en-US" dirty="0"/>
              <a:t>are organized with respect to sequence and time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i="1" dirty="0"/>
              <a:t>linear process flow </a:t>
            </a:r>
            <a:r>
              <a:rPr lang="en-US" dirty="0"/>
              <a:t>executes each of the five framework activities in sequence</a:t>
            </a:r>
            <a:r>
              <a:rPr lang="en-US" dirty="0" smtClean="0"/>
              <a:t>, beginning </a:t>
            </a:r>
            <a:r>
              <a:rPr lang="en-US" dirty="0"/>
              <a:t>with communication and culminating with </a:t>
            </a:r>
            <a:r>
              <a:rPr lang="en-US" dirty="0" smtClean="0"/>
              <a:t>deployment.</a:t>
            </a:r>
          </a:p>
          <a:p>
            <a:r>
              <a:rPr lang="en-US" dirty="0" smtClean="0"/>
              <a:t> An </a:t>
            </a:r>
            <a:r>
              <a:rPr lang="en-US" b="1" i="1" dirty="0" smtClean="0"/>
              <a:t>iterative </a:t>
            </a:r>
            <a:r>
              <a:rPr lang="en-US" b="1" i="1" dirty="0"/>
              <a:t>process flow </a:t>
            </a:r>
            <a:r>
              <a:rPr lang="en-US" dirty="0"/>
              <a:t>repeats one or more of the activities before proceeding to </a:t>
            </a:r>
            <a:r>
              <a:rPr lang="en-US" dirty="0" smtClean="0"/>
              <a:t>the next.</a:t>
            </a:r>
          </a:p>
          <a:p>
            <a:r>
              <a:rPr lang="en-US" dirty="0" smtClean="0"/>
              <a:t>An </a:t>
            </a:r>
            <a:r>
              <a:rPr lang="en-US" b="1" i="1" dirty="0"/>
              <a:t>evolutionary process flow </a:t>
            </a:r>
            <a:r>
              <a:rPr lang="en-US" dirty="0"/>
              <a:t>executes the activities in a “circular</a:t>
            </a:r>
            <a:r>
              <a:rPr lang="en-US" dirty="0" smtClean="0"/>
              <a:t>” manner</a:t>
            </a:r>
            <a:r>
              <a:rPr lang="en-US" dirty="0"/>
              <a:t>. Each circuit through the five activities leads to a more complete </a:t>
            </a:r>
            <a:r>
              <a:rPr lang="en-US" dirty="0" smtClean="0"/>
              <a:t>version of </a:t>
            </a:r>
            <a:r>
              <a:rPr lang="en-US" dirty="0"/>
              <a:t>the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i="1" dirty="0"/>
              <a:t>parallel process </a:t>
            </a:r>
            <a:r>
              <a:rPr lang="en-US" b="1" i="1" dirty="0" smtClean="0"/>
              <a:t>flow </a:t>
            </a:r>
            <a:r>
              <a:rPr lang="en-US" dirty="0" smtClean="0"/>
              <a:t>executes </a:t>
            </a:r>
            <a:r>
              <a:rPr lang="en-US" dirty="0"/>
              <a:t>one </a:t>
            </a:r>
            <a:r>
              <a:rPr lang="en-US" dirty="0" smtClean="0"/>
              <a:t>or more </a:t>
            </a:r>
            <a:r>
              <a:rPr lang="en-US" dirty="0"/>
              <a:t>activities in parallel with other activities (e.g., modeling for one aspect of </a:t>
            </a:r>
            <a:r>
              <a:rPr lang="en-US" dirty="0" smtClean="0"/>
              <a:t>the software </a:t>
            </a:r>
            <a:r>
              <a:rPr lang="en-US" dirty="0"/>
              <a:t>might be executed in parallel with construction of another aspect of </a:t>
            </a:r>
            <a:r>
              <a:rPr lang="en-US" dirty="0" smtClean="0"/>
              <a:t>the software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2417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57475"/>
            <a:ext cx="9124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25624"/>
            <a:ext cx="6527705" cy="52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times when the requirements for a problem are well </a:t>
            </a:r>
            <a:r>
              <a:rPr lang="en-US" dirty="0" smtClean="0"/>
              <a:t>understood and reasonably stable—when work </a:t>
            </a:r>
            <a:r>
              <a:rPr lang="en-US" dirty="0"/>
              <a:t>flows from </a:t>
            </a:r>
            <a:r>
              <a:rPr lang="en-US" b="1" dirty="0"/>
              <a:t>communication </a:t>
            </a:r>
            <a:r>
              <a:rPr lang="en-US" dirty="0"/>
              <a:t>through </a:t>
            </a:r>
            <a:r>
              <a:rPr lang="en-US" b="1" dirty="0"/>
              <a:t>deployment </a:t>
            </a:r>
            <a:r>
              <a:rPr lang="en-US" dirty="0"/>
              <a:t>in a reasonably linear fashion</a:t>
            </a:r>
            <a:r>
              <a:rPr lang="en-US" dirty="0" smtClean="0"/>
              <a:t>.</a:t>
            </a:r>
          </a:p>
          <a:p>
            <a:r>
              <a:rPr lang="en-US" dirty="0"/>
              <a:t>The waterfall model is mostly used for large </a:t>
            </a:r>
            <a:r>
              <a:rPr lang="en-US" dirty="0" smtClean="0"/>
              <a:t>systems engineering </a:t>
            </a:r>
            <a:r>
              <a:rPr lang="en-US" dirty="0"/>
              <a:t>projects where a system is developed </a:t>
            </a:r>
            <a:r>
              <a:rPr lang="en-US" dirty="0" smtClean="0"/>
              <a:t>at several </a:t>
            </a:r>
            <a:r>
              <a:rPr lang="en-US" dirty="0"/>
              <a:t>sites.</a:t>
            </a:r>
          </a:p>
          <a:p>
            <a:r>
              <a:rPr lang="en-US" dirty="0" smtClean="0"/>
              <a:t>In </a:t>
            </a:r>
            <a:r>
              <a:rPr lang="en-US" dirty="0"/>
              <a:t>those circumstances, the plan-driven nature of the </a:t>
            </a:r>
            <a:r>
              <a:rPr lang="en-US" dirty="0" smtClean="0"/>
              <a:t>waterfall model </a:t>
            </a:r>
            <a:r>
              <a:rPr lang="en-US" dirty="0"/>
              <a:t>helps coordinate the work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2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433AAB-6258-4302-A222-253829AA4328}" type="slidenum">
              <a:rPr lang="en-US" altLang="en-US" sz="1000">
                <a:latin typeface="Helvetica" panose="020B0604020202020204" pitchFamily="34" charset="0"/>
              </a:rPr>
              <a:pPr/>
              <a:t>17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1066800"/>
            <a:ext cx="4761496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The Waterfall Model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2085975"/>
            <a:ext cx="7899400" cy="1900238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10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result of each phase is one or more documents that are </a:t>
            </a:r>
            <a:r>
              <a:rPr lang="en-US" dirty="0" smtClean="0"/>
              <a:t>approved (‘</a:t>
            </a:r>
            <a:r>
              <a:rPr lang="en-US" dirty="0"/>
              <a:t>signed off’). The following phase should not start until the previous phase has finished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In practice, these stages overlap and feed information to each other. </a:t>
            </a:r>
            <a:r>
              <a:rPr lang="en-US" dirty="0" smtClean="0"/>
              <a:t>During design</a:t>
            </a:r>
            <a:r>
              <a:rPr lang="en-US" dirty="0"/>
              <a:t>, problems with requirements are identified. During coding, design </a:t>
            </a:r>
            <a:r>
              <a:rPr lang="en-US" dirty="0" smtClean="0"/>
              <a:t>problems are </a:t>
            </a:r>
            <a:r>
              <a:rPr lang="en-US" dirty="0"/>
              <a:t>found and so on. The software process is not a simple linear model but </a:t>
            </a:r>
            <a:r>
              <a:rPr lang="en-US" dirty="0" smtClean="0"/>
              <a:t>involves feedback </a:t>
            </a:r>
            <a:r>
              <a:rPr lang="en-US" dirty="0"/>
              <a:t>from one phase to another. </a:t>
            </a:r>
            <a:endParaRPr lang="en-US" dirty="0" smtClean="0"/>
          </a:p>
          <a:p>
            <a:r>
              <a:rPr lang="en-US" dirty="0" smtClean="0"/>
              <a:t>Documents </a:t>
            </a:r>
            <a:r>
              <a:rPr lang="en-US" dirty="0"/>
              <a:t>produced in each phase may </a:t>
            </a:r>
            <a:r>
              <a:rPr lang="en-US" dirty="0" smtClean="0"/>
              <a:t>then have </a:t>
            </a:r>
            <a:r>
              <a:rPr lang="en-US" dirty="0"/>
              <a:t>to be modified to reflect the changes made.</a:t>
            </a:r>
          </a:p>
          <a:p>
            <a:r>
              <a:rPr lang="en-US" dirty="0"/>
              <a:t>Because of the costs of producing and approving documents, iterations can </a:t>
            </a:r>
            <a:r>
              <a:rPr lang="en-US" dirty="0" smtClean="0"/>
              <a:t>be costly </a:t>
            </a:r>
            <a:r>
              <a:rPr lang="en-US" dirty="0"/>
              <a:t>and involve significant rework. Therefore, after a small number of iterations</a:t>
            </a:r>
            <a:r>
              <a:rPr lang="en-US" dirty="0" smtClean="0"/>
              <a:t>, it </a:t>
            </a:r>
            <a:r>
              <a:rPr lang="en-US" dirty="0"/>
              <a:t>is normal to freeze parts of the development, such as the specification, and to </a:t>
            </a:r>
            <a:r>
              <a:rPr lang="en-US" dirty="0" smtClean="0"/>
              <a:t>continue with </a:t>
            </a:r>
            <a:r>
              <a:rPr lang="en-US" dirty="0"/>
              <a:t>the later development stages. </a:t>
            </a:r>
            <a:endParaRPr lang="en-US" dirty="0" smtClean="0"/>
          </a:p>
          <a:p>
            <a:r>
              <a:rPr lang="en-US" dirty="0"/>
              <a:t>Although the original waterfall model proposed by Winston Royce  </a:t>
            </a:r>
            <a:r>
              <a:rPr lang="en-US" dirty="0" smtClean="0"/>
              <a:t>made </a:t>
            </a:r>
            <a:r>
              <a:rPr lang="en-US" dirty="0"/>
              <a:t>provision for “feedback loops,” the vast majority of organizations that apply this process model treat it as if it were strictly linear.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88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Waterfall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1896269"/>
            <a:ext cx="73818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as Layered Technology</a:t>
            </a:r>
          </a:p>
          <a:p>
            <a:r>
              <a:rPr lang="en-US" dirty="0" smtClean="0"/>
              <a:t>Software Process</a:t>
            </a:r>
          </a:p>
          <a:p>
            <a:r>
              <a:rPr lang="en-US" dirty="0" smtClean="0"/>
              <a:t>Software Process Framework</a:t>
            </a:r>
          </a:p>
          <a:p>
            <a:r>
              <a:rPr lang="en-US" dirty="0" smtClean="0"/>
              <a:t>Process Flow</a:t>
            </a:r>
          </a:p>
          <a:p>
            <a:r>
              <a:rPr lang="en-US" dirty="0" smtClean="0"/>
              <a:t>Software Process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Palatino" pitchFamily="-12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6B0DBF-5B9F-4D8E-8B44-43C6D604A86E}" type="slidenum">
              <a:rPr lang="en-US" altLang="en-US" sz="1000">
                <a:latin typeface="Helvetica" panose="020B0604020202020204" pitchFamily="34" charset="0"/>
              </a:rPr>
              <a:pPr/>
              <a:t>20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431801"/>
            <a:ext cx="7467600" cy="13446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V-Model – A variation of the Waterfa</a:t>
            </a:r>
            <a:r>
              <a:rPr lang="en-US" altLang="en-US" dirty="0" smtClean="0"/>
              <a:t>ll Model</a:t>
            </a:r>
            <a:endParaRPr lang="en-US" altLang="en-US" dirty="0" smtClean="0"/>
          </a:p>
        </p:txBody>
      </p:sp>
      <p:sp>
        <p:nvSpPr>
          <p:cNvPr id="22533" name="Rectangle 1029"/>
          <p:cNvSpPr>
            <a:spLocks noChangeArrowheads="1"/>
          </p:cNvSpPr>
          <p:nvPr/>
        </p:nvSpPr>
        <p:spPr bwMode="auto">
          <a:xfrm>
            <a:off x="4038600" y="1828800"/>
            <a:ext cx="4419600" cy="4495800"/>
          </a:xfrm>
          <a:prstGeom prst="rect">
            <a:avLst/>
          </a:prstGeom>
          <a:solidFill>
            <a:srgbClr val="53A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pic>
        <p:nvPicPr>
          <p:cNvPr id="22534" name="Picture 1030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1656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2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software team moves down the left side of the V</a:t>
            </a:r>
            <a:r>
              <a:rPr lang="en-US" dirty="0" smtClean="0"/>
              <a:t>, basic </a:t>
            </a:r>
            <a:r>
              <a:rPr lang="en-US" dirty="0"/>
              <a:t>problem requirements are refined into progressively more detailed and </a:t>
            </a:r>
            <a:r>
              <a:rPr lang="en-US" dirty="0" smtClean="0"/>
              <a:t>technical representations </a:t>
            </a:r>
            <a:r>
              <a:rPr lang="en-US" dirty="0"/>
              <a:t>of the problem and its solution.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code has been generated</a:t>
            </a:r>
            <a:r>
              <a:rPr lang="en-US" dirty="0" smtClean="0"/>
              <a:t>, the </a:t>
            </a:r>
            <a:r>
              <a:rPr lang="en-US" dirty="0"/>
              <a:t>team moves up the right side of the V, essentially performing a series of </a:t>
            </a:r>
            <a:r>
              <a:rPr lang="en-US" dirty="0" smtClean="0"/>
              <a:t>tests (</a:t>
            </a:r>
            <a:r>
              <a:rPr lang="en-US" dirty="0"/>
              <a:t>quality assurance actions) that validate each of the models created as the </a:t>
            </a:r>
            <a:r>
              <a:rPr lang="en-US" dirty="0" smtClean="0"/>
              <a:t>team moved </a:t>
            </a:r>
            <a:r>
              <a:rPr lang="en-US" dirty="0"/>
              <a:t>down the left </a:t>
            </a:r>
            <a:r>
              <a:rPr lang="en-US" dirty="0" smtClean="0"/>
              <a:t>side.</a:t>
            </a:r>
          </a:p>
          <a:p>
            <a:r>
              <a:rPr lang="en-US" dirty="0" smtClean="0"/>
              <a:t> </a:t>
            </a:r>
            <a:r>
              <a:rPr lang="en-US" dirty="0"/>
              <a:t>In reality, there is no fundamental difference between </a:t>
            </a:r>
            <a:r>
              <a:rPr lang="en-US" dirty="0" smtClean="0"/>
              <a:t>the classic </a:t>
            </a:r>
            <a:r>
              <a:rPr lang="en-US" dirty="0"/>
              <a:t>life cycle and the V-model. The V-model provides a way of visualizing </a:t>
            </a:r>
            <a:r>
              <a:rPr lang="en-US" dirty="0" smtClean="0"/>
              <a:t>how verification </a:t>
            </a:r>
            <a:r>
              <a:rPr lang="en-US" dirty="0"/>
              <a:t>and validation actions are applied to earlier engineering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main drawback of the waterfall model is the </a:t>
            </a:r>
            <a:r>
              <a:rPr lang="en-US" dirty="0" smtClean="0"/>
              <a:t>difficulty of </a:t>
            </a:r>
            <a:r>
              <a:rPr lang="en-US" dirty="0"/>
              <a:t>accommodating change after the process </a:t>
            </a:r>
            <a:r>
              <a:rPr lang="en-US" dirty="0" smtClean="0"/>
              <a:t>is underway</a:t>
            </a:r>
            <a:r>
              <a:rPr lang="en-US" dirty="0"/>
              <a:t>. In principle, a phase has to be </a:t>
            </a:r>
            <a:r>
              <a:rPr lang="en-US" dirty="0" smtClean="0"/>
              <a:t>completed before </a:t>
            </a:r>
            <a:r>
              <a:rPr lang="en-US" dirty="0"/>
              <a:t>moving onto the next phase</a:t>
            </a:r>
            <a:r>
              <a:rPr lang="en-US" dirty="0" smtClean="0"/>
              <a:t>.</a:t>
            </a:r>
          </a:p>
          <a:p>
            <a:r>
              <a:rPr lang="en-US" dirty="0"/>
              <a:t>Inflexible partitioning of the project into distinct </a:t>
            </a:r>
            <a:r>
              <a:rPr lang="en-US" dirty="0" smtClean="0"/>
              <a:t>stages makes </a:t>
            </a:r>
            <a:r>
              <a:rPr lang="en-US" dirty="0"/>
              <a:t>it difficult to respond to changing </a:t>
            </a:r>
            <a:r>
              <a:rPr lang="en-US" dirty="0" smtClean="0"/>
              <a:t>customer requirements. Therefore</a:t>
            </a:r>
            <a:r>
              <a:rPr lang="en-US" dirty="0"/>
              <a:t>, this model is only appropriate when the </a:t>
            </a:r>
            <a:r>
              <a:rPr lang="en-US" dirty="0" smtClean="0"/>
              <a:t>requirements are </a:t>
            </a:r>
            <a:r>
              <a:rPr lang="en-US" dirty="0"/>
              <a:t>well-understood and changes will be fairly limited during </a:t>
            </a:r>
            <a:r>
              <a:rPr lang="en-US" dirty="0" smtClean="0"/>
              <a:t>the design </a:t>
            </a:r>
            <a:r>
              <a:rPr lang="en-US" dirty="0"/>
              <a:t>process.</a:t>
            </a:r>
          </a:p>
          <a:p>
            <a:r>
              <a:rPr lang="en-US" dirty="0" smtClean="0"/>
              <a:t> </a:t>
            </a:r>
            <a:r>
              <a:rPr lang="en-US" dirty="0"/>
              <a:t>Few business systems have </a:t>
            </a:r>
            <a:r>
              <a:rPr lang="en-US" dirty="0" smtClean="0"/>
              <a:t>stable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often difficult for the customer to state all requirements explicitly. </a:t>
            </a:r>
            <a:r>
              <a:rPr lang="en-US" dirty="0" smtClean="0"/>
              <a:t>The waterfall </a:t>
            </a:r>
            <a:r>
              <a:rPr lang="en-US" dirty="0"/>
              <a:t>model requires this and has difficulty accommodating the </a:t>
            </a:r>
            <a:r>
              <a:rPr lang="en-US" dirty="0" smtClean="0"/>
              <a:t>natural uncertainty </a:t>
            </a:r>
            <a:r>
              <a:rPr lang="en-US" dirty="0"/>
              <a:t>that exists at the beginning of many projects.</a:t>
            </a:r>
          </a:p>
          <a:p>
            <a:r>
              <a:rPr lang="en-US" dirty="0" smtClean="0"/>
              <a:t>The </a:t>
            </a:r>
            <a:r>
              <a:rPr lang="en-US" dirty="0"/>
              <a:t>customer must have patience. A working version of the program(s) </a:t>
            </a:r>
            <a:r>
              <a:rPr lang="en-US" dirty="0" smtClean="0"/>
              <a:t>will not </a:t>
            </a:r>
            <a:r>
              <a:rPr lang="en-US" dirty="0"/>
              <a:t>be available until late in the project time span. A major blunder, if </a:t>
            </a:r>
            <a:r>
              <a:rPr lang="en-US" dirty="0" smtClean="0"/>
              <a:t>undetected until </a:t>
            </a:r>
            <a:r>
              <a:rPr lang="en-US" dirty="0"/>
              <a:t>the working program is reviewed, can be disastrous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premature freezing of requirements may mean that the system won’t do what the user wants. It may also lead to badly </a:t>
            </a:r>
            <a:r>
              <a:rPr lang="en-US" dirty="0" smtClean="0"/>
              <a:t>structured systems </a:t>
            </a:r>
            <a:r>
              <a:rPr lang="en-US" dirty="0"/>
              <a:t>as design problems are circumvented by implementation tricks.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situations in which initial software requirements are reasonably </a:t>
            </a:r>
            <a:r>
              <a:rPr lang="en-US" dirty="0" smtClean="0"/>
              <a:t>well  defined</a:t>
            </a:r>
            <a:r>
              <a:rPr lang="en-US" dirty="0"/>
              <a:t>, but the overall scope of the development effort precludes a purely </a:t>
            </a:r>
            <a:r>
              <a:rPr lang="en-US" dirty="0" smtClean="0"/>
              <a:t>linear process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there may be a compelling need to provide a limited set of </a:t>
            </a:r>
            <a:r>
              <a:rPr lang="en-US" dirty="0" smtClean="0"/>
              <a:t>software functionality </a:t>
            </a:r>
            <a:r>
              <a:rPr lang="en-US" dirty="0"/>
              <a:t>to users quickly and then refine and expand on that </a:t>
            </a:r>
            <a:r>
              <a:rPr lang="en-US" dirty="0" smtClean="0"/>
              <a:t>functionality in </a:t>
            </a:r>
            <a:r>
              <a:rPr lang="en-US" dirty="0"/>
              <a:t>later software releases.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cases, you can choose a process model that </a:t>
            </a:r>
            <a:r>
              <a:rPr lang="en-US" dirty="0" smtClean="0"/>
              <a:t>is designed </a:t>
            </a:r>
            <a:r>
              <a:rPr lang="en-US" dirty="0"/>
              <a:t>to produce the software in increments.</a:t>
            </a:r>
          </a:p>
          <a:p>
            <a:r>
              <a:rPr lang="en-US" dirty="0"/>
              <a:t>The </a:t>
            </a:r>
            <a:r>
              <a:rPr lang="en-US" i="1" dirty="0"/>
              <a:t>incremental </a:t>
            </a:r>
            <a:r>
              <a:rPr lang="en-US" dirty="0"/>
              <a:t>model combines elements of linear and parallel process </a:t>
            </a:r>
            <a:r>
              <a:rPr lang="en-US" dirty="0" smtClean="0"/>
              <a:t>flows.</a:t>
            </a:r>
          </a:p>
          <a:p>
            <a:r>
              <a:rPr lang="en-US" dirty="0" smtClean="0"/>
              <a:t>The </a:t>
            </a:r>
            <a:r>
              <a:rPr lang="en-US" dirty="0"/>
              <a:t>incremental model applies </a:t>
            </a:r>
            <a:r>
              <a:rPr lang="en-US" dirty="0" smtClean="0"/>
              <a:t>linear sequences </a:t>
            </a:r>
            <a:r>
              <a:rPr lang="en-US" dirty="0"/>
              <a:t>in a staggered fashion as calendar time progresses. Each linear </a:t>
            </a:r>
            <a:r>
              <a:rPr lang="en-US" dirty="0" smtClean="0"/>
              <a:t>sequence produces </a:t>
            </a:r>
            <a:r>
              <a:rPr lang="en-US" dirty="0"/>
              <a:t>deliverable “increments” of the </a:t>
            </a:r>
            <a:r>
              <a:rPr lang="en-US" dirty="0" smtClean="0"/>
              <a:t>software </a:t>
            </a:r>
            <a:r>
              <a:rPr lang="en-US" dirty="0"/>
              <a:t>in a manner that is </a:t>
            </a:r>
            <a:r>
              <a:rPr lang="en-US" dirty="0" smtClean="0"/>
              <a:t>similar to </a:t>
            </a:r>
            <a:r>
              <a:rPr lang="en-US" dirty="0"/>
              <a:t>the increments produced by an evolutionary process </a:t>
            </a:r>
            <a:r>
              <a:rPr lang="en-US" dirty="0" smtClean="0"/>
              <a:t>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7FB172-E1B3-44FD-85C0-EA5F8C98C166}" type="slidenum">
              <a:rPr lang="en-US" altLang="en-US" sz="1000">
                <a:latin typeface="Helvetica" panose="020B0604020202020204" pitchFamily="34" charset="0"/>
              </a:rPr>
              <a:pPr/>
              <a:t>25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100" y="444500"/>
            <a:ext cx="5415329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The Incremental Model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1282701"/>
            <a:ext cx="9366598" cy="6068500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57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Incremental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98" y="2343944"/>
            <a:ext cx="7417240" cy="37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of accommodating changing </a:t>
            </a:r>
            <a:r>
              <a:rPr lang="en-US" dirty="0" smtClean="0"/>
              <a:t>customer requirements </a:t>
            </a:r>
            <a:r>
              <a:rPr lang="en-US" dirty="0"/>
              <a:t>is reduced.</a:t>
            </a:r>
          </a:p>
          <a:p>
            <a:r>
              <a:rPr lang="en-US" dirty="0" smtClean="0"/>
              <a:t>The </a:t>
            </a:r>
            <a:r>
              <a:rPr lang="en-US" dirty="0"/>
              <a:t>amount of analysis and documentation that has to </a:t>
            </a:r>
            <a:r>
              <a:rPr lang="en-US" dirty="0" smtClean="0"/>
              <a:t>be redone </a:t>
            </a:r>
            <a:r>
              <a:rPr lang="en-US" dirty="0"/>
              <a:t>is much less than is required with the waterfall model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easier to get customer feedback on the </a:t>
            </a:r>
            <a:r>
              <a:rPr lang="en-US" dirty="0" smtClean="0"/>
              <a:t>development work </a:t>
            </a:r>
            <a:r>
              <a:rPr lang="en-US" dirty="0"/>
              <a:t>that has been done</a:t>
            </a:r>
            <a:r>
              <a:rPr lang="en-US" dirty="0" smtClean="0"/>
              <a:t>. Customers </a:t>
            </a:r>
            <a:r>
              <a:rPr lang="en-US" dirty="0"/>
              <a:t>can comment on demonstrations of the software </a:t>
            </a:r>
            <a:r>
              <a:rPr lang="en-US" dirty="0" smtClean="0"/>
              <a:t>and see </a:t>
            </a:r>
            <a:r>
              <a:rPr lang="en-US" dirty="0"/>
              <a:t>how much has been implemented.</a:t>
            </a:r>
          </a:p>
          <a:p>
            <a:r>
              <a:rPr lang="en-US" dirty="0" smtClean="0"/>
              <a:t>More </a:t>
            </a:r>
            <a:r>
              <a:rPr lang="en-US" dirty="0"/>
              <a:t>rapid delivery and deployment of useful software </a:t>
            </a:r>
            <a:r>
              <a:rPr lang="en-US" dirty="0" smtClean="0"/>
              <a:t>to the </a:t>
            </a:r>
            <a:r>
              <a:rPr lang="en-US" dirty="0"/>
              <a:t>customer is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1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not visible</a:t>
            </a:r>
            <a:r>
              <a:rPr lang="en-US" dirty="0" smtClean="0"/>
              <a:t>.  </a:t>
            </a:r>
            <a:r>
              <a:rPr lang="en-US" dirty="0"/>
              <a:t>Managers need regular deliverables to measure progress. </a:t>
            </a:r>
            <a:r>
              <a:rPr lang="en-US" dirty="0" smtClean="0"/>
              <a:t>If systems </a:t>
            </a:r>
            <a:r>
              <a:rPr lang="en-US" dirty="0"/>
              <a:t>are developed quickly, it is not cost-effective to </a:t>
            </a:r>
            <a:r>
              <a:rPr lang="en-US" dirty="0" smtClean="0"/>
              <a:t>produce documents </a:t>
            </a:r>
            <a:r>
              <a:rPr lang="en-US" dirty="0"/>
              <a:t>that reflect every version of the system.</a:t>
            </a:r>
          </a:p>
          <a:p>
            <a:r>
              <a:rPr lang="en-US" dirty="0" smtClean="0"/>
              <a:t>System </a:t>
            </a:r>
            <a:r>
              <a:rPr lang="en-US" dirty="0"/>
              <a:t>structure tends to degrade as new </a:t>
            </a:r>
            <a:r>
              <a:rPr lang="en-US" dirty="0" smtClean="0"/>
              <a:t>increments are </a:t>
            </a:r>
            <a:r>
              <a:rPr lang="en-US" dirty="0"/>
              <a:t>added</a:t>
            </a:r>
            <a:r>
              <a:rPr lang="en-US" i="1" dirty="0" smtClean="0"/>
              <a:t>. </a:t>
            </a:r>
            <a:r>
              <a:rPr lang="en-US" dirty="0" smtClean="0"/>
              <a:t>Unless </a:t>
            </a:r>
            <a:r>
              <a:rPr lang="en-US" dirty="0"/>
              <a:t>time and money is spent on refactoring to improve </a:t>
            </a:r>
            <a:r>
              <a:rPr lang="en-US" dirty="0" smtClean="0"/>
              <a:t>the software</a:t>
            </a:r>
            <a:r>
              <a:rPr lang="en-US" dirty="0"/>
              <a:t>, regular change tends to corrupt its structure.</a:t>
            </a:r>
          </a:p>
          <a:p>
            <a:r>
              <a:rPr lang="en-US" dirty="0"/>
              <a:t>Incorporating further software changes becomes </a:t>
            </a:r>
            <a:r>
              <a:rPr lang="en-US" dirty="0" smtClean="0"/>
              <a:t>increasingly difficult </a:t>
            </a:r>
            <a:r>
              <a:rPr lang="en-US" dirty="0"/>
              <a:t>and costly.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24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Evolutionary </a:t>
            </a:r>
            <a:r>
              <a:rPr lang="en-US" alt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Software, like all complex systems, evolves over a period of time. Business and </a:t>
            </a:r>
            <a:r>
              <a:rPr lang="en-US" dirty="0" smtClean="0"/>
              <a:t>product requirements </a:t>
            </a:r>
            <a:r>
              <a:rPr lang="en-US" dirty="0"/>
              <a:t>often change as development proceeds, making a straight line </a:t>
            </a:r>
            <a:r>
              <a:rPr lang="en-US" dirty="0" smtClean="0"/>
              <a:t>path to </a:t>
            </a:r>
            <a:r>
              <a:rPr lang="en-US" dirty="0"/>
              <a:t>an end product </a:t>
            </a:r>
            <a:r>
              <a:rPr lang="en-US" dirty="0" smtClean="0"/>
              <a:t>unrealistic.</a:t>
            </a:r>
          </a:p>
          <a:p>
            <a:r>
              <a:rPr lang="en-US" dirty="0"/>
              <a:t>Evolutionary models are iterative. They are characterized in a manner </a:t>
            </a:r>
            <a:r>
              <a:rPr lang="en-US" dirty="0" smtClean="0"/>
              <a:t>that enables </a:t>
            </a:r>
            <a:r>
              <a:rPr lang="en-US" dirty="0"/>
              <a:t>you to develop increasingly more complete versions of the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/>
              <a:t>Protoyping</a:t>
            </a:r>
            <a:endParaRPr lang="en-US" dirty="0" smtClean="0"/>
          </a:p>
          <a:p>
            <a:pPr lvl="1"/>
            <a:r>
              <a:rPr lang="en-US" dirty="0" smtClean="0"/>
              <a:t>Spiral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DE4D05-5008-4477-A80B-07614D99D648}" type="slidenum">
              <a:rPr lang="en-US" altLang="en-US" sz="1000">
                <a:latin typeface="Helvetica" panose="020B0604020202020204" pitchFamily="34" charset="0"/>
              </a:rPr>
              <a:pPr/>
              <a:t>3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990600"/>
            <a:ext cx="5421313" cy="660400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A Layered Technology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953001" y="5029201"/>
            <a:ext cx="334386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chemeClr val="folHlink"/>
                </a:solidFill>
                <a:latin typeface="Palatino" pitchFamily="-128" charset="0"/>
              </a:rPr>
              <a:t>Software Engineering</a:t>
            </a:r>
            <a:endParaRPr lang="en-US" altLang="en-US" b="1">
              <a:latin typeface="Palatino" pitchFamily="-128" charset="0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528888" y="3397251"/>
            <a:ext cx="7620000" cy="1285875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986088" y="2968625"/>
            <a:ext cx="6629400" cy="1200150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3519488" y="2511425"/>
            <a:ext cx="5486400" cy="10287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3900488" y="2282825"/>
            <a:ext cx="4724400" cy="68580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5181601" y="4238626"/>
            <a:ext cx="223298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5283200" y="3638551"/>
            <a:ext cx="199253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638801" y="3038476"/>
            <a:ext cx="125194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5943600" y="2438401"/>
            <a:ext cx="7950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95851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Evolutionary Models: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prototyping paradigm </a:t>
            </a:r>
            <a:r>
              <a:rPr lang="en-US" dirty="0" smtClean="0"/>
              <a:t> </a:t>
            </a:r>
            <a:r>
              <a:rPr lang="en-US" dirty="0"/>
              <a:t>begins with communication. You meet </a:t>
            </a:r>
            <a:r>
              <a:rPr lang="en-US" dirty="0" smtClean="0"/>
              <a:t>with other </a:t>
            </a:r>
            <a:r>
              <a:rPr lang="en-US" dirty="0"/>
              <a:t>stakeholders to define the overall objectives for the software, identify </a:t>
            </a:r>
            <a:r>
              <a:rPr lang="en-US" dirty="0" smtClean="0"/>
              <a:t>whatever requirements </a:t>
            </a:r>
            <a:r>
              <a:rPr lang="en-US" dirty="0"/>
              <a:t>are known, and outline areas where further definition is mandatory. </a:t>
            </a:r>
          </a:p>
          <a:p>
            <a:r>
              <a:rPr lang="en-US" dirty="0" smtClean="0"/>
              <a:t>A prototyping </a:t>
            </a:r>
            <a:r>
              <a:rPr lang="en-US" dirty="0"/>
              <a:t>iteration is planned quickly, and modeling (in the form of a “quick design</a:t>
            </a:r>
            <a:r>
              <a:rPr lang="en-US" dirty="0" smtClean="0"/>
              <a:t>”) occurs</a:t>
            </a:r>
            <a:r>
              <a:rPr lang="en-US" dirty="0"/>
              <a:t>. A quick design focuses on a representation of those aspects of the </a:t>
            </a:r>
            <a:r>
              <a:rPr lang="en-US" dirty="0" smtClean="0"/>
              <a:t>software that </a:t>
            </a:r>
            <a:r>
              <a:rPr lang="en-US" dirty="0"/>
              <a:t>will be visible to end users (e.g., human interface layout or output </a:t>
            </a:r>
            <a:r>
              <a:rPr lang="en-US" dirty="0" smtClean="0"/>
              <a:t>display formats)</a:t>
            </a:r>
          </a:p>
          <a:p>
            <a:r>
              <a:rPr lang="en-US" dirty="0"/>
              <a:t>The quick design leads to the construction of a prototype. The prototype </a:t>
            </a:r>
            <a:r>
              <a:rPr lang="en-US" dirty="0" smtClean="0"/>
              <a:t>is deployed </a:t>
            </a:r>
            <a:r>
              <a:rPr lang="en-US" dirty="0"/>
              <a:t>and evaluated by stakeholders, who provide feedback that is used to </a:t>
            </a:r>
            <a:r>
              <a:rPr lang="en-US" dirty="0" smtClean="0"/>
              <a:t>further refine </a:t>
            </a:r>
            <a:r>
              <a:rPr lang="en-US" dirty="0"/>
              <a:t>requirements. Iteration occurs as the prototype is tuned to satisfy </a:t>
            </a:r>
            <a:r>
              <a:rPr lang="en-US" dirty="0" smtClean="0"/>
              <a:t>the needs </a:t>
            </a:r>
            <a:r>
              <a:rPr lang="en-US" dirty="0"/>
              <a:t>of various stakeholders, while at the same time enabling you to better </a:t>
            </a:r>
            <a:r>
              <a:rPr lang="en-US" dirty="0" smtClean="0"/>
              <a:t>understand what </a:t>
            </a:r>
            <a:r>
              <a:rPr lang="en-US" dirty="0"/>
              <a:t>needs to be done.</a:t>
            </a:r>
          </a:p>
          <a:p>
            <a:r>
              <a:rPr lang="en-US" dirty="0"/>
              <a:t>Ideally, the prototype serves as a mechanism for identifying software requirements.</a:t>
            </a:r>
          </a:p>
          <a:p>
            <a:r>
              <a:rPr lang="en-US" dirty="0"/>
              <a:t>If a working prototype is to be built, you can make use of existing </a:t>
            </a:r>
            <a:r>
              <a:rPr lang="en-US" dirty="0" smtClean="0"/>
              <a:t>program fragments </a:t>
            </a:r>
            <a:r>
              <a:rPr lang="en-US" dirty="0"/>
              <a:t>or apply tools (e.g., report generators and window managers) that </a:t>
            </a:r>
            <a:r>
              <a:rPr lang="en-US" dirty="0" smtClean="0"/>
              <a:t>enable working </a:t>
            </a:r>
            <a:r>
              <a:rPr lang="en-US" dirty="0"/>
              <a:t>programs to be generated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5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A78BB1-9C9D-4703-8C6F-3AF2BA5E879D}" type="slidenum">
              <a:rPr lang="en-US" altLang="en-US" sz="1000">
                <a:latin typeface="Helvetica" panose="020B0604020202020204" pitchFamily="34" charset="0"/>
              </a:rPr>
              <a:pPr/>
              <a:t>31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83188"/>
            <a:ext cx="7694094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Evolutionary Models: Prototyping</a:t>
            </a: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6883401" y="4629151"/>
            <a:ext cx="10398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bg2"/>
                </a:solidFill>
                <a:latin typeface="Helvetica" panose="020B0604020202020204" pitchFamily="34" charset="0"/>
              </a:rPr>
              <a:t>Construction</a:t>
            </a: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bg2"/>
                </a:solidFill>
                <a:latin typeface="Helvetica" panose="020B0604020202020204" pitchFamily="34" charset="0"/>
              </a:rPr>
              <a:t>of prototype</a:t>
            </a:r>
          </a:p>
        </p:txBody>
      </p:sp>
      <p:grpSp>
        <p:nvGrpSpPr>
          <p:cNvPr id="24582" name="Group 27"/>
          <p:cNvGrpSpPr>
            <a:grpSpLocks/>
          </p:cNvGrpSpPr>
          <p:nvPr/>
        </p:nvGrpSpPr>
        <p:grpSpPr bwMode="auto">
          <a:xfrm>
            <a:off x="4114800" y="2057400"/>
            <a:ext cx="4419600" cy="4114800"/>
            <a:chOff x="1536" y="1152"/>
            <a:chExt cx="2920" cy="2864"/>
          </a:xfrm>
        </p:grpSpPr>
        <p:pic>
          <p:nvPicPr>
            <p:cNvPr id="24583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152"/>
              <a:ext cx="2920" cy="2864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Rectangle 16"/>
            <p:cNvSpPr>
              <a:spLocks noChangeArrowheads="1"/>
            </p:cNvSpPr>
            <p:nvPr/>
          </p:nvSpPr>
          <p:spPr bwMode="auto">
            <a:xfrm>
              <a:off x="1894" y="1675"/>
              <a:ext cx="656" cy="36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24585" name="Text Box 17"/>
            <p:cNvSpPr txBox="1">
              <a:spLocks noChangeArrowheads="1"/>
            </p:cNvSpPr>
            <p:nvPr/>
          </p:nvSpPr>
          <p:spPr bwMode="auto">
            <a:xfrm>
              <a:off x="1849" y="1772"/>
              <a:ext cx="7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communication</a:t>
              </a:r>
              <a:endParaRPr lang="en-US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24586" name="Rectangle 18"/>
            <p:cNvSpPr>
              <a:spLocks noChangeArrowheads="1"/>
            </p:cNvSpPr>
            <p:nvPr/>
          </p:nvSpPr>
          <p:spPr bwMode="auto">
            <a:xfrm>
              <a:off x="3357" y="1532"/>
              <a:ext cx="492" cy="27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87" name="Text Box 19"/>
            <p:cNvSpPr txBox="1">
              <a:spLocks noChangeArrowheads="1"/>
            </p:cNvSpPr>
            <p:nvPr/>
          </p:nvSpPr>
          <p:spPr bwMode="auto">
            <a:xfrm>
              <a:off x="3418" y="1532"/>
              <a:ext cx="3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Quick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plan</a:t>
              </a:r>
            </a:p>
          </p:txBody>
        </p:sp>
        <p:sp>
          <p:nvSpPr>
            <p:cNvPr id="24588" name="Rectangle 20"/>
            <p:cNvSpPr>
              <a:spLocks noChangeArrowheads="1"/>
            </p:cNvSpPr>
            <p:nvPr/>
          </p:nvSpPr>
          <p:spPr bwMode="auto">
            <a:xfrm>
              <a:off x="3713" y="1983"/>
              <a:ext cx="547" cy="3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89" name="Rectangle 21"/>
            <p:cNvSpPr>
              <a:spLocks noChangeArrowheads="1"/>
            </p:cNvSpPr>
            <p:nvPr/>
          </p:nvSpPr>
          <p:spPr bwMode="auto">
            <a:xfrm>
              <a:off x="4301" y="2052"/>
              <a:ext cx="41" cy="184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rgbClr val="96E3F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90" name="Text Box 22"/>
            <p:cNvSpPr txBox="1">
              <a:spLocks noChangeArrowheads="1"/>
            </p:cNvSpPr>
            <p:nvPr/>
          </p:nvSpPr>
          <p:spPr bwMode="auto">
            <a:xfrm>
              <a:off x="3638" y="2004"/>
              <a:ext cx="70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Modeling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Quick design</a:t>
              </a:r>
            </a:p>
          </p:txBody>
        </p:sp>
        <p:sp>
          <p:nvSpPr>
            <p:cNvPr id="24591" name="Rectangle 23"/>
            <p:cNvSpPr>
              <a:spLocks noChangeArrowheads="1"/>
            </p:cNvSpPr>
            <p:nvPr/>
          </p:nvSpPr>
          <p:spPr bwMode="auto">
            <a:xfrm>
              <a:off x="3508" y="3091"/>
              <a:ext cx="635" cy="3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92" name="Text Box 24"/>
            <p:cNvSpPr txBox="1">
              <a:spLocks noChangeArrowheads="1"/>
            </p:cNvSpPr>
            <p:nvPr/>
          </p:nvSpPr>
          <p:spPr bwMode="auto">
            <a:xfrm>
              <a:off x="3476" y="3153"/>
              <a:ext cx="6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Construction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of prototype</a:t>
              </a:r>
            </a:p>
          </p:txBody>
        </p:sp>
        <p:sp>
          <p:nvSpPr>
            <p:cNvPr id="24593" name="Rectangle 25"/>
            <p:cNvSpPr>
              <a:spLocks noChangeArrowheads="1"/>
            </p:cNvSpPr>
            <p:nvPr/>
          </p:nvSpPr>
          <p:spPr bwMode="auto">
            <a:xfrm>
              <a:off x="1819" y="2934"/>
              <a:ext cx="642" cy="40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94" name="Text Box 26"/>
            <p:cNvSpPr txBox="1">
              <a:spLocks noChangeArrowheads="1"/>
            </p:cNvSpPr>
            <p:nvPr/>
          </p:nvSpPr>
          <p:spPr bwMode="auto">
            <a:xfrm>
              <a:off x="1812" y="2961"/>
              <a:ext cx="65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delivery &amp;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>
                  <a:solidFill>
                    <a:schemeClr val="bg2"/>
                  </a:solidFill>
                  <a:latin typeface="Helvetica" panose="020B0604020202020204" pitchFamily="34" charset="0"/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69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system usability.</a:t>
            </a:r>
          </a:p>
          <a:p>
            <a:r>
              <a:rPr lang="en-US" dirty="0" smtClean="0"/>
              <a:t>A </a:t>
            </a:r>
            <a:r>
              <a:rPr lang="en-US" dirty="0"/>
              <a:t>closer match to users’ real needs.</a:t>
            </a:r>
          </a:p>
          <a:p>
            <a:r>
              <a:rPr lang="en-US" dirty="0" smtClean="0"/>
              <a:t>Improved </a:t>
            </a:r>
            <a:r>
              <a:rPr lang="en-US" dirty="0"/>
              <a:t>design quality.</a:t>
            </a:r>
          </a:p>
          <a:p>
            <a:r>
              <a:rPr lang="en-US" dirty="0" smtClean="0"/>
              <a:t>Reduced </a:t>
            </a:r>
            <a:r>
              <a:rPr lang="en-US" dirty="0"/>
              <a:t>development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5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Throw-away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Prototypes should be discarded after development </a:t>
            </a:r>
            <a:r>
              <a:rPr lang="en-US" dirty="0" smtClean="0"/>
              <a:t>as they </a:t>
            </a:r>
            <a:r>
              <a:rPr lang="en-US" dirty="0"/>
              <a:t>are not a good basis for a production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may be impossible to tune the system to meet </a:t>
            </a:r>
            <a:r>
              <a:rPr lang="en-US" dirty="0" smtClean="0"/>
              <a:t>non-functional requirements</a:t>
            </a:r>
            <a:r>
              <a:rPr lang="en-US" dirty="0"/>
              <a:t>;</a:t>
            </a:r>
          </a:p>
          <a:p>
            <a:r>
              <a:rPr lang="en-US" dirty="0" smtClean="0"/>
              <a:t>Prototypes </a:t>
            </a:r>
            <a:r>
              <a:rPr lang="en-US" dirty="0"/>
              <a:t>are normally undocumented;</a:t>
            </a:r>
          </a:p>
          <a:p>
            <a:r>
              <a:rPr lang="en-US" dirty="0" smtClean="0"/>
              <a:t>The </a:t>
            </a:r>
            <a:r>
              <a:rPr lang="en-US" dirty="0"/>
              <a:t>prototype structure is usually degraded through </a:t>
            </a:r>
            <a:r>
              <a:rPr lang="en-US" dirty="0" smtClean="0"/>
              <a:t>rapid change</a:t>
            </a:r>
            <a:r>
              <a:rPr lang="en-US" dirty="0"/>
              <a:t>;</a:t>
            </a:r>
          </a:p>
          <a:p>
            <a:r>
              <a:rPr lang="en-US" dirty="0" smtClean="0"/>
              <a:t>The </a:t>
            </a:r>
            <a:r>
              <a:rPr lang="en-US" dirty="0"/>
              <a:t>prototype probably will not meet normal </a:t>
            </a:r>
            <a:r>
              <a:rPr lang="en-US" dirty="0" smtClean="0"/>
              <a:t>organizational quality </a:t>
            </a:r>
            <a:r>
              <a:rPr lang="en-US" dirty="0"/>
              <a:t>standards.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Evolutionary Models: The Spiral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proposed by Barry </a:t>
            </a:r>
            <a:r>
              <a:rPr lang="en-US" dirty="0" smtClean="0"/>
              <a:t>Boehm, </a:t>
            </a:r>
            <a:r>
              <a:rPr lang="en-US" dirty="0"/>
              <a:t>the </a:t>
            </a:r>
            <a:r>
              <a:rPr lang="en-US" i="1" dirty="0"/>
              <a:t>spiral </a:t>
            </a:r>
            <a:r>
              <a:rPr lang="en-US" i="1" dirty="0" smtClean="0"/>
              <a:t>model </a:t>
            </a:r>
            <a:r>
              <a:rPr lang="en-US" dirty="0" smtClean="0"/>
              <a:t>is </a:t>
            </a:r>
            <a:r>
              <a:rPr lang="en-US" dirty="0"/>
              <a:t>an evolutionary software process model that couples the iterative nature of </a:t>
            </a:r>
            <a:r>
              <a:rPr lang="en-US" dirty="0" smtClean="0"/>
              <a:t>prototyping with </a:t>
            </a:r>
            <a:r>
              <a:rPr lang="en-US" dirty="0"/>
              <a:t>the controlled and systematic aspects of the waterfall model. It </a:t>
            </a:r>
            <a:r>
              <a:rPr lang="en-US" dirty="0" smtClean="0"/>
              <a:t>provides the </a:t>
            </a:r>
            <a:r>
              <a:rPr lang="en-US" dirty="0"/>
              <a:t>potential for rapid development of increasingly more complete versions of </a:t>
            </a:r>
            <a:r>
              <a:rPr lang="en-US" dirty="0" smtClean="0"/>
              <a:t>the software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4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EC2DCE-8A73-4BEE-A963-7DDD0D287B41}" type="slidenum">
              <a:rPr lang="en-US" altLang="en-US" sz="1000">
                <a:latin typeface="Helvetica" panose="020B0604020202020204" pitchFamily="34" charset="0"/>
              </a:rPr>
              <a:pPr/>
              <a:t>35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1066800"/>
            <a:ext cx="7299325" cy="660400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Evolutionary Models: The Spiral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5651500" cy="4300538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21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</a:t>
            </a:r>
          </a:p>
          <a:p>
            <a:r>
              <a:rPr lang="en-US" dirty="0" smtClean="0"/>
              <a:t>A process is a collection of activities, actions and tasks that are performed when some work product is to be created.</a:t>
            </a:r>
          </a:p>
          <a:p>
            <a:r>
              <a:rPr lang="en-US" dirty="0" smtClean="0"/>
              <a:t> An </a:t>
            </a:r>
            <a:r>
              <a:rPr lang="en-US" b="1" dirty="0" smtClean="0"/>
              <a:t>activity </a:t>
            </a:r>
            <a:r>
              <a:rPr lang="en-US" dirty="0" smtClean="0"/>
              <a:t>strives to achieve broad objective (e.g., communication with stakeholders) and </a:t>
            </a:r>
            <a:r>
              <a:rPr lang="en-US" dirty="0"/>
              <a:t>is applied regardless of the </a:t>
            </a:r>
            <a:r>
              <a:rPr lang="en-US" dirty="0" smtClean="0"/>
              <a:t>application domain</a:t>
            </a:r>
            <a:r>
              <a:rPr lang="en-US" dirty="0"/>
              <a:t>, size of the project, complexity of the effort, or degree of rigor with </a:t>
            </a:r>
            <a:r>
              <a:rPr lang="en-US" dirty="0" smtClean="0"/>
              <a:t>which software </a:t>
            </a:r>
            <a:r>
              <a:rPr lang="en-US" dirty="0"/>
              <a:t>engineering is to be </a:t>
            </a:r>
            <a:r>
              <a:rPr lang="en-US" dirty="0" smtClean="0"/>
              <a:t>applied.</a:t>
            </a:r>
          </a:p>
          <a:p>
            <a:r>
              <a:rPr lang="en-US" dirty="0"/>
              <a:t>An </a:t>
            </a:r>
            <a:r>
              <a:rPr lang="en-US" b="1" i="1" dirty="0"/>
              <a:t>action</a:t>
            </a:r>
            <a:r>
              <a:rPr lang="en-US" i="1" dirty="0"/>
              <a:t> </a:t>
            </a:r>
            <a:r>
              <a:rPr lang="en-US" dirty="0"/>
              <a:t>(e.g., architectural design) </a:t>
            </a:r>
            <a:r>
              <a:rPr lang="en-US" dirty="0" smtClean="0"/>
              <a:t>encompasses a </a:t>
            </a:r>
            <a:r>
              <a:rPr lang="en-US" dirty="0"/>
              <a:t>set of tasks that produce a major work product (e.g., an architectural </a:t>
            </a:r>
            <a:r>
              <a:rPr lang="en-US" dirty="0" smtClean="0"/>
              <a:t>design model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/>
              <a:t>task</a:t>
            </a:r>
            <a:r>
              <a:rPr lang="en-US" i="1" dirty="0"/>
              <a:t> </a:t>
            </a:r>
            <a:r>
              <a:rPr lang="en-US" dirty="0"/>
              <a:t>focuses on a small, but well-defined objective (e.g., conducting a </a:t>
            </a:r>
            <a:r>
              <a:rPr lang="en-US" dirty="0" smtClean="0"/>
              <a:t>unit test</a:t>
            </a:r>
            <a:r>
              <a:rPr lang="en-US" dirty="0"/>
              <a:t>) that produces a tangible outcome.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81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–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“process” </a:t>
            </a:r>
            <a:r>
              <a:rPr lang="en-US" dirty="0" smtClean="0"/>
              <a:t>synonymous with </a:t>
            </a:r>
            <a:r>
              <a:rPr lang="en-US" dirty="0"/>
              <a:t>software engineering?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software </a:t>
            </a:r>
            <a:r>
              <a:rPr lang="en-US" dirty="0" smtClean="0"/>
              <a:t>process defines </a:t>
            </a:r>
            <a:r>
              <a:rPr lang="en-US" dirty="0"/>
              <a:t>the approach that is taken as software is engineered. But software </a:t>
            </a:r>
            <a:r>
              <a:rPr lang="en-US" dirty="0" smtClean="0"/>
              <a:t>engineering also </a:t>
            </a:r>
            <a:r>
              <a:rPr lang="en-US" dirty="0"/>
              <a:t>encompasses technologies that populate the process—technical </a:t>
            </a:r>
            <a:r>
              <a:rPr lang="en-US" dirty="0" smtClean="0"/>
              <a:t>methods and </a:t>
            </a:r>
            <a:r>
              <a:rPr lang="en-US" dirty="0"/>
              <a:t>automated tools.</a:t>
            </a:r>
          </a:p>
        </p:txBody>
      </p:sp>
    </p:spTree>
    <p:extLst>
      <p:ext uri="{BB962C8B-B14F-4D97-AF65-F5344CB8AC3E}">
        <p14:creationId xmlns:p14="http://schemas.microsoft.com/office/powerpoint/2010/main" val="289860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</a:t>
            </a:r>
            <a:r>
              <a:rPr lang="en-US" dirty="0" smtClean="0"/>
              <a:t>these activities</a:t>
            </a:r>
            <a:r>
              <a:rPr lang="en-US" dirty="0"/>
              <a:t>, actions, and tasks reside within a framework or model that defines </a:t>
            </a:r>
            <a:r>
              <a:rPr lang="en-US" dirty="0" smtClean="0"/>
              <a:t>their relationship </a:t>
            </a:r>
            <a:r>
              <a:rPr lang="en-US" dirty="0"/>
              <a:t>with the process and with one another.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process framework </a:t>
            </a:r>
            <a:r>
              <a:rPr lang="en-US" dirty="0"/>
              <a:t>establishes the foundation for a complete software </a:t>
            </a:r>
            <a:r>
              <a:rPr lang="en-US" dirty="0" smtClean="0"/>
              <a:t>engineering process </a:t>
            </a:r>
            <a:r>
              <a:rPr lang="en-US" dirty="0"/>
              <a:t>by identifying a small number of </a:t>
            </a:r>
            <a:r>
              <a:rPr lang="en-US" i="1" dirty="0"/>
              <a:t>framework activities </a:t>
            </a:r>
            <a:r>
              <a:rPr lang="en-US" dirty="0"/>
              <a:t>that are </a:t>
            </a:r>
            <a:r>
              <a:rPr lang="en-US" dirty="0" smtClean="0"/>
              <a:t>applicable to </a:t>
            </a:r>
            <a:r>
              <a:rPr lang="en-US" dirty="0"/>
              <a:t>all software projects, regardless of their size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32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Framework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Communication: </a:t>
            </a:r>
            <a:r>
              <a:rPr lang="en-US" dirty="0" smtClean="0"/>
              <a:t>The </a:t>
            </a:r>
            <a:r>
              <a:rPr lang="en-US" dirty="0"/>
              <a:t>intent is to understand stakeholders’ objectives for </a:t>
            </a:r>
            <a:r>
              <a:rPr lang="en-US" dirty="0" smtClean="0"/>
              <a:t>the project </a:t>
            </a:r>
            <a:r>
              <a:rPr lang="en-US" dirty="0"/>
              <a:t>and to gather requirements that help define software features </a:t>
            </a:r>
            <a:r>
              <a:rPr lang="en-US" dirty="0" smtClean="0"/>
              <a:t>and functions</a:t>
            </a:r>
            <a:r>
              <a:rPr lang="en-US" dirty="0"/>
              <a:t>.</a:t>
            </a:r>
          </a:p>
          <a:p>
            <a:r>
              <a:rPr lang="en-US" b="1" dirty="0" smtClean="0"/>
              <a:t>Planning:  </a:t>
            </a:r>
            <a:r>
              <a:rPr lang="en-US" dirty="0" smtClean="0"/>
              <a:t>The </a:t>
            </a:r>
            <a:r>
              <a:rPr lang="en-US" dirty="0"/>
              <a:t>planning activity creates </a:t>
            </a:r>
            <a:r>
              <a:rPr lang="en-US" dirty="0" smtClean="0"/>
              <a:t>a “</a:t>
            </a:r>
            <a:r>
              <a:rPr lang="en-US" dirty="0"/>
              <a:t>map” that helps guide the team as it makes the journey. The map—called </a:t>
            </a:r>
            <a:r>
              <a:rPr lang="en-US" dirty="0" smtClean="0"/>
              <a:t>a </a:t>
            </a:r>
            <a:r>
              <a:rPr lang="en-US" i="1" dirty="0" smtClean="0"/>
              <a:t>software </a:t>
            </a:r>
            <a:r>
              <a:rPr lang="en-US" i="1" dirty="0"/>
              <a:t>project plan</a:t>
            </a:r>
            <a:r>
              <a:rPr lang="en-US" dirty="0"/>
              <a:t>—defines the software engineering work by </a:t>
            </a:r>
            <a:r>
              <a:rPr lang="en-US" dirty="0" smtClean="0"/>
              <a:t>describing the </a:t>
            </a:r>
            <a:r>
              <a:rPr lang="en-US" b="1" dirty="0"/>
              <a:t>technical tasks </a:t>
            </a:r>
            <a:r>
              <a:rPr lang="en-US" dirty="0"/>
              <a:t>to be conducted, the </a:t>
            </a:r>
            <a:r>
              <a:rPr lang="en-US" b="1" dirty="0"/>
              <a:t>risks </a:t>
            </a:r>
            <a:r>
              <a:rPr lang="en-US" dirty="0"/>
              <a:t>that are likely, the </a:t>
            </a:r>
            <a:r>
              <a:rPr lang="en-US" b="1" dirty="0" smtClean="0"/>
              <a:t>resources</a:t>
            </a:r>
            <a:r>
              <a:rPr lang="en-US" dirty="0" smtClean="0"/>
              <a:t> that </a:t>
            </a:r>
            <a:r>
              <a:rPr lang="en-US" dirty="0"/>
              <a:t>will be required, the </a:t>
            </a:r>
            <a:r>
              <a:rPr lang="en-US" b="1" dirty="0"/>
              <a:t>work products </a:t>
            </a:r>
            <a:r>
              <a:rPr lang="en-US" dirty="0"/>
              <a:t>to be produced, and a </a:t>
            </a:r>
            <a:r>
              <a:rPr lang="en-US" b="1" dirty="0" smtClean="0"/>
              <a:t>work schedule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1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Framework </a:t>
            </a:r>
            <a:r>
              <a:rPr lang="en-US" dirty="0" smtClean="0"/>
              <a:t>Activities – </a:t>
            </a:r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Modeling. 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software engineer </a:t>
            </a:r>
            <a:r>
              <a:rPr lang="en-US" dirty="0" smtClean="0"/>
              <a:t>creates models to </a:t>
            </a:r>
            <a:r>
              <a:rPr lang="en-US" dirty="0"/>
              <a:t>better understand software requirements and the design that </a:t>
            </a:r>
            <a:r>
              <a:rPr lang="en-US" dirty="0" smtClean="0"/>
              <a:t>will achieve </a:t>
            </a:r>
            <a:r>
              <a:rPr lang="en-US" dirty="0"/>
              <a:t>those requirements.</a:t>
            </a:r>
          </a:p>
          <a:p>
            <a:r>
              <a:rPr lang="en-US" b="1" dirty="0"/>
              <a:t>Construction. </a:t>
            </a:r>
            <a:r>
              <a:rPr lang="en-US" dirty="0"/>
              <a:t>This activity combines code generation (either manual </a:t>
            </a:r>
            <a:r>
              <a:rPr lang="en-US" dirty="0" smtClean="0"/>
              <a:t>or automated</a:t>
            </a:r>
            <a:r>
              <a:rPr lang="en-US" dirty="0"/>
              <a:t>) and the testing that is required to uncover errors in the code.</a:t>
            </a:r>
          </a:p>
          <a:p>
            <a:r>
              <a:rPr lang="en-US" b="1" dirty="0"/>
              <a:t>Deployment. </a:t>
            </a:r>
            <a:r>
              <a:rPr lang="en-US" dirty="0"/>
              <a:t>The software (as a complete entity or as a partially </a:t>
            </a:r>
            <a:r>
              <a:rPr lang="en-US" dirty="0" smtClean="0"/>
              <a:t>completed increment</a:t>
            </a:r>
            <a:r>
              <a:rPr lang="en-US" dirty="0"/>
              <a:t>) is delivered to the customer who evaluates the </a:t>
            </a:r>
            <a:r>
              <a:rPr lang="en-US" dirty="0" smtClean="0"/>
              <a:t>delivered product </a:t>
            </a:r>
            <a:r>
              <a:rPr lang="en-US" dirty="0"/>
              <a:t>and provides feedback based on the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Framework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Umbrella </a:t>
            </a:r>
            <a:r>
              <a:rPr lang="en-US" dirty="0"/>
              <a:t>activities are applied throughout a </a:t>
            </a:r>
            <a:r>
              <a:rPr lang="en-US" dirty="0" smtClean="0"/>
              <a:t>software project </a:t>
            </a:r>
            <a:r>
              <a:rPr lang="en-US" dirty="0"/>
              <a:t>and help a software team manage and control progress, quality</a:t>
            </a:r>
            <a:r>
              <a:rPr lang="en-US" dirty="0" smtClean="0"/>
              <a:t>, change</a:t>
            </a:r>
            <a:r>
              <a:rPr lang="en-US" dirty="0"/>
              <a:t>, and risk. Typical umbrella activities include:</a:t>
            </a:r>
          </a:p>
          <a:p>
            <a:r>
              <a:rPr lang="en-US" b="1" dirty="0"/>
              <a:t>Software project tracking and control</a:t>
            </a:r>
            <a:r>
              <a:rPr lang="en-US" dirty="0"/>
              <a:t>—allows the software team </a:t>
            </a:r>
            <a:r>
              <a:rPr lang="en-US" dirty="0" smtClean="0"/>
              <a:t>to assess </a:t>
            </a:r>
            <a:r>
              <a:rPr lang="en-US" dirty="0"/>
              <a:t>progress against the project plan and take any necessary action </a:t>
            </a:r>
            <a:r>
              <a:rPr lang="en-US" dirty="0" smtClean="0"/>
              <a:t>to maintain </a:t>
            </a:r>
            <a:r>
              <a:rPr lang="en-US" dirty="0"/>
              <a:t>the schedule.</a:t>
            </a:r>
          </a:p>
          <a:p>
            <a:r>
              <a:rPr lang="en-US" b="1" dirty="0"/>
              <a:t>Risk management</a:t>
            </a:r>
            <a:r>
              <a:rPr lang="en-US" dirty="0"/>
              <a:t>—assesses risks that may affect the outcome of </a:t>
            </a:r>
            <a:r>
              <a:rPr lang="en-US" dirty="0" smtClean="0"/>
              <a:t>the project </a:t>
            </a:r>
            <a:r>
              <a:rPr lang="en-US" dirty="0"/>
              <a:t>or the quality of the product.</a:t>
            </a:r>
          </a:p>
          <a:p>
            <a:r>
              <a:rPr lang="en-US" b="1" dirty="0"/>
              <a:t>Software quality assurance</a:t>
            </a:r>
            <a:r>
              <a:rPr lang="en-US" dirty="0"/>
              <a:t>—defines and conducts the activities </a:t>
            </a:r>
            <a:r>
              <a:rPr lang="en-US" dirty="0" smtClean="0"/>
              <a:t>required to </a:t>
            </a:r>
            <a:r>
              <a:rPr lang="en-US" dirty="0"/>
              <a:t>ensure software quality.</a:t>
            </a:r>
          </a:p>
          <a:p>
            <a:r>
              <a:rPr lang="en-US" b="1" dirty="0"/>
              <a:t>Technical reviews</a:t>
            </a:r>
            <a:r>
              <a:rPr lang="en-US" dirty="0"/>
              <a:t>—assesses software engineering work products in an </a:t>
            </a:r>
            <a:r>
              <a:rPr lang="en-US" dirty="0" smtClean="0"/>
              <a:t>effort to </a:t>
            </a:r>
            <a:r>
              <a:rPr lang="en-US" dirty="0"/>
              <a:t>uncover and remove errors before they are propagated to the next activity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2136</Words>
  <Application>Microsoft Office PowerPoint</Application>
  <PresentationFormat>Widescreen</PresentationFormat>
  <Paragraphs>143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Helvetica</vt:lpstr>
      <vt:lpstr>Palatino</vt:lpstr>
      <vt:lpstr>Office Theme</vt:lpstr>
      <vt:lpstr>Software Engineering Lecture 3</vt:lpstr>
      <vt:lpstr>Topics to be covered</vt:lpstr>
      <vt:lpstr>A Layered Technology</vt:lpstr>
      <vt:lpstr>Software Process</vt:lpstr>
      <vt:lpstr>Software Process – contd..</vt:lpstr>
      <vt:lpstr>Software Process Framework</vt:lpstr>
      <vt:lpstr>Generic Framework Activities</vt:lpstr>
      <vt:lpstr>Generic Framework Activities – cntd..</vt:lpstr>
      <vt:lpstr>Umbrella Framework Activities</vt:lpstr>
      <vt:lpstr>Umbrella Framework Activities</vt:lpstr>
      <vt:lpstr>PowerPoint Presentation</vt:lpstr>
      <vt:lpstr>Process Flow</vt:lpstr>
      <vt:lpstr>Process Flow</vt:lpstr>
      <vt:lpstr>Process Flow</vt:lpstr>
      <vt:lpstr>Process Flow Models</vt:lpstr>
      <vt:lpstr>The Waterfall Model</vt:lpstr>
      <vt:lpstr>The Waterfall Model</vt:lpstr>
      <vt:lpstr>The Waterfall Model</vt:lpstr>
      <vt:lpstr>The Waterfall Model</vt:lpstr>
      <vt:lpstr>The V-Model – A variation of the Waterfall Model</vt:lpstr>
      <vt:lpstr>The V-Model</vt:lpstr>
      <vt:lpstr>Drawbacks of Waterfall Model</vt:lpstr>
      <vt:lpstr>Drawbacks of Waterfall Model</vt:lpstr>
      <vt:lpstr>The Incremental Model</vt:lpstr>
      <vt:lpstr>The Incremental Model</vt:lpstr>
      <vt:lpstr>The Incremental Model</vt:lpstr>
      <vt:lpstr>Benefits</vt:lpstr>
      <vt:lpstr>Drawbacks</vt:lpstr>
      <vt:lpstr>Evolutionary Models </vt:lpstr>
      <vt:lpstr>Evolutionary Models: Prototyping</vt:lpstr>
      <vt:lpstr>Evolutionary Models: Prototyping</vt:lpstr>
      <vt:lpstr>Benefits of Prototyping</vt:lpstr>
      <vt:lpstr>Throw-away Prototypes</vt:lpstr>
      <vt:lpstr>Evolutionary Models: The Spiral</vt:lpstr>
      <vt:lpstr>Evolutionary Models: The Spiral</vt:lpstr>
      <vt:lpstr>PowerPoint Presentation</vt:lpstr>
      <vt:lpstr>Questions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Lecture 2</dc:title>
  <dc:creator>Sara Rehmat</dc:creator>
  <cp:lastModifiedBy>Sara Rehmat</cp:lastModifiedBy>
  <cp:revision>74</cp:revision>
  <dcterms:created xsi:type="dcterms:W3CDTF">2020-01-22T08:32:38Z</dcterms:created>
  <dcterms:modified xsi:type="dcterms:W3CDTF">2020-01-27T04:28:38Z</dcterms:modified>
</cp:coreProperties>
</file>