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1AEF-F1C6-4A86-97CD-CDD1EB99ACE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0E94-76DF-4B30-B0BD-4E7F4B4DB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Engr</a:t>
            </a:r>
            <a:r>
              <a:rPr lang="en-US" dirty="0"/>
              <a:t>.</a:t>
            </a:r>
            <a:r>
              <a:rPr lang="en-US" dirty="0" smtClean="0"/>
              <a:t> Sara Rehmat</a:t>
            </a:r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Elaboration: </a:t>
            </a:r>
            <a:r>
              <a:rPr lang="en-US" dirty="0" smtClean="0"/>
              <a:t>expands the architectural </a:t>
            </a:r>
            <a:r>
              <a:rPr lang="en-US" dirty="0"/>
              <a:t>representation to include five different views of the software—the </a:t>
            </a:r>
            <a:r>
              <a:rPr lang="en-US" dirty="0" smtClean="0"/>
              <a:t>use case </a:t>
            </a:r>
            <a:r>
              <a:rPr lang="en-US" dirty="0"/>
              <a:t>model, the requirements model, the design model, the implementation model</a:t>
            </a:r>
            <a:r>
              <a:rPr lang="en-US" dirty="0" smtClean="0"/>
              <a:t>, and </a:t>
            </a:r>
            <a:r>
              <a:rPr lang="en-US" dirty="0"/>
              <a:t>the deployment model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Construction: </a:t>
            </a:r>
            <a:r>
              <a:rPr lang="en-US" dirty="0" smtClean="0"/>
              <a:t>All </a:t>
            </a:r>
            <a:r>
              <a:rPr lang="en-US" dirty="0"/>
              <a:t>necessary and required features </a:t>
            </a:r>
            <a:r>
              <a:rPr lang="en-US" dirty="0" smtClean="0"/>
              <a:t>and functions </a:t>
            </a:r>
            <a:r>
              <a:rPr lang="en-US" dirty="0"/>
              <a:t>for the software increment </a:t>
            </a:r>
            <a:r>
              <a:rPr lang="en-US" dirty="0" smtClean="0"/>
              <a:t>are </a:t>
            </a:r>
            <a:r>
              <a:rPr lang="en-US" dirty="0"/>
              <a:t>then implemented </a:t>
            </a:r>
            <a:r>
              <a:rPr lang="en-US" dirty="0" smtClean="0"/>
              <a:t>in source </a:t>
            </a:r>
            <a:r>
              <a:rPr lang="en-US" b="1" dirty="0"/>
              <a:t>code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components are being implemented, </a:t>
            </a:r>
            <a:r>
              <a:rPr lang="en-US" b="1" dirty="0"/>
              <a:t>unit </a:t>
            </a:r>
            <a:r>
              <a:rPr lang="en-US" b="1" dirty="0" smtClean="0"/>
              <a:t>tests </a:t>
            </a:r>
            <a:r>
              <a:rPr lang="en-US" dirty="0"/>
              <a:t>are designed </a:t>
            </a:r>
            <a:r>
              <a:rPr lang="en-US" dirty="0" smtClean="0"/>
              <a:t>and executed </a:t>
            </a:r>
            <a:r>
              <a:rPr lang="en-US" dirty="0"/>
              <a:t>for each. In addition, integration activities (</a:t>
            </a:r>
            <a:r>
              <a:rPr lang="en-US" b="1" dirty="0"/>
              <a:t>component assembly</a:t>
            </a:r>
            <a:r>
              <a:rPr lang="en-US" dirty="0"/>
              <a:t> and </a:t>
            </a:r>
            <a:r>
              <a:rPr lang="en-US" b="1" dirty="0" smtClean="0"/>
              <a:t>integration testing</a:t>
            </a:r>
            <a:r>
              <a:rPr lang="en-US" dirty="0"/>
              <a:t>) are conducted. Use cases are used to derive a suite of </a:t>
            </a:r>
            <a:r>
              <a:rPr lang="en-US" b="1" dirty="0" smtClean="0"/>
              <a:t>acceptance tests </a:t>
            </a:r>
            <a:r>
              <a:rPr lang="en-US" dirty="0"/>
              <a:t>that are executed prior to the initiation of the next UP phase.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189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Transition:</a:t>
            </a:r>
          </a:p>
          <a:p>
            <a:r>
              <a:rPr lang="en-US" dirty="0" smtClean="0"/>
              <a:t>Later Stages of construction + delivery + feedback</a:t>
            </a:r>
          </a:p>
          <a:p>
            <a:r>
              <a:rPr lang="en-US" dirty="0" smtClean="0"/>
              <a:t>The </a:t>
            </a:r>
            <a:r>
              <a:rPr lang="en-US" dirty="0"/>
              <a:t>software team creates the </a:t>
            </a:r>
            <a:r>
              <a:rPr lang="en-US" dirty="0" smtClean="0"/>
              <a:t>necessary support </a:t>
            </a:r>
            <a:r>
              <a:rPr lang="en-US" dirty="0"/>
              <a:t>information (e.g., user manuals, troubleshooting guides, </a:t>
            </a:r>
            <a:r>
              <a:rPr lang="en-US" dirty="0" smtClean="0"/>
              <a:t>installation procedures</a:t>
            </a:r>
            <a:r>
              <a:rPr lang="en-US" dirty="0"/>
              <a:t>) that is required for the release. At the conclusion of the transition phase</a:t>
            </a:r>
            <a:r>
              <a:rPr lang="en-US" dirty="0" smtClean="0"/>
              <a:t>, the </a:t>
            </a:r>
            <a:r>
              <a:rPr lang="en-US" dirty="0"/>
              <a:t>software increment becomes a usable software release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Production:</a:t>
            </a:r>
          </a:p>
          <a:p>
            <a:r>
              <a:rPr lang="en-US" dirty="0" smtClean="0"/>
              <a:t>Deployment +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UP </a:t>
            </a:r>
            <a:r>
              <a:rPr lang="en-US" dirty="0"/>
              <a:t>recognizes that conventional process models present a single view </a:t>
            </a:r>
            <a:r>
              <a:rPr lang="en-US" dirty="0" smtClean="0"/>
              <a:t>of the </a:t>
            </a:r>
            <a:r>
              <a:rPr lang="en-US" dirty="0"/>
              <a:t>process. In contrast, the RUP is normally described from three perspectives:</a:t>
            </a:r>
          </a:p>
          <a:p>
            <a:r>
              <a:rPr lang="en-US" dirty="0" smtClean="0"/>
              <a:t> </a:t>
            </a:r>
            <a:r>
              <a:rPr lang="en-US" dirty="0"/>
              <a:t>A dynamic perspective, which shows the phases of the model over time.</a:t>
            </a:r>
          </a:p>
          <a:p>
            <a:r>
              <a:rPr lang="en-US" dirty="0" smtClean="0"/>
              <a:t>A </a:t>
            </a:r>
            <a:r>
              <a:rPr lang="en-US" dirty="0"/>
              <a:t>static perspective, which shows the process activities that are enacted.</a:t>
            </a:r>
          </a:p>
          <a:p>
            <a:r>
              <a:rPr lang="en-US" dirty="0" smtClean="0"/>
              <a:t>A </a:t>
            </a:r>
            <a:r>
              <a:rPr lang="en-US" dirty="0"/>
              <a:t>practice perspective, which suggests good practices to be used during the process.</a:t>
            </a:r>
          </a:p>
        </p:txBody>
      </p:sp>
    </p:spTree>
    <p:extLst>
      <p:ext uri="{BB962C8B-B14F-4D97-AF65-F5344CB8AC3E}">
        <p14:creationId xmlns:p14="http://schemas.microsoft.com/office/powerpoint/2010/main" val="1721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Perspective of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09" y="2743200"/>
            <a:ext cx="9208589" cy="21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Perspective of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software engineering workflow </a:t>
            </a:r>
            <a:r>
              <a:rPr lang="en-US" dirty="0"/>
              <a:t>is distributed across all UP phases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dirty="0" smtClean="0"/>
              <a:t>context of </a:t>
            </a:r>
            <a:r>
              <a:rPr lang="en-US" dirty="0"/>
              <a:t>UP, a </a:t>
            </a:r>
            <a:r>
              <a:rPr lang="en-US" i="1" dirty="0"/>
              <a:t>workflow </a:t>
            </a:r>
            <a:r>
              <a:rPr lang="en-US" dirty="0"/>
              <a:t>is analogous to a task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That </a:t>
            </a:r>
            <a:r>
              <a:rPr lang="en-US" dirty="0"/>
              <a:t>is, a workflow identifies the tasks required to accomplish an important </a:t>
            </a:r>
            <a:r>
              <a:rPr lang="en-US" dirty="0" smtClean="0"/>
              <a:t>software engineering </a:t>
            </a:r>
            <a:r>
              <a:rPr lang="en-US" dirty="0"/>
              <a:t>action and the work products that are produced as a consequence </a:t>
            </a:r>
            <a:r>
              <a:rPr lang="en-US" dirty="0" smtClean="0"/>
              <a:t>of successfully </a:t>
            </a:r>
            <a:r>
              <a:rPr lang="en-US" dirty="0"/>
              <a:t>completing the tasks.</a:t>
            </a:r>
          </a:p>
        </p:txBody>
      </p:sp>
    </p:spTree>
    <p:extLst>
      <p:ext uri="{BB962C8B-B14F-4D97-AF65-F5344CB8AC3E}">
        <p14:creationId xmlns:p14="http://schemas.microsoft.com/office/powerpoint/2010/main" val="28393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Perspective of Unified Process – Software Engineering Workflows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54" y="1564984"/>
            <a:ext cx="7141873" cy="52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practice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en-US" b="1" i="1" dirty="0"/>
              <a:t>Develop software </a:t>
            </a:r>
            <a:r>
              <a:rPr lang="en-US" b="1" i="1" dirty="0" smtClean="0"/>
              <a:t>iteratively</a:t>
            </a:r>
          </a:p>
          <a:p>
            <a:r>
              <a:rPr lang="en-US" i="1" dirty="0" smtClean="0"/>
              <a:t> </a:t>
            </a:r>
            <a:r>
              <a:rPr lang="en-US" dirty="0"/>
              <a:t>Plan increments of the system based on </a:t>
            </a:r>
            <a:r>
              <a:rPr lang="en-US" dirty="0" smtClean="0"/>
              <a:t>customer priorities </a:t>
            </a:r>
            <a:r>
              <a:rPr lang="en-US" dirty="0"/>
              <a:t>and develop the highest-priority system features early in the </a:t>
            </a:r>
            <a:r>
              <a:rPr lang="en-US" dirty="0" smtClean="0"/>
              <a:t>development process</a:t>
            </a:r>
            <a:r>
              <a:rPr lang="en-US" dirty="0"/>
              <a:t>.</a:t>
            </a:r>
          </a:p>
          <a:p>
            <a:r>
              <a:rPr lang="en-US" b="1" i="1" dirty="0" smtClean="0"/>
              <a:t>Manage requirements</a:t>
            </a:r>
          </a:p>
          <a:p>
            <a:r>
              <a:rPr lang="en-US" b="1" i="1" dirty="0" smtClean="0"/>
              <a:t> </a:t>
            </a:r>
            <a:r>
              <a:rPr lang="en-US" dirty="0"/>
              <a:t>Explicitly document the customer’s requirements </a:t>
            </a:r>
            <a:r>
              <a:rPr lang="en-US" dirty="0" smtClean="0"/>
              <a:t>and keep </a:t>
            </a:r>
            <a:r>
              <a:rPr lang="en-US" dirty="0"/>
              <a:t>track of changes to these requirements. Analyze the impact of changes </a:t>
            </a:r>
            <a:r>
              <a:rPr lang="en-US" dirty="0" smtClean="0"/>
              <a:t>on the </a:t>
            </a:r>
            <a:r>
              <a:rPr lang="en-US" dirty="0"/>
              <a:t>system before accepting them.</a:t>
            </a:r>
          </a:p>
          <a:p>
            <a:r>
              <a:rPr lang="en-US" b="1" i="1" dirty="0" smtClean="0"/>
              <a:t>Use </a:t>
            </a:r>
            <a:r>
              <a:rPr lang="en-US" b="1" i="1" dirty="0"/>
              <a:t>component-based architectures </a:t>
            </a:r>
            <a:endParaRPr lang="en-US" b="1" i="1" dirty="0" smtClean="0"/>
          </a:p>
          <a:p>
            <a:r>
              <a:rPr lang="en-US" dirty="0" smtClean="0"/>
              <a:t>Structure </a:t>
            </a:r>
            <a:r>
              <a:rPr lang="en-US" dirty="0"/>
              <a:t>the system architecture into components,</a:t>
            </a:r>
          </a:p>
          <a:p>
            <a:r>
              <a:rPr lang="en-US" b="1" i="1" dirty="0" smtClean="0"/>
              <a:t>Visually </a:t>
            </a:r>
            <a:r>
              <a:rPr lang="en-US" b="1" i="1" dirty="0"/>
              <a:t>model software </a:t>
            </a:r>
            <a:r>
              <a:rPr lang="en-US" dirty="0"/>
              <a:t>Use graphical UML models to present static </a:t>
            </a:r>
            <a:r>
              <a:rPr lang="en-US" dirty="0" smtClean="0"/>
              <a:t>and dynamic </a:t>
            </a:r>
            <a:r>
              <a:rPr lang="en-US" dirty="0"/>
              <a:t>views of the software.</a:t>
            </a:r>
          </a:p>
          <a:p>
            <a:r>
              <a:rPr lang="en-US" b="1" i="1" dirty="0" smtClean="0"/>
              <a:t>Verify </a:t>
            </a:r>
            <a:r>
              <a:rPr lang="en-US" b="1" i="1" dirty="0"/>
              <a:t>software quality </a:t>
            </a:r>
            <a:r>
              <a:rPr lang="en-US" dirty="0"/>
              <a:t>Ensure that the software meets the organizational </a:t>
            </a:r>
            <a:r>
              <a:rPr lang="en-US" dirty="0" smtClean="0"/>
              <a:t>quality standards.</a:t>
            </a:r>
          </a:p>
          <a:p>
            <a:r>
              <a:rPr lang="en-US" b="1" i="1" dirty="0"/>
              <a:t>Control changes to software </a:t>
            </a:r>
            <a:r>
              <a:rPr lang="en-US" dirty="0"/>
              <a:t>Manage changes to the software using a </a:t>
            </a:r>
            <a:r>
              <a:rPr lang="en-US" dirty="0" smtClean="0"/>
              <a:t>change management </a:t>
            </a:r>
            <a:r>
              <a:rPr lang="en-US" dirty="0"/>
              <a:t>system and configuration management procedures and tools.</a:t>
            </a:r>
          </a:p>
        </p:txBody>
      </p:sp>
    </p:spTree>
    <p:extLst>
      <p:ext uri="{BB962C8B-B14F-4D97-AF65-F5344CB8AC3E}">
        <p14:creationId xmlns:p14="http://schemas.microsoft.com/office/powerpoint/2010/main" val="31804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Manifesto for  Agile Software Development: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“We are uncovering better ways of developing software by doing it and helping others do it.  Through this work we have come to value: </a:t>
            </a:r>
          </a:p>
          <a:p>
            <a:pPr lvl="1">
              <a:spcBef>
                <a:spcPts val="300"/>
              </a:spcBef>
              <a:buFontTx/>
              <a:buChar char="•"/>
              <a:defRPr/>
            </a:pPr>
            <a:r>
              <a:rPr lang="en-US" sz="2000" b="1" i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Individuals and interactions</a:t>
            </a:r>
            <a:r>
              <a:rPr lang="en-US" sz="2000" b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 over processes and tools </a:t>
            </a:r>
          </a:p>
          <a:p>
            <a:pPr lvl="1">
              <a:spcBef>
                <a:spcPts val="300"/>
              </a:spcBef>
              <a:buFontTx/>
              <a:buChar char="•"/>
              <a:defRPr/>
            </a:pPr>
            <a:r>
              <a:rPr lang="en-US" sz="2000" b="1" i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Working software</a:t>
            </a:r>
            <a:r>
              <a:rPr lang="en-US" sz="2000" b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 over comprehensive documentation </a:t>
            </a:r>
          </a:p>
          <a:p>
            <a:pPr lvl="1">
              <a:spcBef>
                <a:spcPts val="300"/>
              </a:spcBef>
              <a:buFontTx/>
              <a:buChar char="•"/>
              <a:defRPr/>
            </a:pPr>
            <a:r>
              <a:rPr lang="en-US" sz="2000" b="1" i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Customer collaboration</a:t>
            </a:r>
            <a:r>
              <a:rPr lang="en-US" sz="2000" b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 over contract negotiation </a:t>
            </a:r>
          </a:p>
          <a:p>
            <a:pPr lvl="1">
              <a:spcBef>
                <a:spcPts val="300"/>
              </a:spcBef>
              <a:buFontTx/>
              <a:buChar char="•"/>
              <a:defRPr/>
            </a:pPr>
            <a:r>
              <a:rPr lang="en-US" sz="2000" b="1" i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Responding to change</a:t>
            </a:r>
            <a:r>
              <a:rPr lang="en-US" sz="2000" b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 over following a plan </a:t>
            </a:r>
          </a:p>
          <a:p>
            <a:pPr>
              <a:spcBef>
                <a:spcPts val="3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That is, while there is value in the items on the right, we value the items on the left more.”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91832" y="4851210"/>
            <a:ext cx="17145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1" i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Kent Beck et al</a:t>
            </a:r>
            <a:endParaRPr lang="en-US" sz="1800" b="1" i="1" dirty="0">
              <a:solidFill>
                <a:srgbClr val="F3FF0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4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Oxford Dictionary defines Agility as </a:t>
            </a:r>
          </a:p>
          <a:p>
            <a:r>
              <a:rPr lang="en-US" dirty="0" smtClean="0"/>
              <a:t>“ability </a:t>
            </a:r>
            <a:r>
              <a:rPr lang="en-US" dirty="0"/>
              <a:t>to move quickly and easily</a:t>
            </a:r>
            <a:r>
              <a:rPr lang="en-US" dirty="0" smtClean="0"/>
              <a:t>.” , “ the ability </a:t>
            </a:r>
            <a:r>
              <a:rPr lang="en-US" dirty="0"/>
              <a:t>to think and understand quickly</a:t>
            </a:r>
            <a:r>
              <a:rPr lang="en-US" dirty="0" smtClean="0"/>
              <a:t>.”</a:t>
            </a:r>
            <a:endParaRPr 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Effective (rapid and adaptive) response to change</a:t>
            </a:r>
          </a:p>
          <a:p>
            <a:r>
              <a:rPr lang="en-US" altLang="en-US" dirty="0" smtClean="0"/>
              <a:t>Effective communication among all stakeholders</a:t>
            </a:r>
          </a:p>
          <a:p>
            <a:r>
              <a:rPr lang="en-US" altLang="en-US" dirty="0" smtClean="0"/>
              <a:t>Drawing the customer onto the team</a:t>
            </a:r>
          </a:p>
          <a:p>
            <a:r>
              <a:rPr lang="en-US" altLang="en-US" dirty="0" smtClean="0"/>
              <a:t>Organizing a team so that it is in control of the work performed</a:t>
            </a:r>
          </a:p>
          <a:p>
            <a:pPr>
              <a:buNone/>
            </a:pPr>
            <a:r>
              <a:rPr lang="en-US" altLang="en-US" i="1" dirty="0" smtClean="0">
                <a:solidFill>
                  <a:schemeClr val="folHlink"/>
                </a:solidFill>
              </a:rPr>
              <a:t>Yielding …</a:t>
            </a:r>
            <a:endParaRPr lang="en-US" altLang="en-US" dirty="0" smtClean="0"/>
          </a:p>
          <a:p>
            <a:r>
              <a:rPr lang="en-US" altLang="en-US" dirty="0" smtClean="0"/>
              <a:t>Rapid, incremental delivery of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Agility and the Cost of Change</a:t>
            </a:r>
            <a:endParaRPr lang="en-US" dirty="0"/>
          </a:p>
        </p:txBody>
      </p:sp>
      <p:pic>
        <p:nvPicPr>
          <p:cNvPr id="4" name="Picture 5" descr="Fig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140744"/>
            <a:ext cx="57531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Component</a:t>
            </a:r>
            <a:r>
              <a:rPr lang="en-US" altLang="en-US" dirty="0" smtClean="0">
                <a:solidFill>
                  <a:schemeClr val="folHlink"/>
                </a:solidFill>
              </a:rPr>
              <a:t> </a:t>
            </a:r>
            <a:r>
              <a:rPr lang="en-US" altLang="en-US" dirty="0" smtClean="0"/>
              <a:t>based development</a:t>
            </a:r>
            <a:endParaRPr lang="en-US" altLang="en-US" dirty="0"/>
          </a:p>
          <a:p>
            <a:r>
              <a:rPr lang="en-US" dirty="0" smtClean="0"/>
              <a:t>Formal Methods</a:t>
            </a:r>
          </a:p>
          <a:p>
            <a:r>
              <a:rPr lang="en-US" dirty="0" smtClean="0"/>
              <a:t>Unified Process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Specialized Process Models </a:t>
            </a:r>
          </a:p>
        </p:txBody>
      </p:sp>
    </p:spTree>
    <p:extLst>
      <p:ext uri="{BB962C8B-B14F-4D97-AF65-F5344CB8AC3E}">
        <p14:creationId xmlns:p14="http://schemas.microsoft.com/office/powerpoint/2010/main" val="40153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 driven by customer descriptions of what is required (scenarios)</a:t>
            </a:r>
          </a:p>
          <a:p>
            <a:r>
              <a:rPr lang="en-US" altLang="en-US" dirty="0" smtClean="0"/>
              <a:t>Recognizes that plans are short-lived</a:t>
            </a:r>
          </a:p>
          <a:p>
            <a:r>
              <a:rPr lang="en-US" altLang="en-US" dirty="0" smtClean="0"/>
              <a:t>Develops software iteratively with a heavy emphasis on construction activities</a:t>
            </a:r>
          </a:p>
          <a:p>
            <a:r>
              <a:rPr lang="en-US" altLang="en-US" dirty="0" smtClean="0"/>
              <a:t>Delivers multiple ‘software increments’</a:t>
            </a:r>
          </a:p>
          <a:p>
            <a:r>
              <a:rPr lang="en-US" altLang="en-US" dirty="0" smtClean="0"/>
              <a:t>Adapts as changes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Our highest priority is to satisfy the customer through early and continuous delivery of valuable software.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Welcome changing requirements, even late in development. Agile processes harness change for the customer's competitive advantage.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Deliver working software frequently, from a couple of weeks to a couple of months, with a preference to the shorter timescale.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Business people and developers must work together daily throughout the project. 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Build projects around motivated individuals. Give them the environment and support they need, and trust them to get the job done. </a:t>
            </a:r>
          </a:p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The most efficient and effective method of conveying information to and within a development team is face–to–face conversation.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Working </a:t>
            </a: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software is the primary measure of progress.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Agile </a:t>
            </a: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processes promote sustainable development. The sponsors, developers, and users should be able to maintain a constant pace indefinitely. 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Continuous </a:t>
            </a: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attention to technical excellence and good design enhances agility. 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Simplicity </a:t>
            </a: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– the art of maximizing the amount of work not done – is essential. 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Palatino" pitchFamily="-128" charset="0"/>
              </a:rPr>
              <a:t>best architectures, requirements, and designs emerge from self–organizing teams.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latin typeface="Palatino" pitchFamily="-128" charset="0"/>
              </a:rPr>
              <a:t> </a:t>
            </a:r>
            <a:r>
              <a:rPr lang="en-US" altLang="en-US" dirty="0" smtClean="0">
                <a:latin typeface="Palatino" pitchFamily="-128" charset="0"/>
              </a:rPr>
              <a:t>At regular intervals, the team reflects on how to become more effective, then tunes and adjusts its behavior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FFDC21-F231-4973-9527-C24EE4015944}" type="slidenum">
              <a:rPr lang="en-US" altLang="en-US" sz="1000">
                <a:latin typeface="Helvetica" panose="020B0604020202020204" pitchFamily="34" charset="0"/>
              </a:rPr>
              <a:pPr/>
              <a:t>3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1066800"/>
            <a:ext cx="6404125" cy="6606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dirty="0" smtClean="0"/>
              <a:t>Specialized Process Models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828801"/>
            <a:ext cx="7620000" cy="4498975"/>
          </a:xfrm>
          <a:noFill/>
        </p:spPr>
        <p:txBody>
          <a:bodyPr vert="horz" lIns="90487" tIns="44450" rIns="90487" bIns="44450" rtlCol="0">
            <a:normAutofit lnSpcReduction="10000"/>
          </a:bodyPr>
          <a:lstStyle/>
          <a:p>
            <a:pPr marL="285750" indent="-285750"/>
            <a:r>
              <a:rPr lang="en-US" altLang="en-US" dirty="0" smtClean="0">
                <a:solidFill>
                  <a:schemeClr val="folHlink"/>
                </a:solidFill>
              </a:rPr>
              <a:t>Component based development</a:t>
            </a:r>
            <a:r>
              <a:rPr lang="en-US" altLang="en-US" dirty="0" smtClean="0"/>
              <a:t>—the process to apply when reuse is a development objective.</a:t>
            </a:r>
          </a:p>
          <a:p>
            <a:r>
              <a:rPr lang="en-US" dirty="0"/>
              <a:t>Commercial off-the-shelf (COTS) software components, developed by vendors </a:t>
            </a:r>
            <a:r>
              <a:rPr lang="en-US" dirty="0" smtClean="0"/>
              <a:t>who offer </a:t>
            </a:r>
            <a:r>
              <a:rPr lang="en-US" dirty="0"/>
              <a:t>them as products, provide targeted functionality with well-defined </a:t>
            </a:r>
            <a:r>
              <a:rPr lang="en-US" dirty="0" smtClean="0"/>
              <a:t>interfaces that </a:t>
            </a:r>
            <a:r>
              <a:rPr lang="en-US" dirty="0"/>
              <a:t>enable the component to be integrated into the software that is to be built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E.g., most </a:t>
            </a:r>
            <a:r>
              <a:rPr lang="en-US" dirty="0"/>
              <a:t>anti-virus programs, games and even computer utilities</a:t>
            </a:r>
            <a:r>
              <a:rPr lang="en-US" dirty="0" smtClean="0"/>
              <a:t>, </a:t>
            </a:r>
            <a:r>
              <a:rPr lang="en-US" dirty="0"/>
              <a:t>, such as word processors, database managers, spreadsheet </a:t>
            </a:r>
            <a:r>
              <a:rPr lang="en-US" dirty="0" smtClean="0"/>
              <a:t>creators.</a:t>
            </a:r>
          </a:p>
        </p:txBody>
      </p:sp>
    </p:spTree>
    <p:extLst>
      <p:ext uri="{BB962C8B-B14F-4D97-AF65-F5344CB8AC3E}">
        <p14:creationId xmlns:p14="http://schemas.microsoft.com/office/powerpoint/2010/main" val="19932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component-based products are researched and evaluated for </a:t>
            </a:r>
            <a:r>
              <a:rPr lang="en-US" dirty="0" smtClean="0"/>
              <a:t>the application </a:t>
            </a:r>
            <a:r>
              <a:rPr lang="en-US" dirty="0"/>
              <a:t>domain in question.</a:t>
            </a:r>
          </a:p>
          <a:p>
            <a:r>
              <a:rPr lang="en-US" dirty="0" smtClean="0"/>
              <a:t>Component </a:t>
            </a:r>
            <a:r>
              <a:rPr lang="en-US" dirty="0"/>
              <a:t>integration issues are considered.</a:t>
            </a:r>
          </a:p>
          <a:p>
            <a:r>
              <a:rPr lang="en-US" dirty="0" smtClean="0"/>
              <a:t>A </a:t>
            </a:r>
            <a:r>
              <a:rPr lang="en-US" dirty="0"/>
              <a:t>software architecture is designed to accommodate the components.</a:t>
            </a:r>
          </a:p>
          <a:p>
            <a:r>
              <a:rPr lang="en-US" dirty="0" smtClean="0"/>
              <a:t>Components </a:t>
            </a:r>
            <a:r>
              <a:rPr lang="en-US" dirty="0"/>
              <a:t>are integrated into the architecture.</a:t>
            </a:r>
          </a:p>
          <a:p>
            <a:r>
              <a:rPr lang="en-US" dirty="0" smtClean="0"/>
              <a:t>Comprehensive </a:t>
            </a:r>
            <a:r>
              <a:rPr lang="en-US" dirty="0"/>
              <a:t>testing is conducted to ensure proper functionality</a:t>
            </a:r>
            <a:r>
              <a:rPr lang="en-US" dirty="0" smtClean="0"/>
              <a:t>.</a:t>
            </a:r>
          </a:p>
          <a:p>
            <a:r>
              <a:rPr lang="en-US" dirty="0"/>
              <a:t>Your </a:t>
            </a:r>
            <a:r>
              <a:rPr lang="en-US" dirty="0" smtClean="0"/>
              <a:t>software engineering </a:t>
            </a:r>
            <a:r>
              <a:rPr lang="en-US" dirty="0"/>
              <a:t>team can achieve a reduction in development cycle time as well as </a:t>
            </a:r>
            <a:r>
              <a:rPr lang="en-US" dirty="0" smtClean="0"/>
              <a:t>a Reduction </a:t>
            </a:r>
            <a:r>
              <a:rPr lang="en-US" dirty="0"/>
              <a:t>in project cost if component reuse becomes part of your culture.</a:t>
            </a:r>
          </a:p>
        </p:txBody>
      </p:sp>
    </p:spTree>
    <p:extLst>
      <p:ext uri="{BB962C8B-B14F-4D97-AF65-F5344CB8AC3E}">
        <p14:creationId xmlns:p14="http://schemas.microsoft.com/office/powerpoint/2010/main" val="36509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formal methods model </a:t>
            </a:r>
            <a:r>
              <a:rPr lang="en-US" dirty="0"/>
              <a:t>encompasses a set of activities that leads to formal </a:t>
            </a:r>
            <a:r>
              <a:rPr lang="en-US" dirty="0" smtClean="0"/>
              <a:t>mathematical specification </a:t>
            </a:r>
            <a:r>
              <a:rPr lang="en-US" dirty="0"/>
              <a:t>of computer software.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enable you to specify</a:t>
            </a:r>
            <a:r>
              <a:rPr lang="en-US" dirty="0" smtClean="0"/>
              <a:t>, develop</a:t>
            </a:r>
            <a:r>
              <a:rPr lang="en-US" dirty="0"/>
              <a:t>, and verify a computer-based system by applying a rigorous, </a:t>
            </a:r>
            <a:r>
              <a:rPr lang="en-US" dirty="0" smtClean="0"/>
              <a:t>mathematical notation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variation on this approach, called </a:t>
            </a:r>
            <a:r>
              <a:rPr lang="en-US" i="1" dirty="0"/>
              <a:t>cleanroom software engineering </a:t>
            </a:r>
            <a:r>
              <a:rPr lang="en-US" dirty="0" smtClean="0"/>
              <a:t>is </a:t>
            </a:r>
            <a:r>
              <a:rPr lang="en-US" dirty="0"/>
              <a:t>currently applied by some software development organizations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in safety critical systems e.g</a:t>
            </a:r>
            <a:r>
              <a:rPr lang="en-US" dirty="0"/>
              <a:t>., developers of aircraft avionics and medical devices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formal models is currently quite time consuming </a:t>
            </a:r>
            <a:r>
              <a:rPr lang="en-US" dirty="0" smtClean="0"/>
              <a:t>and expensive</a:t>
            </a:r>
            <a:r>
              <a:rPr lang="en-US" dirty="0"/>
              <a:t>.</a:t>
            </a:r>
          </a:p>
          <a:p>
            <a:r>
              <a:rPr lang="en-US" dirty="0" smtClean="0"/>
              <a:t>Because </a:t>
            </a:r>
            <a:r>
              <a:rPr lang="en-US" dirty="0"/>
              <a:t>few software developers have the necessary background to </a:t>
            </a:r>
            <a:r>
              <a:rPr lang="en-US" dirty="0" smtClean="0"/>
              <a:t>apply formal </a:t>
            </a:r>
            <a:r>
              <a:rPr lang="en-US" dirty="0"/>
              <a:t>methods, extensive training is required.</a:t>
            </a:r>
          </a:p>
          <a:p>
            <a:r>
              <a:rPr lang="en-US" dirty="0" smtClean="0"/>
              <a:t>It </a:t>
            </a:r>
            <a:r>
              <a:rPr lang="en-US" dirty="0"/>
              <a:t>is difficult to use the models as a communication mechanism for </a:t>
            </a:r>
            <a:r>
              <a:rPr lang="en-US" dirty="0" smtClean="0"/>
              <a:t>technically unsophisticated </a:t>
            </a:r>
            <a:r>
              <a:rPr lang="en-US" dirty="0"/>
              <a:t>customers.</a:t>
            </a:r>
          </a:p>
        </p:txBody>
      </p:sp>
    </p:spTree>
    <p:extLst>
      <p:ext uri="{BB962C8B-B14F-4D97-AF65-F5344CB8AC3E}">
        <p14:creationId xmlns:p14="http://schemas.microsoft.com/office/powerpoint/2010/main" val="30599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en-US" dirty="0" smtClean="0">
                <a:solidFill>
                  <a:schemeClr val="folHlink"/>
                </a:solidFill>
              </a:rPr>
              <a:t>Unified Process</a:t>
            </a:r>
            <a:r>
              <a:rPr lang="en-US" altLang="en-US" dirty="0" smtClean="0"/>
              <a:t>—a “use-case driven, architecture-centric, iterative and incremental” software process closely aligned with the Unified Modeling Language (UML).</a:t>
            </a:r>
          </a:p>
          <a:p>
            <a:r>
              <a:rPr lang="en-US" dirty="0"/>
              <a:t>Unified Process is an attempt to draw on the best features </a:t>
            </a:r>
            <a:r>
              <a:rPr lang="en-US" dirty="0" smtClean="0"/>
              <a:t>and characteristics </a:t>
            </a:r>
            <a:r>
              <a:rPr lang="en-US" dirty="0"/>
              <a:t>of </a:t>
            </a:r>
            <a:r>
              <a:rPr lang="en-US" b="1" dirty="0"/>
              <a:t>traditional software process </a:t>
            </a:r>
            <a:r>
              <a:rPr lang="en-US" dirty="0"/>
              <a:t>models, but characterize them in </a:t>
            </a:r>
            <a:r>
              <a:rPr lang="en-US" dirty="0" smtClean="0"/>
              <a:t>a way </a:t>
            </a:r>
            <a:r>
              <a:rPr lang="en-US" dirty="0"/>
              <a:t>that implements many of the best principles of </a:t>
            </a:r>
            <a:r>
              <a:rPr lang="en-US" b="1" dirty="0"/>
              <a:t>agile software </a:t>
            </a:r>
            <a:r>
              <a:rPr lang="en-US" b="1" dirty="0" smtClean="0"/>
              <a:t>development.</a:t>
            </a:r>
            <a:endParaRPr lang="en-US" alt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Unified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704" y="1552162"/>
            <a:ext cx="8052847" cy="512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Inception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By </a:t>
            </a:r>
            <a:r>
              <a:rPr lang="en-US" dirty="0"/>
              <a:t>collaborating with stakeholders, business requirements </a:t>
            </a:r>
            <a:r>
              <a:rPr lang="en-US" dirty="0" smtClean="0"/>
              <a:t>for the </a:t>
            </a:r>
            <a:r>
              <a:rPr lang="en-US" dirty="0"/>
              <a:t>software are identified; a rough architecture for the system is proposed; and </a:t>
            </a:r>
            <a:r>
              <a:rPr lang="en-US" dirty="0" smtClean="0"/>
              <a:t>a plan </a:t>
            </a:r>
            <a:r>
              <a:rPr lang="en-US" dirty="0"/>
              <a:t>for the iterative, incremental nature of the ensuing project is developed.</a:t>
            </a:r>
          </a:p>
          <a:p>
            <a:r>
              <a:rPr lang="en-US" dirty="0"/>
              <a:t>Fundamental business requirements are described through a set of preliminary </a:t>
            </a:r>
            <a:r>
              <a:rPr lang="en-US" b="1" dirty="0" smtClean="0"/>
              <a:t>use cases </a:t>
            </a:r>
            <a:r>
              <a:rPr lang="en-US" dirty="0" smtClean="0"/>
              <a:t>that </a:t>
            </a:r>
            <a:r>
              <a:rPr lang="en-US" dirty="0"/>
              <a:t>describe which features and functions each major class </a:t>
            </a:r>
            <a:r>
              <a:rPr lang="en-US" dirty="0" smtClean="0"/>
              <a:t>of users </a:t>
            </a:r>
            <a:r>
              <a:rPr lang="en-US" dirty="0"/>
              <a:t>desires</a:t>
            </a:r>
            <a:r>
              <a:rPr lang="en-US" dirty="0" smtClean="0"/>
              <a:t>.</a:t>
            </a:r>
          </a:p>
          <a:p>
            <a:r>
              <a:rPr lang="en-US" b="1" dirty="0"/>
              <a:t>Planning</a:t>
            </a:r>
            <a:r>
              <a:rPr lang="en-US" dirty="0"/>
              <a:t> identifies resources, assesses major risks</a:t>
            </a:r>
            <a:r>
              <a:rPr lang="en-US" dirty="0" smtClean="0"/>
              <a:t>, defines </a:t>
            </a:r>
            <a:r>
              <a:rPr lang="en-US" dirty="0"/>
              <a:t>a schedule, and establishes a basis for the phases that are to be applied </a:t>
            </a:r>
            <a:r>
              <a:rPr lang="en-US" dirty="0" smtClean="0"/>
              <a:t>as the </a:t>
            </a:r>
            <a:r>
              <a:rPr lang="en-US" dirty="0"/>
              <a:t>software increment is developed.</a:t>
            </a:r>
          </a:p>
        </p:txBody>
      </p:sp>
    </p:spTree>
    <p:extLst>
      <p:ext uri="{BB962C8B-B14F-4D97-AF65-F5344CB8AC3E}">
        <p14:creationId xmlns:p14="http://schemas.microsoft.com/office/powerpoint/2010/main" val="6739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1324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Helvetica</vt:lpstr>
      <vt:lpstr>Palatino</vt:lpstr>
      <vt:lpstr>Office Theme</vt:lpstr>
      <vt:lpstr>Software Engineering Lecture 4</vt:lpstr>
      <vt:lpstr>Specialized Process Models </vt:lpstr>
      <vt:lpstr>Specialized Process Models </vt:lpstr>
      <vt:lpstr>Component Based Development</vt:lpstr>
      <vt:lpstr>Formal Methods</vt:lpstr>
      <vt:lpstr>Disadvantages of Formal Methods</vt:lpstr>
      <vt:lpstr>Unified Process</vt:lpstr>
      <vt:lpstr>Phases of Unified Process</vt:lpstr>
      <vt:lpstr>Unified Process</vt:lpstr>
      <vt:lpstr>Unified Process</vt:lpstr>
      <vt:lpstr>Unified Process </vt:lpstr>
      <vt:lpstr>Unified Process</vt:lpstr>
      <vt:lpstr>Dynamic Perspective of UP</vt:lpstr>
      <vt:lpstr>Static Perspective of UP</vt:lpstr>
      <vt:lpstr>Static Perspective of Unified Process – Software Engineering Workflows</vt:lpstr>
      <vt:lpstr>A practice perspective</vt:lpstr>
      <vt:lpstr>Agile Methods</vt:lpstr>
      <vt:lpstr>What is Agility</vt:lpstr>
      <vt:lpstr>Agility and the Cost of Change</vt:lpstr>
      <vt:lpstr>Agile Process</vt:lpstr>
      <vt:lpstr>Agility Principles</vt:lpstr>
      <vt:lpstr>Agility Principles 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Rehmat</dc:creator>
  <cp:lastModifiedBy>Sara Rehmat</cp:lastModifiedBy>
  <cp:revision>30</cp:revision>
  <dcterms:created xsi:type="dcterms:W3CDTF">2020-01-28T06:05:29Z</dcterms:created>
  <dcterms:modified xsi:type="dcterms:W3CDTF">2020-02-03T06:16:05Z</dcterms:modified>
</cp:coreProperties>
</file>